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ybQ7MNGI8d0t4rI/Xe4qLWmqF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76707-CB30-461D-8F50-681224C41912}">
  <a:tblStyle styleId="{EED76707-CB30-461D-8F50-681224C419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5BC34D1-BBB3-4D66-AFE8-BF25262B33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2025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Radio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838200" y="1488440"/>
            <a:ext cx="5563235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escolhe apenas uma opção.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838200" y="2301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7232650"/>
              </a:tblGrid>
              <a:tr h="312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&gt;masculino&lt;/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masculino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&gt;feminino&lt;/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feminino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&gt;outro&lt;/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outro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Caixa de seleção</a:t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838200" y="1488440"/>
            <a:ext cx="8853805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usuário seleciona, ou não, cada uma das caixas que tem disponível.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984250" y="262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5846450"/>
              </a:tblGrid>
              <a:tr h="163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&gt;Aceita termos e condições&lt;/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acepta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Menu suspenso</a:t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838200" y="1488440"/>
            <a:ext cx="11072495" cy="169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Também chamado de combo-box, seletor ou menu.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partir de uma lista, é possível escolher uma opção.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ideal é que tenha pelo menos dois elementos diferentes para escolher: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838200" y="3185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5540375"/>
              </a:tblGrid>
              <a:tr h="27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tamanhos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&gt;Grande&lt;/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&gt;Médio&lt;/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&gt;Pequeno&lt;/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select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&lt;label&gt;</a:t>
            </a:r>
            <a:endParaRPr/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formalmente cada elemento de um formulário.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Esta tag é muito útil para gerar um formulário acessível.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Seu principal atributo é o “for”, que faz referência ao elemento do formulário.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valor do atributo “for” deve ser igual ao valor do atributo “id” ou “name” do elemento.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838200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6254750"/>
              </a:tblGrid>
              <a:tr h="163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&gt;Nome:&lt;/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 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nome_sobrenome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Conjunto de campo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838200" y="1488440"/>
            <a:ext cx="1107249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</a:t>
            </a: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&lt;fieldset&gt;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&lt;legend&gt;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utilizadas em conjunto.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primeiro, tem como objetivo criar grupos de elementos do formulário com um mesmo propósito; enquanto que o segundo, define formalmente o propósito do elemento fieldset.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Eles são estruturados da seguinte forma: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838200" y="359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6575425"/>
              </a:tblGrid>
              <a:tr h="23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&gt;Tamanho de camiseta&lt;/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legend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pt-BR" sz="1800" u="none" cap="none" strike="noStrike">
                          <a:solidFill>
                            <a:srgbClr val="6272A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&lt;!-- Os elementos de formulário irão aqui --&gt;</a:t>
                      </a:r>
                      <a:endParaRPr sz="1800" u="none" cap="none" strike="noStrike">
                        <a:solidFill>
                          <a:srgbClr val="6272A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fieldset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838200" y="1488440"/>
            <a:ext cx="11072495" cy="103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 formulário de contato, conforme indicado na imagem abaixo, utilizando os elementos vistos anteriormente.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135" y="2638425"/>
            <a:ext cx="8254365" cy="366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5. Multimídia 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imagens: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1030605" y="2216785"/>
            <a:ext cx="1042987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inseridas com a tag </a:t>
            </a: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&lt;img/&gt;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que pertence ao grupo de tags com auto fechamento (com, ou sem, a barra no final).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funcionar, requer a indicação de onde está o arquivo a ser exibido. Isso é feito com o atributo “src” (source ou fonte), que respeita todas as regras de roteamento vistas nos links.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imagens se comportam como elementos de linha, o que significa que serão vistas uma ao lado da outra.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atributo “alt” deve ser um texto que representa a imagem que está sendo visualizada. Deve ser conciso e breve, mas deixar claro do que se trata a imagem.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34"/>
          <p:cNvGraphicFramePr/>
          <p:nvPr/>
        </p:nvGraphicFramePr>
        <p:xfrm>
          <a:off x="1130300" y="342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5918825"/>
              </a:tblGrid>
              <a:tr h="57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cachorro.jpg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Cachorro Caramelo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em imagens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1030605" y="2216785"/>
            <a:ext cx="10429875" cy="121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Podemos também combinar as duas tags e colocar links nas imagens.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Vamos ver um exemplo: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35"/>
          <p:cNvGraphicFramePr/>
          <p:nvPr/>
        </p:nvGraphicFramePr>
        <p:xfrm>
          <a:off x="1030605" y="372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10515600"/>
              </a:tblGrid>
              <a:tr h="5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https://www.fiap.com.br/graduacao/bacharelado/engenharia-de-software/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img/logo_fiap.png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Logo FIAP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59" name="Google Shape;59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Multimídia em HTML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838200" y="1488440"/>
            <a:ext cx="11072495" cy="5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Inserir vídeo do Youtube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1030605" y="2216785"/>
            <a:ext cx="10429875" cy="2198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Abra o vídeo no youtube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sobre ele com o botão direito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Clique na opção “Copiar código de incorporação”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Cole o código copiado no seu arquivo HTML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3. HTML semântico</a:t>
            </a:r>
            <a:endParaRPr/>
          </a:p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8"/>
          <p:cNvSpPr/>
          <p:nvPr/>
        </p:nvSpPr>
        <p:spPr>
          <a:xfrm>
            <a:off x="838200" y="1665605"/>
            <a:ext cx="6529705" cy="485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HTML semântico tem como objetivo descrever o significado do conteúdo presente em documentos HTML, deixando o site com informações bem explicadas e compreensíveis para programadores, browsers e outras engines que processam essa informação.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 tags semânticas nos dizem exatamente o seu significado, dessa forma, facilitam a busca de forma orgânica, pois é um grande desafio para os mecanismos de busca classificar a importância e relevância das informações que estão nas páginas.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eb Semântica e o HTML 5. | lhirton" id="211" name="Google Shape;21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54" l="0" r="2381" t="0"/>
          <a:stretch/>
        </p:blipFill>
        <p:spPr>
          <a:xfrm>
            <a:off x="7785735" y="820420"/>
            <a:ext cx="4129405" cy="4643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18" name="Google Shape;218;p39"/>
          <p:cNvGraphicFramePr/>
          <p:nvPr/>
        </p:nvGraphicFramePr>
        <p:xfrm>
          <a:off x="880110" y="171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4197975"/>
              </a:tblGrid>
              <a:tr h="145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da página&lt;/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 da página&lt;/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p39"/>
          <p:cNvGraphicFramePr/>
          <p:nvPr/>
        </p:nvGraphicFramePr>
        <p:xfrm>
          <a:off x="5412740" y="171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6223625"/>
              </a:tblGrid>
              <a:tr h="145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&gt;Seção 1&lt;/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p39"/>
          <p:cNvGraphicFramePr/>
          <p:nvPr/>
        </p:nvGraphicFramePr>
        <p:xfrm>
          <a:off x="880110" y="331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6304925"/>
              </a:tblGrid>
              <a:tr h="277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1&lt;/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 do artigo 2&lt;/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 adipisicing elit...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9"/>
          <p:cNvGraphicFramePr/>
          <p:nvPr/>
        </p:nvGraphicFramePr>
        <p:xfrm>
          <a:off x="7405370" y="331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4359900"/>
              </a:tblGrid>
              <a:tr h="182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&gt;Curso de Engenharia de Software&lt;/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&gt;FIAP&lt;/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&gt;São Paulo&lt;/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HTML Semântico </a:t>
            </a:r>
            <a:endParaRPr/>
          </a:p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28" name="Google Shape;228;p40"/>
          <p:cNvGraphicFramePr/>
          <p:nvPr/>
        </p:nvGraphicFramePr>
        <p:xfrm>
          <a:off x="5944870" y="65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3818250"/>
              </a:tblGrid>
              <a:tr h="26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1&lt;/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2&lt;/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3&lt;/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&gt;Página 4&lt;/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40"/>
          <p:cNvGraphicFramePr/>
          <p:nvPr/>
        </p:nvGraphicFramePr>
        <p:xfrm>
          <a:off x="7404745" y="35890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2534900"/>
              </a:tblGrid>
              <a:tr h="9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1&lt;/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2&lt;/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&gt;Leitura 3&lt;/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aside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40"/>
          <p:cNvGraphicFramePr/>
          <p:nvPr/>
        </p:nvGraphicFramePr>
        <p:xfrm>
          <a:off x="589915" y="3589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6518900"/>
              </a:tblGrid>
              <a:tr h="311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&gt;Título&lt;/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&gt;Subtítulo&lt;/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&gt;Lorem ipsum dolor sit amet consectetur, adipisicing elit.&lt;/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4. Meta keywords, meta description</a:t>
            </a:r>
            <a:endParaRPr/>
          </a:p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Keywords ou palavras-chave</a:t>
            </a:r>
            <a:endParaRPr/>
          </a:p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838200" y="1665605"/>
            <a:ext cx="10515600" cy="21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primeiro passo na otimização dos mecanismos de busca é determinar o que está sendo otimizado.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você tem que identificar os termos que os usuários procuram ("Keywords" ou "Palavras-chave"), e com os quais você quer que seu site seja classificado nos motores de busca.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42"/>
          <p:cNvGraphicFramePr/>
          <p:nvPr/>
        </p:nvGraphicFramePr>
        <p:xfrm>
          <a:off x="838200" y="3821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10515600"/>
              </a:tblGrid>
              <a:tr h="135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meta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keywords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HTML, ASP, JS, META, EXEMPLO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...</a:t>
                      </a:r>
                      <a:endParaRPr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Meta description</a:t>
            </a:r>
            <a:endParaRPr/>
          </a:p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838200" y="1665605"/>
            <a:ext cx="6482080" cy="415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meta tag de descrição de uma página fornece ao Google e a outros motores de busca um resumo do conteúdo da página. Pode conter uma frase ou duas, ou mesmo um parágrafo curto.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&lt;meta name="description" content="Paragrafo"&gt;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Google pode usá-las como snippets nos resultados de busca de suas páginas.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390" y="853440"/>
            <a:ext cx="3362325" cy="283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5390" y="3895725"/>
            <a:ext cx="3362325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838200" y="1665605"/>
            <a:ext cx="10729595" cy="450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Crie uma página seguindo o layout da imagem a seguir (Use HTML semântico nas tags e meta tags)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header insira algumas informações genéricas ou pessoais - não sensíveis (nome, profissão, idade, signo, etc.)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primeira &lt;section&gt; insira uma receita usando listas ordenadas para o passo a passo e não ordenadas para os ingredientes, deixe também o link para acessar a referência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 segunda &lt;section&gt; insira a tabela mostrada na imagem a seguir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&lt;article&gt; insira uma notícia recente com uma imagem, deixe também o link para acessar a referência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&lt;footer&gt; insira suas informações de contato (email, telefone, etc)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Atividade de HTML</a:t>
            </a:r>
            <a:endParaRPr/>
          </a:p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45"/>
          <p:cNvSpPr txBox="1"/>
          <p:nvPr/>
        </p:nvSpPr>
        <p:spPr>
          <a:xfrm>
            <a:off x="2149445" y="1718345"/>
            <a:ext cx="21075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5010785" y="1658620"/>
            <a:ext cx="2879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5"/>
          <p:cNvGrpSpPr/>
          <p:nvPr/>
        </p:nvGrpSpPr>
        <p:grpSpPr>
          <a:xfrm>
            <a:off x="1690220" y="2141120"/>
            <a:ext cx="2333100" cy="3594300"/>
            <a:chOff x="1025275" y="808100"/>
            <a:chExt cx="2333100" cy="3594300"/>
          </a:xfrm>
        </p:grpSpPr>
        <p:sp>
          <p:nvSpPr>
            <p:cNvPr id="270" name="Google Shape;270;p45"/>
            <p:cNvSpPr/>
            <p:nvPr/>
          </p:nvSpPr>
          <p:spPr>
            <a:xfrm>
              <a:off x="1025275" y="808100"/>
              <a:ext cx="2333100" cy="3594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5"/>
            <p:cNvSpPr/>
            <p:nvPr/>
          </p:nvSpPr>
          <p:spPr>
            <a:xfrm>
              <a:off x="1364950" y="1078050"/>
              <a:ext cx="1673700" cy="3849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&lt;header&gt;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5"/>
            <p:cNvSpPr/>
            <p:nvPr/>
          </p:nvSpPr>
          <p:spPr>
            <a:xfrm>
              <a:off x="1364950" y="1540475"/>
              <a:ext cx="1673700" cy="658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1364950" y="2276200"/>
              <a:ext cx="1673700" cy="658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&lt;section&gt;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5"/>
            <p:cNvSpPr/>
            <p:nvPr/>
          </p:nvSpPr>
          <p:spPr>
            <a:xfrm>
              <a:off x="1364950" y="3011925"/>
              <a:ext cx="1673700" cy="65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&lt;article&gt;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1364950" y="3747650"/>
              <a:ext cx="1673700" cy="384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&lt;footer&gt;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76" name="Google Shape;276;p45"/>
          <p:cNvGraphicFramePr/>
          <p:nvPr/>
        </p:nvGraphicFramePr>
        <p:xfrm>
          <a:off x="5010785" y="2141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{15BC34D1-BBB3-4D66-AFE8-BF25262B33DC}</a:tableStyleId>
              </a:tblPr>
              <a:tblGrid>
                <a:gridCol w="2357750"/>
                <a:gridCol w="2357750"/>
                <a:gridCol w="2357750"/>
              </a:tblGrid>
              <a:tr h="62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Preço Unitário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Quantidade em estoque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HD SATA 80 GB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R$ 85,00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 Drive 2 GB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R$ 15,00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8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Impressora Laser Colorida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R$ 613,99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Monitor LCD 17’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R$ 309,00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200" y="1353820"/>
            <a:ext cx="10515600" cy="4951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Estrutura básica – tags iniciais:</a:t>
            </a:r>
            <a:br>
              <a:rPr lang="pt-BR"/>
            </a:br>
            <a:r>
              <a:rPr lang="pt-BR"/>
              <a:t>- formulários</a:t>
            </a:r>
            <a:br>
              <a:rPr lang="pt-BR"/>
            </a:br>
            <a:r>
              <a:rPr lang="pt-BR"/>
              <a:t>- multimídias</a:t>
            </a:r>
            <a:br>
              <a:rPr lang="pt-BR"/>
            </a:br>
            <a:r>
              <a:rPr lang="pt-BR"/>
              <a:t>- html semântico</a:t>
            </a:r>
            <a:br>
              <a:rPr lang="pt-BR"/>
            </a:br>
            <a:r>
              <a:rPr lang="pt-BR"/>
              <a:t>- meta keywords, meta description</a:t>
            </a:r>
            <a:endParaRPr/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Elementos HTML: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pt-BR"/>
              <a:t>https://developer.mozilla.org/pt-BR/docs/Web/HTML/Element</a:t>
            </a:r>
            <a:endParaRPr/>
          </a:p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289" name="Google Shape;289;p47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1. Formulários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116965" y="1616075"/>
            <a:ext cx="4979035" cy="24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São tags onde o usuário irá inserir ou selecionar valores, que serão enviados para um arquivo responsável pelo processamento das informações. Para inserir um formulário, é utilizada a tag &lt;form&gt;.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57" l="34602" r="34602" t="4061"/>
          <a:stretch/>
        </p:blipFill>
        <p:spPr>
          <a:xfrm>
            <a:off x="6689090" y="1161415"/>
            <a:ext cx="4608830" cy="4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Tag &lt;form&gt;</a:t>
            </a:r>
            <a:endParaRPr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116965" y="1616075"/>
            <a:ext cx="8443595" cy="41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&lt;form&gt; é um elemento de container (assim como um elemento &lt;div&gt; ou &lt;span&gt;), mas ele também suporta alguns atributos específicos para configurar a forma como o formulário se comporta. 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Action: define o local (uma URL) em que os dados recolhidos do formulário devem ser enviados.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Method: a forma como as informações serão enviadas. Existem dois métodos de envio, que são GET e POST.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Entrada de texto</a:t>
            </a:r>
            <a:endParaRPr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116965" y="1616075"/>
            <a:ext cx="10570210" cy="410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colocar entradas de texto podemos usar as seguintes tags: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&lt;input&gt; Caixas de texto de uma única linha (não aceita o uso da tecla Enter).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&lt;textarea&gt; Caixas para conteúdo multilinha (pode ser uma ou várias linhas de texto).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tag &lt;input&gt; recebe o atributo “type” que especifica como será seu valor, podendo ser: text, email, password…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Botões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838200" y="1488440"/>
            <a:ext cx="6115050" cy="504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disparam as ações do formulário. Podem ser de três tipos: submit, reset, ou button.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submit envia os dados do formulário para o link definido no atributo action do elemento &lt;form&gt;.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clique sobre um botão de reset redefine imediatamente todos os campos do formulário para o seu valor padrão.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botões do tipo button são úteis para construir botões personalizados com JavaScript, ou seja, ele pode assumir qualquer comportamento através desta linguagem. Nesse caso, não é necessário explicitar seu tipo, ele é o valor padrão.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7141845" y="1026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{EED76707-CB30-461D-8F50-681224C41912}</a:tableStyleId>
              </a:tblPr>
              <a:tblGrid>
                <a:gridCol w="4211950"/>
              </a:tblGrid>
              <a:tr h="50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Enviar formulário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Limpar formulário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Sem ação padrão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&gt;Sem ação padrão&lt;/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Controles de seleção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38200" y="1488440"/>
            <a:ext cx="10753725" cy="504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alguns casos o usuário não pode inserir um texto livremente, mas o programador fornece para ele uma lista predefinida. O dado que chega ao escolher uma opção é definido a partir do </a:t>
            </a: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atributo “value”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Existem 3 grupos de controles de seleção: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Botões radio: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escolhe apenas uma opção.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Caixas de seleção: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 usuário seleciona, ou não, cada uma das caixas que tem disponível.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Menu suspenso: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apenas uma opção pode ser selecionada.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2022-12-26T16:03:00Z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1046-12.2.0.13489</vt:lpwstr>
  </property>
</Properties>
</file>