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9" r:id="rId3"/>
    <p:sldId id="260" r:id="rId4"/>
    <p:sldId id="257" r:id="rId5"/>
    <p:sldId id="258" r:id="rId6"/>
    <p:sldId id="263"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4" autoAdjust="0"/>
    <p:restoredTop sz="94660"/>
  </p:normalViewPr>
  <p:slideViewPr>
    <p:cSldViewPr snapToGrid="0">
      <p:cViewPr varScale="1">
        <p:scale>
          <a:sx n="68" d="100"/>
          <a:sy n="68" d="100"/>
        </p:scale>
        <p:origin x="6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4/5/2018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4/5/2018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4/5/2018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4/5/2018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lucasmccabe/data-scientist-exercise0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Adul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F7B9-AF49-487D-B91A-D0873AF6CE5F}"/>
              </a:ext>
            </a:extLst>
          </p:cNvPr>
          <p:cNvSpPr>
            <a:spLocks noGrp="1"/>
          </p:cNvSpPr>
          <p:nvPr>
            <p:ph type="ctrTitle"/>
          </p:nvPr>
        </p:nvSpPr>
        <p:spPr/>
        <p:txBody>
          <a:bodyPr/>
          <a:lstStyle/>
          <a:p>
            <a:r>
              <a:rPr lang="en-US" dirty="0"/>
              <a:t>A discussion of the</a:t>
            </a:r>
            <a:br>
              <a:rPr lang="en-US" dirty="0"/>
            </a:br>
            <a:r>
              <a:rPr lang="en-US" i="1" dirty="0"/>
              <a:t>census income</a:t>
            </a:r>
            <a:r>
              <a:rPr lang="en-US" dirty="0"/>
              <a:t> dataset</a:t>
            </a:r>
          </a:p>
        </p:txBody>
      </p:sp>
      <p:sp>
        <p:nvSpPr>
          <p:cNvPr id="3" name="Subtitle 2">
            <a:extLst>
              <a:ext uri="{FF2B5EF4-FFF2-40B4-BE49-F238E27FC236}">
                <a16:creationId xmlns:a16="http://schemas.microsoft.com/office/drawing/2014/main" id="{1E63F3A9-2D98-4602-975D-DD32073D638C}"/>
              </a:ext>
            </a:extLst>
          </p:cNvPr>
          <p:cNvSpPr>
            <a:spLocks noGrp="1"/>
          </p:cNvSpPr>
          <p:nvPr>
            <p:ph type="subTitle" idx="1"/>
          </p:nvPr>
        </p:nvSpPr>
        <p:spPr>
          <a:xfrm>
            <a:off x="2695194" y="4352544"/>
            <a:ext cx="6801612" cy="1239894"/>
          </a:xfrm>
        </p:spPr>
        <p:txBody>
          <a:bodyPr>
            <a:normAutofit/>
          </a:bodyPr>
          <a:lstStyle/>
          <a:p>
            <a:r>
              <a:rPr lang="en-US" sz="2700" dirty="0">
                <a:solidFill>
                  <a:schemeClr val="tx1"/>
                </a:solidFill>
              </a:rPr>
              <a:t>Lucas Hurley McCabe</a:t>
            </a:r>
          </a:p>
          <a:p>
            <a:r>
              <a:rPr lang="en-US" sz="3500" dirty="0">
                <a:solidFill>
                  <a:schemeClr val="bg1"/>
                </a:solidFill>
                <a:latin typeface="Font Awesome 5 Brands Regular" panose="02000503000000000000" pitchFamily="50" charset="0"/>
                <a:hlinkClick r:id="rId2"/>
              </a:rPr>
              <a:t></a:t>
            </a:r>
            <a:endParaRPr lang="en-US" sz="3500" dirty="0">
              <a:solidFill>
                <a:schemeClr val="bg1"/>
              </a:solidFill>
              <a:latin typeface="Font Awesome 5 Brands Regular" panose="02000503000000000000" pitchFamily="50" charset="0"/>
            </a:endParaRPr>
          </a:p>
        </p:txBody>
      </p:sp>
    </p:spTree>
    <p:extLst>
      <p:ext uri="{BB962C8B-B14F-4D97-AF65-F5344CB8AC3E}">
        <p14:creationId xmlns:p14="http://schemas.microsoft.com/office/powerpoint/2010/main" val="191986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EB4E2-C499-4EE0-B93D-E67D76577CC5}"/>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4EE712C2-9DCA-4BB0-A87D-2DAFC3D1A725}"/>
              </a:ext>
            </a:extLst>
          </p:cNvPr>
          <p:cNvSpPr>
            <a:spLocks noGrp="1"/>
          </p:cNvSpPr>
          <p:nvPr>
            <p:ph idx="1"/>
          </p:nvPr>
        </p:nvSpPr>
        <p:spPr>
          <a:xfrm>
            <a:off x="2231136" y="2638044"/>
            <a:ext cx="7729728" cy="3101983"/>
          </a:xfrm>
        </p:spPr>
        <p:txBody>
          <a:bodyPr/>
          <a:lstStyle/>
          <a:p>
            <a:pPr>
              <a:buClr>
                <a:schemeClr val="bg1"/>
              </a:buClr>
            </a:pPr>
            <a:r>
              <a:rPr lang="en-US" dirty="0"/>
              <a:t>The dataset was extracted from the 1994 Census database. It can be found on the </a:t>
            </a:r>
            <a:r>
              <a:rPr lang="en-US" dirty="0">
                <a:hlinkClick r:id="rId2"/>
              </a:rPr>
              <a:t>UC Irvine Machine Learning Repository</a:t>
            </a:r>
            <a:r>
              <a:rPr lang="en-US" dirty="0"/>
              <a:t>.</a:t>
            </a:r>
          </a:p>
          <a:p>
            <a:pPr>
              <a:buClr>
                <a:schemeClr val="bg1"/>
              </a:buClr>
            </a:pPr>
            <a:r>
              <a:rPr lang="en-US" dirty="0"/>
              <a:t>The dataset consists of 48 842 individuals, each with 14 census attributes (age, education, marital status, etc.) and one binary target variable describing whether the individual earned greater than $50 000 that year.</a:t>
            </a:r>
          </a:p>
          <a:p>
            <a:pPr>
              <a:buClr>
                <a:schemeClr val="bg1"/>
              </a:buClr>
            </a:pPr>
            <a:r>
              <a:rPr lang="en-US" dirty="0"/>
              <a:t>Goal: to develop a model that predicts the income variable based on the 14 demographic attributes.</a:t>
            </a:r>
          </a:p>
        </p:txBody>
      </p:sp>
    </p:spTree>
    <p:extLst>
      <p:ext uri="{BB962C8B-B14F-4D97-AF65-F5344CB8AC3E}">
        <p14:creationId xmlns:p14="http://schemas.microsoft.com/office/powerpoint/2010/main" val="139784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F1E5-D095-4B2B-B8B2-34CC2519ADE2}"/>
              </a:ext>
            </a:extLst>
          </p:cNvPr>
          <p:cNvSpPr>
            <a:spLocks noGrp="1"/>
          </p:cNvSpPr>
          <p:nvPr>
            <p:ph type="title"/>
          </p:nvPr>
        </p:nvSpPr>
        <p:spPr/>
        <p:txBody>
          <a:bodyPr/>
          <a:lstStyle/>
          <a:p>
            <a:r>
              <a:rPr lang="en-US" dirty="0"/>
              <a:t>Data pre-processing</a:t>
            </a:r>
          </a:p>
        </p:txBody>
      </p:sp>
      <p:pic>
        <p:nvPicPr>
          <p:cNvPr id="6" name="Picture 5">
            <a:extLst>
              <a:ext uri="{FF2B5EF4-FFF2-40B4-BE49-F238E27FC236}">
                <a16:creationId xmlns:a16="http://schemas.microsoft.com/office/drawing/2014/main" id="{99A986B6-32AE-48A0-ACB8-494F8864B2B8}"/>
              </a:ext>
            </a:extLst>
          </p:cNvPr>
          <p:cNvPicPr>
            <a:picLocks noChangeAspect="1"/>
          </p:cNvPicPr>
          <p:nvPr/>
        </p:nvPicPr>
        <p:blipFill rotWithShape="1">
          <a:blip r:embed="rId2"/>
          <a:srcRect l="7720" t="16315" r="11110" b="15439"/>
          <a:stretch/>
        </p:blipFill>
        <p:spPr>
          <a:xfrm>
            <a:off x="2231136" y="2411695"/>
            <a:ext cx="4987811" cy="4193642"/>
          </a:xfrm>
          <a:prstGeom prst="rect">
            <a:avLst/>
          </a:prstGeom>
        </p:spPr>
      </p:pic>
      <p:sp>
        <p:nvSpPr>
          <p:cNvPr id="7" name="Content Placeholder 2">
            <a:extLst>
              <a:ext uri="{FF2B5EF4-FFF2-40B4-BE49-F238E27FC236}">
                <a16:creationId xmlns:a16="http://schemas.microsoft.com/office/drawing/2014/main" id="{353EDBA5-EBA5-4896-89AE-C2784DFAA47C}"/>
              </a:ext>
            </a:extLst>
          </p:cNvPr>
          <p:cNvSpPr>
            <a:spLocks noGrp="1"/>
          </p:cNvSpPr>
          <p:nvPr>
            <p:ph idx="1"/>
          </p:nvPr>
        </p:nvSpPr>
        <p:spPr>
          <a:xfrm>
            <a:off x="7363325" y="2411695"/>
            <a:ext cx="2719137" cy="4193641"/>
          </a:xfrm>
        </p:spPr>
        <p:txBody>
          <a:bodyPr>
            <a:normAutofit fontScale="92500" lnSpcReduction="20000"/>
          </a:bodyPr>
          <a:lstStyle/>
          <a:p>
            <a:pPr>
              <a:buClr>
                <a:schemeClr val="bg1"/>
              </a:buClr>
            </a:pPr>
            <a:r>
              <a:rPr lang="en-US" dirty="0"/>
              <a:t>After cleaning and processing the data, there were over 100 features.</a:t>
            </a:r>
          </a:p>
          <a:p>
            <a:pPr>
              <a:buClr>
                <a:schemeClr val="bg1"/>
              </a:buClr>
            </a:pPr>
            <a:r>
              <a:rPr lang="en-US" dirty="0"/>
              <a:t>I selected the 24 features that were most strongly-correlated with whether an individual earned greater than $50,000.</a:t>
            </a:r>
          </a:p>
          <a:p>
            <a:pPr>
              <a:buClr>
                <a:schemeClr val="bg1"/>
              </a:buClr>
            </a:pPr>
            <a:r>
              <a:rPr lang="en-US" dirty="0"/>
              <a:t>We can summarize the topics of these 24 features with the following general descriptors: age, education, hours worked, net capital, occupation, marital status, family relationship, and sex.</a:t>
            </a:r>
          </a:p>
          <a:p>
            <a:pPr>
              <a:buClr>
                <a:schemeClr val="bg1"/>
              </a:buClr>
            </a:pPr>
            <a:endParaRPr lang="en-US" dirty="0"/>
          </a:p>
        </p:txBody>
      </p:sp>
    </p:spTree>
    <p:extLst>
      <p:ext uri="{BB962C8B-B14F-4D97-AF65-F5344CB8AC3E}">
        <p14:creationId xmlns:p14="http://schemas.microsoft.com/office/powerpoint/2010/main" val="353002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0B8E-BA99-443E-B02A-FC2EA6C4F5C5}"/>
              </a:ext>
            </a:extLst>
          </p:cNvPr>
          <p:cNvSpPr>
            <a:spLocks noGrp="1"/>
          </p:cNvSpPr>
          <p:nvPr>
            <p:ph type="title"/>
          </p:nvPr>
        </p:nvSpPr>
        <p:spPr/>
        <p:txBody>
          <a:bodyPr/>
          <a:lstStyle/>
          <a:p>
            <a:r>
              <a:rPr lang="en-US" dirty="0"/>
              <a:t>Decision tree model</a:t>
            </a:r>
          </a:p>
        </p:txBody>
      </p:sp>
      <p:pic>
        <p:nvPicPr>
          <p:cNvPr id="5" name="Content Placeholder 4">
            <a:extLst>
              <a:ext uri="{FF2B5EF4-FFF2-40B4-BE49-F238E27FC236}">
                <a16:creationId xmlns:a16="http://schemas.microsoft.com/office/drawing/2014/main" id="{4A4BF508-6172-454E-8B3E-0DA8C276088B}"/>
              </a:ext>
            </a:extLst>
          </p:cNvPr>
          <p:cNvPicPr>
            <a:picLocks noGrp="1" noChangeAspect="1"/>
          </p:cNvPicPr>
          <p:nvPr>
            <p:ph idx="1"/>
          </p:nvPr>
        </p:nvPicPr>
        <p:blipFill>
          <a:blip r:embed="rId2"/>
          <a:stretch>
            <a:fillRect/>
          </a:stretch>
        </p:blipFill>
        <p:spPr>
          <a:xfrm>
            <a:off x="2231136" y="2382253"/>
            <a:ext cx="5694626" cy="4270971"/>
          </a:xfrm>
        </p:spPr>
      </p:pic>
      <p:sp>
        <p:nvSpPr>
          <p:cNvPr id="8" name="Content Placeholder 2">
            <a:extLst>
              <a:ext uri="{FF2B5EF4-FFF2-40B4-BE49-F238E27FC236}">
                <a16:creationId xmlns:a16="http://schemas.microsoft.com/office/drawing/2014/main" id="{BAE7E94C-8033-47A2-9BAA-B60E438F452D}"/>
              </a:ext>
            </a:extLst>
          </p:cNvPr>
          <p:cNvSpPr txBox="1">
            <a:spLocks/>
          </p:cNvSpPr>
          <p:nvPr/>
        </p:nvSpPr>
        <p:spPr>
          <a:xfrm>
            <a:off x="8073189" y="2411695"/>
            <a:ext cx="2009273" cy="41936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buClr>
                <a:schemeClr val="bg1"/>
              </a:buClr>
            </a:pPr>
            <a:r>
              <a:rPr lang="en-US" dirty="0"/>
              <a:t>The validation stage was used to optimize the maximum tree depth parameter.</a:t>
            </a:r>
          </a:p>
          <a:p>
            <a:pPr>
              <a:buClr>
                <a:schemeClr val="bg1"/>
              </a:buClr>
            </a:pPr>
            <a:r>
              <a:rPr lang="en-US" dirty="0"/>
              <a:t>The architecture with a maximum tree depth of seven nodes was selected.</a:t>
            </a:r>
          </a:p>
          <a:p>
            <a:pPr>
              <a:buClr>
                <a:schemeClr val="bg1"/>
              </a:buClr>
            </a:pPr>
            <a:r>
              <a:rPr lang="en-US" dirty="0"/>
              <a:t>Validation accuracy decreases after this point due to overfitting.</a:t>
            </a:r>
          </a:p>
          <a:p>
            <a:pPr>
              <a:buClr>
                <a:schemeClr val="bg1"/>
              </a:buClr>
            </a:pPr>
            <a:endParaRPr lang="en-US" dirty="0"/>
          </a:p>
        </p:txBody>
      </p:sp>
    </p:spTree>
    <p:extLst>
      <p:ext uri="{BB962C8B-B14F-4D97-AF65-F5344CB8AC3E}">
        <p14:creationId xmlns:p14="http://schemas.microsoft.com/office/powerpoint/2010/main" val="1400174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6D3D-275F-4B19-BED5-95D48B81F1D1}"/>
              </a:ext>
            </a:extLst>
          </p:cNvPr>
          <p:cNvSpPr>
            <a:spLocks noGrp="1"/>
          </p:cNvSpPr>
          <p:nvPr>
            <p:ph type="title"/>
          </p:nvPr>
        </p:nvSpPr>
        <p:spPr/>
        <p:txBody>
          <a:bodyPr/>
          <a:lstStyle/>
          <a:p>
            <a:r>
              <a:rPr lang="en-US" dirty="0"/>
              <a:t>Multilayer perceptron model</a:t>
            </a:r>
          </a:p>
        </p:txBody>
      </p:sp>
      <p:pic>
        <p:nvPicPr>
          <p:cNvPr id="17" name="Content Placeholder 16">
            <a:extLst>
              <a:ext uri="{FF2B5EF4-FFF2-40B4-BE49-F238E27FC236}">
                <a16:creationId xmlns:a16="http://schemas.microsoft.com/office/drawing/2014/main" id="{E1CD5D94-AF13-4091-8A0D-7A49B7696838}"/>
              </a:ext>
            </a:extLst>
          </p:cNvPr>
          <p:cNvPicPr>
            <a:picLocks noGrp="1" noChangeAspect="1"/>
          </p:cNvPicPr>
          <p:nvPr>
            <p:ph idx="1"/>
          </p:nvPr>
        </p:nvPicPr>
        <p:blipFill>
          <a:blip r:embed="rId2"/>
          <a:stretch>
            <a:fillRect/>
          </a:stretch>
        </p:blipFill>
        <p:spPr>
          <a:xfrm>
            <a:off x="2231136" y="2358189"/>
            <a:ext cx="5676008" cy="4257007"/>
          </a:xfrm>
        </p:spPr>
      </p:pic>
      <p:sp>
        <p:nvSpPr>
          <p:cNvPr id="18" name="Content Placeholder 2">
            <a:extLst>
              <a:ext uri="{FF2B5EF4-FFF2-40B4-BE49-F238E27FC236}">
                <a16:creationId xmlns:a16="http://schemas.microsoft.com/office/drawing/2014/main" id="{ED62F02B-C6FC-420E-A766-F09B03F310E2}"/>
              </a:ext>
            </a:extLst>
          </p:cNvPr>
          <p:cNvSpPr txBox="1">
            <a:spLocks/>
          </p:cNvSpPr>
          <p:nvPr/>
        </p:nvSpPr>
        <p:spPr>
          <a:xfrm>
            <a:off x="8073189" y="2411695"/>
            <a:ext cx="2009274" cy="419364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buClr>
                <a:schemeClr val="bg1"/>
              </a:buClr>
            </a:pPr>
            <a:r>
              <a:rPr lang="en-US" dirty="0"/>
              <a:t>The model shows comparable performance in training and validation, indicating that it did not overfit.</a:t>
            </a:r>
          </a:p>
          <a:p>
            <a:pPr>
              <a:buClr>
                <a:schemeClr val="bg1"/>
              </a:buClr>
            </a:pPr>
            <a:r>
              <a:rPr lang="en-US" dirty="0"/>
              <a:t>Accuracy is roughly 76% at epoch 0 because this is the performance of a naïve model that guesses everyone earns &lt;=$50k.</a:t>
            </a:r>
          </a:p>
          <a:p>
            <a:pPr>
              <a:buClr>
                <a:schemeClr val="bg1"/>
              </a:buClr>
            </a:pPr>
            <a:endParaRPr lang="en-US" dirty="0"/>
          </a:p>
        </p:txBody>
      </p:sp>
    </p:spTree>
    <p:extLst>
      <p:ext uri="{BB962C8B-B14F-4D97-AF65-F5344CB8AC3E}">
        <p14:creationId xmlns:p14="http://schemas.microsoft.com/office/powerpoint/2010/main" val="293181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6D3D-275F-4B19-BED5-95D48B81F1D1}"/>
              </a:ext>
            </a:extLst>
          </p:cNvPr>
          <p:cNvSpPr>
            <a:spLocks noGrp="1"/>
          </p:cNvSpPr>
          <p:nvPr>
            <p:ph type="title"/>
          </p:nvPr>
        </p:nvSpPr>
        <p:spPr/>
        <p:txBody>
          <a:bodyPr/>
          <a:lstStyle/>
          <a:p>
            <a:r>
              <a:rPr lang="en-US" dirty="0"/>
              <a:t>Multilayer perceptron model</a:t>
            </a:r>
          </a:p>
        </p:txBody>
      </p:sp>
      <p:sp>
        <p:nvSpPr>
          <p:cNvPr id="4" name="Content Placeholder 3">
            <a:extLst>
              <a:ext uri="{FF2B5EF4-FFF2-40B4-BE49-F238E27FC236}">
                <a16:creationId xmlns:a16="http://schemas.microsoft.com/office/drawing/2014/main" id="{A66FAA0E-6C6E-41CD-B97E-FEA8EDF9D58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C08A781-D388-4934-B8EC-68330C61609A}"/>
              </a:ext>
            </a:extLst>
          </p:cNvPr>
          <p:cNvPicPr>
            <a:picLocks noChangeAspect="1"/>
          </p:cNvPicPr>
          <p:nvPr/>
        </p:nvPicPr>
        <p:blipFill>
          <a:blip r:embed="rId2"/>
          <a:stretch>
            <a:fillRect/>
          </a:stretch>
        </p:blipFill>
        <p:spPr>
          <a:xfrm>
            <a:off x="2224827" y="2638044"/>
            <a:ext cx="7736037" cy="3714630"/>
          </a:xfrm>
          <a:prstGeom prst="rect">
            <a:avLst/>
          </a:prstGeom>
        </p:spPr>
      </p:pic>
    </p:spTree>
    <p:extLst>
      <p:ext uri="{BB962C8B-B14F-4D97-AF65-F5344CB8AC3E}">
        <p14:creationId xmlns:p14="http://schemas.microsoft.com/office/powerpoint/2010/main" val="85876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9C5C-748A-4A42-A41A-71C407C1B0EB}"/>
              </a:ext>
            </a:extLst>
          </p:cNvPr>
          <p:cNvSpPr>
            <a:spLocks noGrp="1"/>
          </p:cNvSpPr>
          <p:nvPr>
            <p:ph type="title"/>
          </p:nvPr>
        </p:nvSpPr>
        <p:spPr/>
        <p:txBody>
          <a:bodyPr/>
          <a:lstStyle/>
          <a:p>
            <a:r>
              <a:rPr lang="en-US" dirty="0"/>
              <a:t>“Feature importance” based on model architecture</a:t>
            </a:r>
          </a:p>
        </p:txBody>
      </p:sp>
      <p:graphicFrame>
        <p:nvGraphicFramePr>
          <p:cNvPr id="7" name="Content Placeholder 6">
            <a:extLst>
              <a:ext uri="{FF2B5EF4-FFF2-40B4-BE49-F238E27FC236}">
                <a16:creationId xmlns:a16="http://schemas.microsoft.com/office/drawing/2014/main" id="{FA5B5951-DCAD-4909-90E8-27EA1036F8A1}"/>
              </a:ext>
            </a:extLst>
          </p:cNvPr>
          <p:cNvGraphicFramePr>
            <a:graphicFrameLocks noGrp="1"/>
          </p:cNvGraphicFramePr>
          <p:nvPr>
            <p:ph idx="1"/>
            <p:extLst>
              <p:ext uri="{D42A27DB-BD31-4B8C-83A1-F6EECF244321}">
                <p14:modId xmlns:p14="http://schemas.microsoft.com/office/powerpoint/2010/main" val="3351181700"/>
              </p:ext>
            </p:extLst>
          </p:nvPr>
        </p:nvGraphicFramePr>
        <p:xfrm>
          <a:off x="2229738" y="2682748"/>
          <a:ext cx="7731126" cy="2931160"/>
        </p:xfrm>
        <a:graphic>
          <a:graphicData uri="http://schemas.openxmlformats.org/drawingml/2006/table">
            <a:tbl>
              <a:tblPr firstRow="1" bandRow="1">
                <a:tableStyleId>{21E4AEA4-8DFA-4A89-87EB-49C32662AFE0}</a:tableStyleId>
              </a:tblPr>
              <a:tblGrid>
                <a:gridCol w="2577042">
                  <a:extLst>
                    <a:ext uri="{9D8B030D-6E8A-4147-A177-3AD203B41FA5}">
                      <a16:colId xmlns:a16="http://schemas.microsoft.com/office/drawing/2014/main" val="382402897"/>
                    </a:ext>
                  </a:extLst>
                </a:gridCol>
                <a:gridCol w="2577042">
                  <a:extLst>
                    <a:ext uri="{9D8B030D-6E8A-4147-A177-3AD203B41FA5}">
                      <a16:colId xmlns:a16="http://schemas.microsoft.com/office/drawing/2014/main" val="829267212"/>
                    </a:ext>
                  </a:extLst>
                </a:gridCol>
                <a:gridCol w="2577042">
                  <a:extLst>
                    <a:ext uri="{9D8B030D-6E8A-4147-A177-3AD203B41FA5}">
                      <a16:colId xmlns:a16="http://schemas.microsoft.com/office/drawing/2014/main" val="2600762416"/>
                    </a:ext>
                  </a:extLst>
                </a:gridCol>
              </a:tblGrid>
              <a:tr h="370840">
                <a:tc>
                  <a:txBody>
                    <a:bodyPr/>
                    <a:lstStyle/>
                    <a:p>
                      <a:r>
                        <a:rPr lang="en-US" dirty="0"/>
                        <a:t>Correlation Coefficient</a:t>
                      </a:r>
                    </a:p>
                  </a:txBody>
                  <a:tcPr>
                    <a:solidFill>
                      <a:schemeClr val="accent2">
                        <a:lumMod val="75000"/>
                      </a:schemeClr>
                    </a:solidFill>
                  </a:tcPr>
                </a:tc>
                <a:tc>
                  <a:txBody>
                    <a:bodyPr/>
                    <a:lstStyle/>
                    <a:p>
                      <a:r>
                        <a:rPr lang="en-US" dirty="0"/>
                        <a:t>Decision Tree Rank</a:t>
                      </a:r>
                    </a:p>
                  </a:txBody>
                  <a:tcPr>
                    <a:solidFill>
                      <a:schemeClr val="accent2">
                        <a:lumMod val="75000"/>
                      </a:schemeClr>
                    </a:solidFill>
                  </a:tcPr>
                </a:tc>
                <a:tc>
                  <a:txBody>
                    <a:bodyPr/>
                    <a:lstStyle/>
                    <a:p>
                      <a:r>
                        <a:rPr lang="en-US" dirty="0"/>
                        <a:t>Normalized MLP Weight</a:t>
                      </a:r>
                    </a:p>
                  </a:txBody>
                  <a:tcPr>
                    <a:solidFill>
                      <a:schemeClr val="accent2">
                        <a:lumMod val="75000"/>
                      </a:schemeClr>
                    </a:solidFill>
                  </a:tcPr>
                </a:tc>
                <a:extLst>
                  <a:ext uri="{0D108BD9-81ED-4DB2-BD59-A6C34878D82A}">
                    <a16:rowId xmlns:a16="http://schemas.microsoft.com/office/drawing/2014/main" val="39095076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Married: civilian spouse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Married: civilian spouse</a:t>
                      </a:r>
                    </a:p>
                    <a:p>
                      <a:endParaRPr lang="en-US" dirty="0"/>
                    </a:p>
                  </a:txBody>
                  <a:tcPr/>
                </a:tc>
                <a:tc>
                  <a:txBody>
                    <a:bodyPr/>
                    <a:lstStyle/>
                    <a:p>
                      <a:r>
                        <a:rPr lang="en-US" dirty="0"/>
                        <a:t>Hours/week</a:t>
                      </a:r>
                    </a:p>
                  </a:txBody>
                  <a:tcPr/>
                </a:tc>
                <a:extLst>
                  <a:ext uri="{0D108BD9-81ED-4DB2-BD59-A6C34878D82A}">
                    <a16:rowId xmlns:a16="http://schemas.microsoft.com/office/drawing/2014/main" val="16537112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Relationship ID: husband</a:t>
                      </a:r>
                    </a:p>
                  </a:txBody>
                  <a:tcPr/>
                </a:tc>
                <a:tc>
                  <a:txBody>
                    <a:bodyPr/>
                    <a:lstStyle/>
                    <a:p>
                      <a:r>
                        <a:rPr lang="en-US" dirty="0"/>
                        <a:t>Net Capital</a:t>
                      </a:r>
                    </a:p>
                  </a:txBody>
                  <a:tcPr/>
                </a:tc>
                <a:tc>
                  <a:txBody>
                    <a:bodyPr/>
                    <a:lstStyle/>
                    <a:p>
                      <a:r>
                        <a:rPr lang="en-US" dirty="0"/>
                        <a:t>Net Capital</a:t>
                      </a:r>
                    </a:p>
                  </a:txBody>
                  <a:tcPr/>
                </a:tc>
                <a:extLst>
                  <a:ext uri="{0D108BD9-81ED-4DB2-BD59-A6C34878D82A}">
                    <a16:rowId xmlns:a16="http://schemas.microsoft.com/office/drawing/2014/main" val="1167544053"/>
                  </a:ext>
                </a:extLst>
              </a:tr>
              <a:tr h="370840">
                <a:tc>
                  <a:txBody>
                    <a:bodyPr/>
                    <a:lstStyle/>
                    <a:p>
                      <a:r>
                        <a:rPr lang="en-US" dirty="0"/>
                        <a:t>Education, number of years</a:t>
                      </a:r>
                    </a:p>
                  </a:txBody>
                  <a:tcPr/>
                </a:tc>
                <a:tc>
                  <a:txBody>
                    <a:bodyPr/>
                    <a:lstStyle/>
                    <a:p>
                      <a:r>
                        <a:rPr lang="en-US" dirty="0"/>
                        <a:t>Hours/week</a:t>
                      </a:r>
                    </a:p>
                  </a:txBody>
                  <a:tcPr/>
                </a:tc>
                <a:tc>
                  <a:txBody>
                    <a:bodyPr/>
                    <a:lstStyle/>
                    <a:p>
                      <a:r>
                        <a:rPr lang="en-US" dirty="0"/>
                        <a:t>Work Class: Private</a:t>
                      </a:r>
                    </a:p>
                  </a:txBody>
                  <a:tcPr/>
                </a:tc>
                <a:extLst>
                  <a:ext uri="{0D108BD9-81ED-4DB2-BD59-A6C34878D82A}">
                    <a16:rowId xmlns:a16="http://schemas.microsoft.com/office/drawing/2014/main" val="10422847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Never married</a:t>
                      </a:r>
                    </a:p>
                    <a:p>
                      <a:endParaRPr lang="en-US" dirty="0"/>
                    </a:p>
                  </a:txBody>
                  <a:tcPr/>
                </a:tc>
                <a:tc>
                  <a:txBody>
                    <a:bodyPr/>
                    <a:lstStyle/>
                    <a:p>
                      <a:r>
                        <a:rPr lang="en-US" dirty="0"/>
                        <a:t>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Education, number of years</a:t>
                      </a:r>
                    </a:p>
                  </a:txBody>
                  <a:tcPr/>
                </a:tc>
                <a:extLst>
                  <a:ext uri="{0D108BD9-81ED-4DB2-BD59-A6C34878D82A}">
                    <a16:rowId xmlns:a16="http://schemas.microsoft.com/office/drawing/2014/main" val="4095561525"/>
                  </a:ext>
                </a:extLst>
              </a:tr>
            </a:tbl>
          </a:graphicData>
        </a:graphic>
      </p:graphicFrame>
    </p:spTree>
    <p:extLst>
      <p:ext uri="{BB962C8B-B14F-4D97-AF65-F5344CB8AC3E}">
        <p14:creationId xmlns:p14="http://schemas.microsoft.com/office/powerpoint/2010/main" val="4236464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6D3D-275F-4B19-BED5-95D48B81F1D1}"/>
              </a:ext>
            </a:extLst>
          </p:cNvPr>
          <p:cNvSpPr>
            <a:spLocks noGrp="1"/>
          </p:cNvSpPr>
          <p:nvPr>
            <p:ph type="title"/>
          </p:nvPr>
        </p:nvSpPr>
        <p:spPr/>
        <p:txBody>
          <a:bodyPr/>
          <a:lstStyle/>
          <a:p>
            <a:r>
              <a:rPr lang="en-US" dirty="0"/>
              <a:t>overview</a:t>
            </a:r>
          </a:p>
        </p:txBody>
      </p:sp>
      <p:graphicFrame>
        <p:nvGraphicFramePr>
          <p:cNvPr id="4" name="Content Placeholder 3">
            <a:extLst>
              <a:ext uri="{FF2B5EF4-FFF2-40B4-BE49-F238E27FC236}">
                <a16:creationId xmlns:a16="http://schemas.microsoft.com/office/drawing/2014/main" id="{E7372F84-664D-4103-B9FE-83E5CB5EA16C}"/>
              </a:ext>
            </a:extLst>
          </p:cNvPr>
          <p:cNvGraphicFramePr>
            <a:graphicFrameLocks noGrp="1"/>
          </p:cNvGraphicFramePr>
          <p:nvPr>
            <p:ph idx="1"/>
            <p:extLst>
              <p:ext uri="{D42A27DB-BD31-4B8C-83A1-F6EECF244321}">
                <p14:modId xmlns:p14="http://schemas.microsoft.com/office/powerpoint/2010/main" val="3537319757"/>
              </p:ext>
            </p:extLst>
          </p:nvPr>
        </p:nvGraphicFramePr>
        <p:xfrm>
          <a:off x="2230438" y="2638425"/>
          <a:ext cx="7731126" cy="1381760"/>
        </p:xfrm>
        <a:graphic>
          <a:graphicData uri="http://schemas.openxmlformats.org/drawingml/2006/table">
            <a:tbl>
              <a:tblPr firstRow="1" bandRow="1">
                <a:tableStyleId>{21E4AEA4-8DFA-4A89-87EB-49C32662AFE0}</a:tableStyleId>
              </a:tblPr>
              <a:tblGrid>
                <a:gridCol w="2577042">
                  <a:extLst>
                    <a:ext uri="{9D8B030D-6E8A-4147-A177-3AD203B41FA5}">
                      <a16:colId xmlns:a16="http://schemas.microsoft.com/office/drawing/2014/main" val="794632371"/>
                    </a:ext>
                  </a:extLst>
                </a:gridCol>
                <a:gridCol w="2577042">
                  <a:extLst>
                    <a:ext uri="{9D8B030D-6E8A-4147-A177-3AD203B41FA5}">
                      <a16:colId xmlns:a16="http://schemas.microsoft.com/office/drawing/2014/main" val="421598992"/>
                    </a:ext>
                  </a:extLst>
                </a:gridCol>
                <a:gridCol w="2577042">
                  <a:extLst>
                    <a:ext uri="{9D8B030D-6E8A-4147-A177-3AD203B41FA5}">
                      <a16:colId xmlns:a16="http://schemas.microsoft.com/office/drawing/2014/main" val="3413747384"/>
                    </a:ext>
                  </a:extLst>
                </a:gridCol>
              </a:tblGrid>
              <a:tr h="370840">
                <a:tc>
                  <a:txBody>
                    <a:bodyPr/>
                    <a:lstStyle/>
                    <a:p>
                      <a:endParaRPr lang="en-US" dirty="0"/>
                    </a:p>
                  </a:txBody>
                  <a:tcPr>
                    <a:solidFill>
                      <a:schemeClr val="accent2">
                        <a:lumMod val="75000"/>
                      </a:schemeClr>
                    </a:solidFill>
                  </a:tcPr>
                </a:tc>
                <a:tc>
                  <a:txBody>
                    <a:bodyPr/>
                    <a:lstStyle/>
                    <a:p>
                      <a:pPr algn="ctr"/>
                      <a:r>
                        <a:rPr lang="en-US" dirty="0"/>
                        <a:t>Decision Tree Model</a:t>
                      </a:r>
                    </a:p>
                  </a:txBody>
                  <a:tcPr>
                    <a:solidFill>
                      <a:schemeClr val="accent2">
                        <a:lumMod val="75000"/>
                      </a:schemeClr>
                    </a:solidFill>
                  </a:tcPr>
                </a:tc>
                <a:tc>
                  <a:txBody>
                    <a:bodyPr/>
                    <a:lstStyle/>
                    <a:p>
                      <a:pPr algn="ctr"/>
                      <a:r>
                        <a:rPr lang="en-US" dirty="0"/>
                        <a:t>Multilayer Perceptron Model</a:t>
                      </a:r>
                    </a:p>
                  </a:txBody>
                  <a:tcPr>
                    <a:solidFill>
                      <a:schemeClr val="accent2">
                        <a:lumMod val="75000"/>
                      </a:schemeClr>
                    </a:solidFill>
                  </a:tcPr>
                </a:tc>
                <a:extLst>
                  <a:ext uri="{0D108BD9-81ED-4DB2-BD59-A6C34878D82A}">
                    <a16:rowId xmlns:a16="http://schemas.microsoft.com/office/drawing/2014/main" val="1840781569"/>
                  </a:ext>
                </a:extLst>
              </a:tr>
              <a:tr h="370840">
                <a:tc>
                  <a:txBody>
                    <a:bodyPr/>
                    <a:lstStyle/>
                    <a:p>
                      <a:r>
                        <a:rPr lang="en-US" dirty="0"/>
                        <a:t>F1-Score</a:t>
                      </a:r>
                    </a:p>
                  </a:txBody>
                  <a:tcPr/>
                </a:tc>
                <a:tc>
                  <a:txBody>
                    <a:bodyPr/>
                    <a:lstStyle/>
                    <a:p>
                      <a:pPr algn="ctr"/>
                      <a:r>
                        <a:rPr lang="en-US" dirty="0"/>
                        <a:t>0.5962</a:t>
                      </a:r>
                    </a:p>
                  </a:txBody>
                  <a:tcPr/>
                </a:tc>
                <a:tc>
                  <a:txBody>
                    <a:bodyPr/>
                    <a:lstStyle/>
                    <a:p>
                      <a:pPr algn="ctr"/>
                      <a:r>
                        <a:rPr lang="en-US" dirty="0"/>
                        <a:t>0.6464</a:t>
                      </a:r>
                    </a:p>
                  </a:txBody>
                  <a:tcPr/>
                </a:tc>
                <a:extLst>
                  <a:ext uri="{0D108BD9-81ED-4DB2-BD59-A6C34878D82A}">
                    <a16:rowId xmlns:a16="http://schemas.microsoft.com/office/drawing/2014/main" val="3469238100"/>
                  </a:ext>
                </a:extLst>
              </a:tr>
              <a:tr h="370840">
                <a:tc>
                  <a:txBody>
                    <a:bodyPr/>
                    <a:lstStyle/>
                    <a:p>
                      <a:r>
                        <a:rPr lang="en-US" dirty="0"/>
                        <a:t>Accuracy</a:t>
                      </a:r>
                    </a:p>
                  </a:txBody>
                  <a:tcPr/>
                </a:tc>
                <a:tc>
                  <a:txBody>
                    <a:bodyPr/>
                    <a:lstStyle/>
                    <a:p>
                      <a:pPr algn="ctr"/>
                      <a:r>
                        <a:rPr lang="en-US" dirty="0"/>
                        <a:t>82.22%</a:t>
                      </a:r>
                    </a:p>
                  </a:txBody>
                  <a:tcPr/>
                </a:tc>
                <a:tc>
                  <a:txBody>
                    <a:bodyPr/>
                    <a:lstStyle/>
                    <a:p>
                      <a:pPr algn="ctr"/>
                      <a:r>
                        <a:rPr lang="en-US" dirty="0"/>
                        <a:t>85.84%</a:t>
                      </a:r>
                    </a:p>
                  </a:txBody>
                  <a:tcPr/>
                </a:tc>
                <a:extLst>
                  <a:ext uri="{0D108BD9-81ED-4DB2-BD59-A6C34878D82A}">
                    <a16:rowId xmlns:a16="http://schemas.microsoft.com/office/drawing/2014/main" val="3786515115"/>
                  </a:ext>
                </a:extLst>
              </a:tr>
            </a:tbl>
          </a:graphicData>
        </a:graphic>
      </p:graphicFrame>
      <p:sp>
        <p:nvSpPr>
          <p:cNvPr id="5" name="Content Placeholder 2">
            <a:extLst>
              <a:ext uri="{FF2B5EF4-FFF2-40B4-BE49-F238E27FC236}">
                <a16:creationId xmlns:a16="http://schemas.microsoft.com/office/drawing/2014/main" id="{FDD197BF-E78E-421A-80DC-E9A317D47F2F}"/>
              </a:ext>
            </a:extLst>
          </p:cNvPr>
          <p:cNvSpPr txBox="1">
            <a:spLocks/>
          </p:cNvSpPr>
          <p:nvPr/>
        </p:nvSpPr>
        <p:spPr>
          <a:xfrm>
            <a:off x="1913021" y="4505197"/>
            <a:ext cx="8047843" cy="194372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Certainly, the multilayer perceptron model outperformed the decision tree classifier, but training took almost twice as long. Because the dataset is not extraordinarily large, the difference in training time is not prohibitive, so the multilayer perceptron model appears to be the best choice. We have shown that we can reliably predict with well above 80% accuracy whether an individual in the provided dataset earned more than $50,000.</a:t>
            </a:r>
          </a:p>
        </p:txBody>
      </p:sp>
    </p:spTree>
    <p:extLst>
      <p:ext uri="{BB962C8B-B14F-4D97-AF65-F5344CB8AC3E}">
        <p14:creationId xmlns:p14="http://schemas.microsoft.com/office/powerpoint/2010/main" val="2396162972"/>
      </p:ext>
    </p:extLst>
  </p:cSld>
  <p:clrMapOvr>
    <a:masterClrMapping/>
  </p:clrMapOvr>
</p:sld>
</file>

<file path=ppt/theme/theme1.xml><?xml version="1.0" encoding="utf-8"?>
<a:theme xmlns:a="http://schemas.openxmlformats.org/drawingml/2006/main" name="Parcel">
  <a:themeElements>
    <a:clrScheme name="Custom 1">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FFFFFF"/>
      </a:hlink>
      <a:folHlink>
        <a:srgbClr val="00000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353</TotalTime>
  <Words>394</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Font Awesome 5 Brands Regular</vt:lpstr>
      <vt:lpstr>Gill Sans MT</vt:lpstr>
      <vt:lpstr>Parcel</vt:lpstr>
      <vt:lpstr>A discussion of the census income dataset</vt:lpstr>
      <vt:lpstr>About the dataset</vt:lpstr>
      <vt:lpstr>Data pre-processing</vt:lpstr>
      <vt:lpstr>Decision tree model</vt:lpstr>
      <vt:lpstr>Multilayer perceptron model</vt:lpstr>
      <vt:lpstr>Multilayer perceptron model</vt:lpstr>
      <vt:lpstr>“Feature importance” based on model architecture</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the Adult dataset</dc:title>
  <dc:creator>Lucas McCabe</dc:creator>
  <cp:lastModifiedBy>Lucas McCabe</cp:lastModifiedBy>
  <cp:revision>21</cp:revision>
  <dcterms:created xsi:type="dcterms:W3CDTF">2018-04-05T07:07:14Z</dcterms:created>
  <dcterms:modified xsi:type="dcterms:W3CDTF">2018-04-05T13:00:35Z</dcterms:modified>
</cp:coreProperties>
</file>