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87" r:id="rId2"/>
    <p:sldId id="372" r:id="rId3"/>
    <p:sldId id="373" r:id="rId4"/>
    <p:sldId id="374" r:id="rId5"/>
    <p:sldId id="375" r:id="rId6"/>
    <p:sldId id="376" r:id="rId7"/>
    <p:sldId id="380" r:id="rId8"/>
    <p:sldId id="381" r:id="rId9"/>
    <p:sldId id="382" r:id="rId10"/>
    <p:sldId id="389" r:id="rId11"/>
    <p:sldId id="390" r:id="rId12"/>
    <p:sldId id="391" r:id="rId13"/>
    <p:sldId id="392" r:id="rId14"/>
    <p:sldId id="393" r:id="rId15"/>
    <p:sldId id="395" r:id="rId16"/>
    <p:sldId id="396" r:id="rId17"/>
    <p:sldId id="384" r:id="rId18"/>
    <p:sldId id="38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1118" userDrawn="1">
          <p15:clr>
            <a:srgbClr val="A4A3A4"/>
          </p15:clr>
        </p15:guide>
        <p15:guide id="6" pos="2003" userDrawn="1">
          <p15:clr>
            <a:srgbClr val="A4A3A4"/>
          </p15:clr>
        </p15:guide>
        <p15:guide id="7" pos="2933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orient="horz" pos="958" userDrawn="1">
          <p15:clr>
            <a:srgbClr val="A4A3A4"/>
          </p15:clr>
        </p15:guide>
        <p15:guide id="10" orient="horz" pos="177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317" userDrawn="1">
          <p15:clr>
            <a:srgbClr val="A4A3A4"/>
          </p15:clr>
        </p15:guide>
        <p15:guide id="13" pos="4747" userDrawn="1">
          <p15:clr>
            <a:srgbClr val="A4A3A4"/>
          </p15:clr>
        </p15:guide>
        <p15:guide id="14" pos="5654" userDrawn="1">
          <p15:clr>
            <a:srgbClr val="A4A3A4"/>
          </p15:clr>
        </p15:guide>
        <p15:guide id="15" pos="65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005A"/>
    <a:srgbClr val="5EC9D8"/>
    <a:srgbClr val="292C3E"/>
    <a:srgbClr val="32B8CC"/>
    <a:srgbClr val="292C34"/>
    <a:srgbClr val="00FFFF"/>
    <a:srgbClr val="34373F"/>
    <a:srgbClr val="343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2695E-B050-4AB8-857D-4AD43D2D738D}" v="98" dt="2021-02-17T22:07:03.852"/>
    <p1510:client id="{CC9EA26F-24A0-4FF3-A2F4-EDE47C230DD6}" v="2151" dt="2021-03-06T19:59:46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8" y="66"/>
      </p:cViewPr>
      <p:guideLst>
        <p:guide orient="horz" pos="210"/>
        <p:guide pos="211"/>
        <p:guide orient="horz" pos="4110"/>
        <p:guide pos="7469"/>
        <p:guide pos="1118"/>
        <p:guide pos="2003"/>
        <p:guide pos="2933"/>
        <p:guide pos="3840"/>
        <p:guide orient="horz" pos="958"/>
        <p:guide orient="horz" pos="1774"/>
        <p:guide orient="horz" pos="2523"/>
        <p:guide orient="horz" pos="3317"/>
        <p:guide pos="4747"/>
        <p:guide pos="5654"/>
        <p:guide pos="65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C7EC-3434-1843-8118-9906B66F4B5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05BBD-8E7C-0647-8CB6-B7D90B45C2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05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757A-D0B6-4171-B02D-9756E906369F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CD74-3199-4BEE-878C-7D83AEB4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72525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757A-D0B6-4171-B02D-9756E906369F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CD74-3199-4BEE-878C-7D83AEB4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25717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757A-D0B6-4171-B02D-9756E906369F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CD74-3199-4BEE-878C-7D83AEB4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26965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757A-D0B6-4171-B02D-9756E906369F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CD74-3199-4BEE-878C-7D83AEB4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25469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757A-D0B6-4171-B02D-9756E906369F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CD74-3199-4BEE-878C-7D83AEB4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19985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757A-D0B6-4171-B02D-9756E906369F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CD74-3199-4BEE-878C-7D83AEB4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27165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757A-D0B6-4171-B02D-9756E906369F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CD74-3199-4BEE-878C-7D83AEB4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0390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757A-D0B6-4171-B02D-9756E906369F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CD74-3199-4BEE-878C-7D83AEB4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82218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757A-D0B6-4171-B02D-9756E906369F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CD74-3199-4BEE-878C-7D83AEB4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50750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757A-D0B6-4171-B02D-9756E906369F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CD74-3199-4BEE-878C-7D83AEB4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8050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757A-D0B6-4171-B02D-9756E906369F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CD74-3199-4BEE-878C-7D83AEB4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48761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757A-D0B6-4171-B02D-9756E906369F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CD74-3199-4BEE-878C-7D83AEB42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40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54329-FBB0-49AA-A4DB-FEF40E49E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28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D425C23-976F-484F-B283-988742E0C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4" y="101661"/>
            <a:ext cx="10981219" cy="665005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8DA9064-239B-40B9-9460-A8D219575060}"/>
              </a:ext>
            </a:extLst>
          </p:cNvPr>
          <p:cNvSpPr txBox="1"/>
          <p:nvPr/>
        </p:nvSpPr>
        <p:spPr>
          <a:xfrm>
            <a:off x="901262" y="940676"/>
            <a:ext cx="191551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cs typeface="Calibri"/>
              </a:rPr>
              <a:t>- Tempo gasto no planejamento</a:t>
            </a:r>
            <a:endParaRPr lang="pt-BR" sz="1400" dirty="0">
              <a:cs typeface="Calibri"/>
            </a:endParaRPr>
          </a:p>
          <a:p>
            <a:r>
              <a:rPr lang="pt-BR" sz="1400">
                <a:cs typeface="Calibri"/>
              </a:rPr>
              <a:t>- Diversas ferramentas diferentes para se organizar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D4BC6CF-A212-490D-B36B-0AB7EBB812E0}"/>
              </a:ext>
            </a:extLst>
          </p:cNvPr>
          <p:cNvSpPr txBox="1"/>
          <p:nvPr/>
        </p:nvSpPr>
        <p:spPr>
          <a:xfrm>
            <a:off x="861847" y="2556641"/>
            <a:ext cx="206002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Desenvolver um app </a:t>
            </a:r>
            <a:r>
              <a:rPr lang="pt-BR" sz="1400">
                <a:cs typeface="Calibri"/>
              </a:rPr>
              <a:t>Android de planejamento de viagens em até 6 meses.</a:t>
            </a:r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DA4106-B8CA-41A2-9ECC-C912ACC7A6FB}"/>
              </a:ext>
            </a:extLst>
          </p:cNvPr>
          <p:cNvSpPr txBox="1"/>
          <p:nvPr/>
        </p:nvSpPr>
        <p:spPr>
          <a:xfrm>
            <a:off x="835571" y="4041227"/>
            <a:ext cx="2060028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cs typeface="Calibri"/>
              </a:rPr>
              <a:t>- Diminuir o tempo gasto no planejamento</a:t>
            </a:r>
            <a:endParaRPr lang="pt-BR">
              <a:cs typeface="Calibri"/>
            </a:endParaRPr>
          </a:p>
          <a:p>
            <a:r>
              <a:rPr lang="pt-BR" sz="1400" dirty="0">
                <a:cs typeface="Calibri"/>
              </a:rPr>
              <a:t>- Facilitar a organização </a:t>
            </a:r>
            <a:r>
              <a:rPr lang="pt-BR" sz="1400">
                <a:cs typeface="Calibri"/>
              </a:rPr>
              <a:t>do usuário unificando diferentes ferramentas em um único lugar</a:t>
            </a:r>
            <a:endParaRPr lang="pt-BR" sz="1400" dirty="0">
              <a:cs typeface="Calibri"/>
            </a:endParaRPr>
          </a:p>
          <a:p>
            <a:r>
              <a:rPr lang="pt-BR" sz="1400" dirty="0">
                <a:cs typeface="Calibri"/>
              </a:rPr>
              <a:t>- Possibilitar o compatilhamento de experiências de </a:t>
            </a:r>
            <a:r>
              <a:rPr lang="pt-BR" sz="1400">
                <a:cs typeface="Calibri"/>
              </a:rPr>
              <a:t>viagens ampliando as possibilidasdes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6F51C89-53A5-4FE4-8DDB-A9A8CF9B5151}"/>
              </a:ext>
            </a:extLst>
          </p:cNvPr>
          <p:cNvSpPr txBox="1"/>
          <p:nvPr/>
        </p:nvSpPr>
        <p:spPr>
          <a:xfrm>
            <a:off x="3042743" y="2556641"/>
            <a:ext cx="20600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1400" dirty="0"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174D6CD-C9A6-48BD-9B88-49291DE30937}"/>
              </a:ext>
            </a:extLst>
          </p:cNvPr>
          <p:cNvSpPr txBox="1"/>
          <p:nvPr/>
        </p:nvSpPr>
        <p:spPr>
          <a:xfrm>
            <a:off x="3042745" y="940676"/>
            <a:ext cx="191551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cs typeface="Calibri"/>
              </a:rPr>
              <a:t>App de serviços de planejamento e compartilhamento de viagens</a:t>
            </a:r>
            <a:endParaRPr lang="pt-BR" sz="1400" dirty="0"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0B92F92-730A-44AB-A7FD-91B2DD0B2BBF}"/>
              </a:ext>
            </a:extLst>
          </p:cNvPr>
          <p:cNvSpPr txBox="1"/>
          <p:nvPr/>
        </p:nvSpPr>
        <p:spPr>
          <a:xfrm>
            <a:off x="5223641" y="3095297"/>
            <a:ext cx="191551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cs typeface="Calibri"/>
              </a:rPr>
              <a:t>- Lucas Lima</a:t>
            </a:r>
          </a:p>
          <a:p>
            <a:r>
              <a:rPr lang="pt-BR" sz="1400">
                <a:cs typeface="Calibri"/>
              </a:rPr>
              <a:t>- Joel Pereira</a:t>
            </a:r>
            <a:endParaRPr lang="pt-BR" sz="1400" dirty="0">
              <a:cs typeface="Calibri"/>
            </a:endParaRPr>
          </a:p>
          <a:p>
            <a:r>
              <a:rPr lang="pt-BR" sz="1400">
                <a:cs typeface="Calibri"/>
              </a:rPr>
              <a:t>- Kaique</a:t>
            </a:r>
            <a:endParaRPr lang="pt-BR" sz="1400" dirty="0">
              <a:cs typeface="Calibri"/>
            </a:endParaRPr>
          </a:p>
          <a:p>
            <a:r>
              <a:rPr lang="pt-BR" sz="1400">
                <a:cs typeface="Calibri"/>
              </a:rPr>
              <a:t>- Arthur </a:t>
            </a:r>
            <a:endParaRPr lang="pt-BR" sz="1400" dirty="0">
              <a:cs typeface="Calibri"/>
            </a:endParaRPr>
          </a:p>
          <a:p>
            <a:r>
              <a:rPr lang="pt-BR" sz="1400">
                <a:cs typeface="Calibri"/>
              </a:rPr>
              <a:t>- Isabella</a:t>
            </a:r>
            <a:endParaRPr lang="pt-BR" sz="1400" dirty="0">
              <a:cs typeface="Calibri"/>
            </a:endParaRPr>
          </a:p>
          <a:p>
            <a:r>
              <a:rPr lang="pt-BR" sz="1400">
                <a:cs typeface="Calibri"/>
              </a:rPr>
              <a:t>- Henrique</a:t>
            </a:r>
            <a:r>
              <a:rPr lang="pt-BR" sz="1400" dirty="0">
                <a:cs typeface="Calibri"/>
              </a:rPr>
              <a:t>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3BC707-5394-4F82-8A09-2B339D583396}"/>
              </a:ext>
            </a:extLst>
          </p:cNvPr>
          <p:cNvSpPr txBox="1"/>
          <p:nvPr/>
        </p:nvSpPr>
        <p:spPr>
          <a:xfrm>
            <a:off x="5223641" y="1058918"/>
            <a:ext cx="191551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cs typeface="Calibri"/>
              </a:rPr>
              <a:t>- Faculdade de Tecnologia Bandeirantes (Bandtec)</a:t>
            </a:r>
            <a:endParaRPr lang="pt-BR" sz="1400" dirty="0">
              <a:cs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864A47-FD59-44C2-8834-DAE3F7DE2253}"/>
              </a:ext>
            </a:extLst>
          </p:cNvPr>
          <p:cNvSpPr txBox="1"/>
          <p:nvPr/>
        </p:nvSpPr>
        <p:spPr>
          <a:xfrm>
            <a:off x="7260020" y="835572"/>
            <a:ext cx="211257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- Ambiente criado na </a:t>
            </a:r>
            <a:r>
              <a:rPr lang="pt-BR" sz="1400">
                <a:cs typeface="Calibri"/>
              </a:rPr>
              <a:t>AWS para implementação da aplicação</a:t>
            </a:r>
          </a:p>
          <a:p>
            <a:r>
              <a:rPr lang="pt-BR" sz="1400" dirty="0">
                <a:cs typeface="Calibri"/>
              </a:rPr>
              <a:t>- Equipe com conhecimento adequado em Android </a:t>
            </a:r>
            <a:r>
              <a:rPr lang="pt-BR" sz="1400">
                <a:cs typeface="Calibri"/>
              </a:rPr>
              <a:t>e Kotlin</a:t>
            </a:r>
            <a:endParaRPr lang="pt-BR" sz="1400" dirty="0">
              <a:cs typeface="Calibri"/>
            </a:endParaRPr>
          </a:p>
          <a:p>
            <a:r>
              <a:rPr lang="pt-BR" sz="1400" dirty="0">
                <a:cs typeface="Calibri"/>
              </a:rPr>
              <a:t>- Requisitos </a:t>
            </a:r>
            <a:r>
              <a:rPr lang="pt-BR" sz="1400">
                <a:cs typeface="Calibri"/>
              </a:rPr>
              <a:t>documentados </a:t>
            </a:r>
            <a:endParaRPr lang="pt-BR" sz="1400" dirty="0">
              <a:cs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B9852E3-356D-4459-8D92-665F1D45DE53}"/>
              </a:ext>
            </a:extLst>
          </p:cNvPr>
          <p:cNvSpPr txBox="1"/>
          <p:nvPr/>
        </p:nvSpPr>
        <p:spPr>
          <a:xfrm>
            <a:off x="7312571" y="3187261"/>
            <a:ext cx="211257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- </a:t>
            </a:r>
            <a:r>
              <a:rPr lang="pt-BR" sz="1400">
                <a:cs typeface="Calibri"/>
              </a:rPr>
              <a:t>Documentação da solução pronta</a:t>
            </a:r>
            <a:endParaRPr lang="pt-BR">
              <a:cs typeface="Calibri"/>
            </a:endParaRPr>
          </a:p>
          <a:p>
            <a:r>
              <a:rPr lang="pt-BR" sz="1400">
                <a:cs typeface="Calibri"/>
              </a:rPr>
              <a:t>- Ambiente estruturado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E22518-002A-43F8-8E4F-0EB60E4284F9}"/>
              </a:ext>
            </a:extLst>
          </p:cNvPr>
          <p:cNvSpPr txBox="1"/>
          <p:nvPr/>
        </p:nvSpPr>
        <p:spPr>
          <a:xfrm>
            <a:off x="5249916" y="5657193"/>
            <a:ext cx="413582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cs typeface="Calibri"/>
              </a:rPr>
              <a:t>- O projeto deverá ser concluído em até 6 meses</a:t>
            </a:r>
          </a:p>
          <a:p>
            <a:r>
              <a:rPr lang="pt-BR" sz="1400" dirty="0">
                <a:cs typeface="Calibri"/>
              </a:rPr>
              <a:t>- Deverá ser utilizado o </a:t>
            </a:r>
            <a:r>
              <a:rPr lang="pt-BR" sz="1400">
                <a:cs typeface="Calibri"/>
              </a:rPr>
              <a:t>Android Studio para programar</a:t>
            </a:r>
          </a:p>
          <a:p>
            <a:r>
              <a:rPr lang="pt-BR" sz="1400">
                <a:cs typeface="Calibri"/>
              </a:rPr>
              <a:t>- O ambiente em nuvem deverá ser na AWS</a:t>
            </a:r>
            <a:endParaRPr lang="pt-BR" sz="1400" dirty="0">
              <a:cs typeface="Calibri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B141B2E-EEF7-4BAA-8110-920C79187E15}"/>
              </a:ext>
            </a:extLst>
          </p:cNvPr>
          <p:cNvSpPr txBox="1"/>
          <p:nvPr/>
        </p:nvSpPr>
        <p:spPr>
          <a:xfrm>
            <a:off x="9559157" y="940674"/>
            <a:ext cx="211257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- Algum integrante do </a:t>
            </a:r>
            <a:r>
              <a:rPr lang="pt-BR" sz="1400">
                <a:cs typeface="Calibri"/>
              </a:rPr>
              <a:t>grupo sair</a:t>
            </a:r>
          </a:p>
          <a:p>
            <a:r>
              <a:rPr lang="pt-BR" sz="1400">
                <a:cs typeface="Calibri"/>
              </a:rPr>
              <a:t>- Inatividade do ambiente de produção</a:t>
            </a:r>
          </a:p>
          <a:p>
            <a:r>
              <a:rPr lang="pt-BR" sz="1400">
                <a:cs typeface="Calibri"/>
              </a:rPr>
              <a:t>- Atraso nas entregas</a:t>
            </a:r>
            <a:endParaRPr lang="pt-BR" sz="1400" dirty="0">
              <a:cs typeface="Calibri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6AE6895-F650-4503-ABF1-807289E1891F}"/>
              </a:ext>
            </a:extLst>
          </p:cNvPr>
          <p:cNvSpPr txBox="1"/>
          <p:nvPr/>
        </p:nvSpPr>
        <p:spPr>
          <a:xfrm>
            <a:off x="9555438" y="5473260"/>
            <a:ext cx="211257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cs typeface="Calibri"/>
              </a:rPr>
              <a:t>- R$1824,00 para a mensalidade</a:t>
            </a:r>
          </a:p>
          <a:p>
            <a:r>
              <a:rPr lang="pt-BR" sz="1400">
                <a:cs typeface="Calibri"/>
              </a:rPr>
              <a:t>- $50 para a AWS</a:t>
            </a:r>
          </a:p>
        </p:txBody>
      </p:sp>
    </p:spTree>
    <p:extLst>
      <p:ext uri="{BB962C8B-B14F-4D97-AF65-F5344CB8AC3E}">
        <p14:creationId xmlns:p14="http://schemas.microsoft.com/office/powerpoint/2010/main" val="17563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54329-FBB0-49AA-A4DB-FEF40E49E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287" y="-1192696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325437" y="247149"/>
            <a:ext cx="721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4373E"/>
                </a:solidFill>
                <a:latin typeface="Exo 2" panose="00000500000000000000" pitchFamily="50" charset="0"/>
              </a:rPr>
              <a:t>PM </a:t>
            </a:r>
            <a:r>
              <a:rPr lang="pt-BR" sz="3200" b="1" dirty="0" err="1">
                <a:solidFill>
                  <a:srgbClr val="34373E"/>
                </a:solidFill>
                <a:latin typeface="Exo 2" panose="00000500000000000000" pitchFamily="50" charset="0"/>
              </a:rPr>
              <a:t>Canvas</a:t>
            </a:r>
            <a:endParaRPr lang="pt-BR" sz="32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E27B3DE-8BE7-44B8-A64C-1D8732EDA7BA}"/>
              </a:ext>
            </a:extLst>
          </p:cNvPr>
          <p:cNvSpPr/>
          <p:nvPr/>
        </p:nvSpPr>
        <p:spPr>
          <a:xfrm>
            <a:off x="5162474" y="1119290"/>
            <a:ext cx="6096000" cy="50852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/>
              <a:t>O que?</a:t>
            </a:r>
          </a:p>
          <a:p>
            <a:endParaRPr lang="pt-BR" sz="2000" dirty="0"/>
          </a:p>
          <a:p>
            <a:r>
              <a:rPr lang="pt-BR" sz="2000" dirty="0"/>
              <a:t>4 – Produto.</a:t>
            </a:r>
          </a:p>
          <a:p>
            <a:endParaRPr lang="pt-BR" sz="2000" dirty="0"/>
          </a:p>
          <a:p>
            <a:r>
              <a:rPr lang="pt-BR" sz="2000" dirty="0"/>
              <a:t>O produto, serviço ou resultado exclusivo produzido pelo projeto deve ser descrito nesse bloco. Os requisitos devem buscar solucionar as necessidades da organização.</a:t>
            </a:r>
          </a:p>
          <a:p>
            <a:endParaRPr lang="pt-BR" sz="2000" dirty="0"/>
          </a:p>
          <a:p>
            <a:r>
              <a:rPr lang="pt-BR" sz="2000" dirty="0"/>
              <a:t>5 – Requisitos</a:t>
            </a:r>
          </a:p>
          <a:p>
            <a:endParaRPr lang="pt-BR" sz="2000" dirty="0"/>
          </a:p>
          <a:p>
            <a:r>
              <a:rPr lang="pt-BR" sz="2000" dirty="0"/>
              <a:t>Definem as características que o produto, serviço ou resultado final devem apresentar para conseguir gerar valor para o cliente.</a:t>
            </a:r>
            <a:endParaRPr lang="pt-BR" sz="2400" dirty="0"/>
          </a:p>
          <a:p>
            <a:endParaRPr lang="pt-BR" sz="2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F1B75BE-4012-474D-89D4-40A781ED6A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5437" y="1070084"/>
            <a:ext cx="4286313" cy="530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54329-FBB0-49AA-A4DB-FEF40E49E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33959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325437" y="247149"/>
            <a:ext cx="721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4373E"/>
                </a:solidFill>
                <a:latin typeface="Exo 2" panose="00000500000000000000" pitchFamily="50" charset="0"/>
              </a:rPr>
              <a:t>PM </a:t>
            </a:r>
            <a:r>
              <a:rPr lang="pt-BR" sz="3200" b="1" dirty="0" err="1">
                <a:solidFill>
                  <a:srgbClr val="34373E"/>
                </a:solidFill>
                <a:latin typeface="Exo 2" panose="00000500000000000000" pitchFamily="50" charset="0"/>
              </a:rPr>
              <a:t>Canvas</a:t>
            </a:r>
            <a:endParaRPr lang="pt-BR" sz="32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E27B3DE-8BE7-44B8-A64C-1D8732EDA7BA}"/>
              </a:ext>
            </a:extLst>
          </p:cNvPr>
          <p:cNvSpPr/>
          <p:nvPr/>
        </p:nvSpPr>
        <p:spPr>
          <a:xfrm>
            <a:off x="5241984" y="247149"/>
            <a:ext cx="6804231" cy="4992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Quem?</a:t>
            </a:r>
          </a:p>
          <a:p>
            <a:endParaRPr lang="pt-BR" sz="2000" dirty="0"/>
          </a:p>
          <a:p>
            <a:r>
              <a:rPr lang="pt-BR" dirty="0"/>
              <a:t>Nesse bloco devem ser listadas as pessoas, grupos ou organizações que participam da equipe ou que podem influenciar de forma positiva ou negativa na realização do projeto.</a:t>
            </a:r>
          </a:p>
          <a:p>
            <a:endParaRPr lang="pt-BR" dirty="0"/>
          </a:p>
          <a:p>
            <a:r>
              <a:rPr lang="pt-BR" dirty="0"/>
              <a:t>6 – Stakeholders ou interessados</a:t>
            </a:r>
          </a:p>
          <a:p>
            <a:r>
              <a:rPr lang="pt-BR" dirty="0"/>
              <a:t>São pessoas, grupos ou organizações que possuem interesse na execução do projeto e que </a:t>
            </a:r>
            <a:r>
              <a:rPr lang="pt-BR" b="1" dirty="0"/>
              <a:t>não estão na esfera de competência do gerente de projeto </a:t>
            </a:r>
            <a:r>
              <a:rPr lang="pt-BR" dirty="0"/>
              <a:t>ou ainda fatores externos que podem afetá-lo.</a:t>
            </a:r>
          </a:p>
          <a:p>
            <a:pPr lvl="0"/>
            <a:r>
              <a:rPr lang="pt-BR" dirty="0"/>
              <a:t>Podem ser, diretores, supervisores, colaboradores, órgãos reguladores, sindicatos, fornecedores de soluções, softwares, clientes, etc.</a:t>
            </a:r>
          </a:p>
          <a:p>
            <a:endParaRPr lang="pt-BR" dirty="0"/>
          </a:p>
          <a:p>
            <a:r>
              <a:rPr lang="pt-BR" dirty="0"/>
              <a:t>7 – Equipe</a:t>
            </a:r>
          </a:p>
          <a:p>
            <a:r>
              <a:rPr lang="pt-BR" dirty="0"/>
              <a:t>Colaboradores responsáveis por produzir as entregas do projeto.</a:t>
            </a:r>
          </a:p>
          <a:p>
            <a:endParaRPr lang="pt-BR" sz="2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F144EFE-8910-4000-8E9F-B4D07B9F90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5437" y="1332672"/>
            <a:ext cx="4445337" cy="487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54329-FBB0-49AA-A4DB-FEF40E49E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33959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325437" y="247149"/>
            <a:ext cx="721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4373E"/>
                </a:solidFill>
                <a:latin typeface="Exo 2" panose="00000500000000000000" pitchFamily="50" charset="0"/>
              </a:rPr>
              <a:t>PM </a:t>
            </a:r>
            <a:r>
              <a:rPr lang="pt-BR" sz="3200" b="1" dirty="0" err="1">
                <a:solidFill>
                  <a:srgbClr val="34373E"/>
                </a:solidFill>
                <a:latin typeface="Exo 2" panose="00000500000000000000" pitchFamily="50" charset="0"/>
              </a:rPr>
              <a:t>Canvas</a:t>
            </a:r>
            <a:endParaRPr lang="pt-BR" sz="32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E27B3DE-8BE7-44B8-A64C-1D8732EDA7BA}"/>
              </a:ext>
            </a:extLst>
          </p:cNvPr>
          <p:cNvSpPr/>
          <p:nvPr/>
        </p:nvSpPr>
        <p:spPr>
          <a:xfrm>
            <a:off x="5241984" y="247149"/>
            <a:ext cx="6804231" cy="6285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Como?</a:t>
            </a:r>
          </a:p>
          <a:p>
            <a:endParaRPr lang="pt-BR" sz="2000" dirty="0"/>
          </a:p>
          <a:p>
            <a:r>
              <a:rPr lang="pt-BR" dirty="0"/>
              <a:t>Nessa etapa deve ser descrita a forma como serão realizadas as entregas do projeto. Sendo assim, elas devem ser separadas através de agrupamentos. As premissas e restrições que regem o trabalho também devem ser informadas.</a:t>
            </a:r>
          </a:p>
          <a:p>
            <a:endParaRPr lang="pt-BR" dirty="0"/>
          </a:p>
          <a:p>
            <a:r>
              <a:rPr lang="pt-BR" dirty="0"/>
              <a:t>8 – Premissas</a:t>
            </a:r>
          </a:p>
          <a:p>
            <a:endParaRPr lang="pt-BR" dirty="0"/>
          </a:p>
          <a:p>
            <a:r>
              <a:rPr lang="pt-BR" dirty="0"/>
              <a:t>São proposições dadas como verdadeiras sobre o ambiente e os fatores externos ao projeto, e que não estão na esfera de influência do gerente de projeto, ou seja um ponto de partida ou ideia de que se parte para armar um raciocínio ou um plano.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Os recursos necessários estarão disponíveis no início do planejamento do projeto;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 consultor possui expertise suficiente para a implantação do sistema.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 estrutura de trabalho para o time estará disponível.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FABD04-26ED-4A90-9C0F-2E013CB340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1809" y="1240321"/>
            <a:ext cx="4732592" cy="47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9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54329-FBB0-49AA-A4DB-FEF40E49E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33959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325437" y="247149"/>
            <a:ext cx="721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4373E"/>
                </a:solidFill>
                <a:latin typeface="Exo 2" panose="00000500000000000000" pitchFamily="50" charset="0"/>
              </a:rPr>
              <a:t>PM </a:t>
            </a:r>
            <a:r>
              <a:rPr lang="pt-BR" sz="3200" b="1" dirty="0" err="1">
                <a:solidFill>
                  <a:srgbClr val="34373E"/>
                </a:solidFill>
                <a:latin typeface="Exo 2" panose="00000500000000000000" pitchFamily="50" charset="0"/>
              </a:rPr>
              <a:t>Canvas</a:t>
            </a:r>
            <a:endParaRPr lang="pt-BR" sz="32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E27B3DE-8BE7-44B8-A64C-1D8732EDA7BA}"/>
              </a:ext>
            </a:extLst>
          </p:cNvPr>
          <p:cNvSpPr/>
          <p:nvPr/>
        </p:nvSpPr>
        <p:spPr>
          <a:xfrm>
            <a:off x="5241984" y="247149"/>
            <a:ext cx="6804231" cy="600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Como?</a:t>
            </a:r>
          </a:p>
          <a:p>
            <a:endParaRPr lang="pt-BR" sz="2000" dirty="0"/>
          </a:p>
          <a:p>
            <a:r>
              <a:rPr lang="pt-BR" dirty="0"/>
              <a:t>9 – Grupo de entregas</a:t>
            </a:r>
          </a:p>
          <a:p>
            <a:endParaRPr lang="pt-BR" dirty="0"/>
          </a:p>
          <a:p>
            <a:r>
              <a:rPr lang="pt-BR" dirty="0"/>
              <a:t>Representam os componentes do produto, serviço ou resultados gerados pelo projeto.</a:t>
            </a:r>
          </a:p>
          <a:p>
            <a:r>
              <a:rPr lang="pt-BR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Solução ou parte da solução pronta;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Relatórios diversos;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Portfólio, Programas e Projetos;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10 – Restrições</a:t>
            </a:r>
          </a:p>
          <a:p>
            <a:endParaRPr lang="pt-BR" dirty="0"/>
          </a:p>
          <a:p>
            <a:r>
              <a:rPr lang="pt-BR" dirty="0"/>
              <a:t>Descrevem as limitações do projeto que impactam no trabalho da equipe.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 projeto deverá ter investimento máximo de R$300.000,00;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 projeto deverá durar no máximo 6 meses;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 suporte das ferramentas deverá ser fornecido exclusivamente pela Microsoft;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FABD04-26ED-4A90-9C0F-2E013CB340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1809" y="1240321"/>
            <a:ext cx="4732592" cy="47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54329-FBB0-49AA-A4DB-FEF40E49E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33959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325437" y="247149"/>
            <a:ext cx="721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4373E"/>
                </a:solidFill>
                <a:latin typeface="Exo 2" panose="00000500000000000000" pitchFamily="50" charset="0"/>
              </a:rPr>
              <a:t>PM </a:t>
            </a:r>
            <a:r>
              <a:rPr lang="pt-BR" sz="3200" b="1" dirty="0" err="1">
                <a:solidFill>
                  <a:srgbClr val="34373E"/>
                </a:solidFill>
                <a:latin typeface="Exo 2" panose="00000500000000000000" pitchFamily="50" charset="0"/>
              </a:rPr>
              <a:t>Canvas</a:t>
            </a:r>
            <a:endParaRPr lang="pt-BR" sz="32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E27B3DE-8BE7-44B8-A64C-1D8732EDA7BA}"/>
              </a:ext>
            </a:extLst>
          </p:cNvPr>
          <p:cNvSpPr/>
          <p:nvPr/>
        </p:nvSpPr>
        <p:spPr>
          <a:xfrm>
            <a:off x="5069706" y="1623347"/>
            <a:ext cx="6804231" cy="406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Quando e quanto?</a:t>
            </a:r>
          </a:p>
          <a:p>
            <a:endParaRPr lang="pt-BR" sz="2000" dirty="0"/>
          </a:p>
          <a:p>
            <a:r>
              <a:rPr lang="pt-BR" dirty="0"/>
              <a:t>Esse bloco deve conter os períodos de tempo necessários para realizar as entregas, bem como suas estimativas de custos. Os riscos também devem ser levantados, pois eles estão diretamente conectados a variáveis como tempo e custo.</a:t>
            </a:r>
          </a:p>
          <a:p>
            <a:endParaRPr lang="pt-BR" dirty="0"/>
          </a:p>
          <a:p>
            <a:r>
              <a:rPr lang="pt-BR" dirty="0"/>
              <a:t>11 – Riscos</a:t>
            </a:r>
          </a:p>
          <a:p>
            <a:endParaRPr lang="pt-BR" dirty="0"/>
          </a:p>
          <a:p>
            <a:r>
              <a:rPr lang="pt-BR" dirty="0"/>
              <a:t>São eventos incertos que podem afetar o projeto de forma positiva ou negativa, caso ocorram. Os mais relevantes (maior impacto e maior probabilidade) devem possuir respostas para mitigá-los ou eliminá-los, sempre é bom ter uma plano B.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5C153DF-0718-4966-B2DB-85E1FB7EA8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887" y="930850"/>
            <a:ext cx="4458565" cy="54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54329-FBB0-49AA-A4DB-FEF40E49E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33959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325437" y="247149"/>
            <a:ext cx="721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4373E"/>
                </a:solidFill>
                <a:latin typeface="Exo 2" panose="00000500000000000000" pitchFamily="50" charset="0"/>
              </a:rPr>
              <a:t>PM </a:t>
            </a:r>
            <a:r>
              <a:rPr lang="pt-BR" sz="3200" b="1" dirty="0" err="1">
                <a:solidFill>
                  <a:srgbClr val="34373E"/>
                </a:solidFill>
                <a:latin typeface="Exo 2" panose="00000500000000000000" pitchFamily="50" charset="0"/>
              </a:rPr>
              <a:t>Canvas</a:t>
            </a:r>
            <a:endParaRPr lang="pt-BR" sz="32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E27B3DE-8BE7-44B8-A64C-1D8732EDA7BA}"/>
              </a:ext>
            </a:extLst>
          </p:cNvPr>
          <p:cNvSpPr/>
          <p:nvPr/>
        </p:nvSpPr>
        <p:spPr>
          <a:xfrm>
            <a:off x="5062331" y="443903"/>
            <a:ext cx="680423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Quando e quanto?</a:t>
            </a:r>
          </a:p>
          <a:p>
            <a:endParaRPr lang="pt-BR" sz="2000" dirty="0"/>
          </a:p>
          <a:p>
            <a:r>
              <a:rPr lang="pt-BR" dirty="0"/>
              <a:t>12 – Linha do Tempo </a:t>
            </a:r>
          </a:p>
          <a:p>
            <a:r>
              <a:rPr lang="pt-BR" dirty="0"/>
              <a:t>Representação gráfica dos períodos nos quais serão realizadas as entregas do projeto. 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5C153DF-0718-4966-B2DB-85E1FB7EA8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887" y="930850"/>
            <a:ext cx="4458565" cy="545457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1BA0EC5-4B05-4A69-8644-0919DA6E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0301" y="1138398"/>
            <a:ext cx="6698993" cy="33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54329-FBB0-49AA-A4DB-FEF40E49E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33959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325437" y="247149"/>
            <a:ext cx="721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4373E"/>
                </a:solidFill>
                <a:latin typeface="Exo 2" panose="00000500000000000000" pitchFamily="50" charset="0"/>
              </a:rPr>
              <a:t>PM </a:t>
            </a:r>
            <a:r>
              <a:rPr lang="pt-BR" sz="3200" b="1" dirty="0" err="1">
                <a:solidFill>
                  <a:srgbClr val="34373E"/>
                </a:solidFill>
                <a:latin typeface="Exo 2" panose="00000500000000000000" pitchFamily="50" charset="0"/>
              </a:rPr>
              <a:t>Canvas</a:t>
            </a:r>
            <a:endParaRPr lang="pt-BR" sz="32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E27B3DE-8BE7-44B8-A64C-1D8732EDA7BA}"/>
              </a:ext>
            </a:extLst>
          </p:cNvPr>
          <p:cNvSpPr/>
          <p:nvPr/>
        </p:nvSpPr>
        <p:spPr>
          <a:xfrm>
            <a:off x="5062331" y="443903"/>
            <a:ext cx="6804231" cy="2684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Quando e quanto?</a:t>
            </a:r>
          </a:p>
          <a:p>
            <a:endParaRPr lang="pt-BR" sz="2000" dirty="0"/>
          </a:p>
          <a:p>
            <a:r>
              <a:rPr lang="pt-BR" dirty="0"/>
              <a:t>13 – Custos </a:t>
            </a:r>
          </a:p>
          <a:p>
            <a:endParaRPr lang="pt-BR" dirty="0"/>
          </a:p>
          <a:p>
            <a:r>
              <a:rPr lang="pt-BR" dirty="0"/>
              <a:t>Contém informações relativas aos custos estimados para cada grupo de entrega do projeto.</a:t>
            </a:r>
          </a:p>
          <a:p>
            <a:endParaRPr lang="pt-BR" dirty="0"/>
          </a:p>
          <a:p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5C153DF-0718-4966-B2DB-85E1FB7EA8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887" y="930850"/>
            <a:ext cx="4458565" cy="54545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8436C64-73F3-48DE-9233-9C8D8A59A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236" y="2744459"/>
            <a:ext cx="6246889" cy="259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4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CE54591-7A3A-4FCD-930C-A536685E51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04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B0920F9-4F4D-4194-B189-EBF6F3419A8D}"/>
              </a:ext>
            </a:extLst>
          </p:cNvPr>
          <p:cNvSpPr txBox="1"/>
          <p:nvPr/>
        </p:nvSpPr>
        <p:spPr>
          <a:xfrm>
            <a:off x="4876798" y="278296"/>
            <a:ext cx="702365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Projeto Churrasco;</a:t>
            </a:r>
          </a:p>
          <a:p>
            <a:endParaRPr lang="pt-BR" dirty="0"/>
          </a:p>
          <a:p>
            <a:r>
              <a:rPr lang="pt-BR" dirty="0"/>
              <a:t>Justificativa, comemoração do aniversário do Zé</a:t>
            </a:r>
          </a:p>
          <a:p>
            <a:endParaRPr lang="pt-BR" dirty="0"/>
          </a:p>
          <a:p>
            <a:r>
              <a:rPr lang="pt-BR" dirty="0"/>
              <a:t>Objetivos, convidar 15 pessoas,  oferecer carne vermelha, linguiça, frango, saladas, 2 tipos de bebidas, estar preparado para atender até 18 pessoas em um período de 4 horas, manter as bebidas geladas.</a:t>
            </a:r>
          </a:p>
          <a:p>
            <a:endParaRPr lang="pt-BR" dirty="0"/>
          </a:p>
          <a:p>
            <a:r>
              <a:rPr lang="pt-BR" dirty="0"/>
              <a:t>Benefícios, oferecer uma ótima experiência para o Zé ficar feliz e seus convidados também.</a:t>
            </a:r>
          </a:p>
          <a:p>
            <a:endParaRPr lang="pt-BR" dirty="0"/>
          </a:p>
          <a:p>
            <a:r>
              <a:rPr lang="pt-BR" dirty="0"/>
              <a:t>Produto, churrasco com carne vermelha, linguiça, frango, farofa, salada verde, maionese e bebidas geladas</a:t>
            </a:r>
          </a:p>
          <a:p>
            <a:endParaRPr lang="pt-BR" dirty="0"/>
          </a:p>
          <a:p>
            <a:r>
              <a:rPr lang="pt-BR" dirty="0"/>
              <a:t>Requisitos, bebidas de qualidade, carvão de qualidade, manutenção da caloria da churrasqueira, alimentos de boa qualidade, churrasqueira e grelha limpas, facas afiadas, tábua para corte e utensílios para servir o pessoal.</a:t>
            </a:r>
          </a:p>
          <a:p>
            <a:endParaRPr lang="pt-BR" dirty="0"/>
          </a:p>
          <a:p>
            <a:r>
              <a:rPr lang="pt-BR" dirty="0"/>
              <a:t>Interessados externos, participantes, o Zé, o açougue e mercado da esquina.  </a:t>
            </a:r>
          </a:p>
          <a:p>
            <a:endParaRPr lang="pt-BR" dirty="0"/>
          </a:p>
          <a:p>
            <a:r>
              <a:rPr lang="pt-BR" dirty="0"/>
              <a:t>Equipe, João e Manoel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CE0DBD-B73B-449B-AD4D-BBE6409206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2279" y="1122571"/>
            <a:ext cx="4704519" cy="422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0325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FFA3BBE-C0A4-4E45-AD9D-2D460D5F8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04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B0920F9-4F4D-4194-B189-EBF6F3419A8D}"/>
              </a:ext>
            </a:extLst>
          </p:cNvPr>
          <p:cNvSpPr txBox="1"/>
          <p:nvPr/>
        </p:nvSpPr>
        <p:spPr>
          <a:xfrm>
            <a:off x="4359962" y="251793"/>
            <a:ext cx="768626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Projeto Churrasco;</a:t>
            </a:r>
          </a:p>
          <a:p>
            <a:endParaRPr lang="pt-BR" dirty="0"/>
          </a:p>
          <a:p>
            <a:r>
              <a:rPr lang="pt-BR" dirty="0"/>
              <a:t>Premissas, local limpo e churrasqueira limpa, geladeira e mesas para apoio, material disponível para início do processo</a:t>
            </a:r>
          </a:p>
          <a:p>
            <a:endParaRPr lang="pt-BR" dirty="0"/>
          </a:p>
          <a:p>
            <a:r>
              <a:rPr lang="pt-BR" dirty="0"/>
              <a:t>Grupo de entregas, carnes, linguiças e frango grelhadas, saladas diversas e bebidas geladas.</a:t>
            </a:r>
          </a:p>
          <a:p>
            <a:endParaRPr lang="pt-BR" dirty="0"/>
          </a:p>
          <a:p>
            <a:r>
              <a:rPr lang="pt-BR" dirty="0"/>
              <a:t>Restrições, o custo por pessoa não deverá passar de $50,00 o local do evento deve estar em um raio de 4 km da casa do Zé e o evento deve durar 4 horas.</a:t>
            </a:r>
          </a:p>
          <a:p>
            <a:endParaRPr lang="pt-BR" dirty="0"/>
          </a:p>
          <a:p>
            <a:r>
              <a:rPr lang="pt-BR" dirty="0"/>
              <a:t>Riscos, chuva, trânsito pesado, falta de pagamento dos participantes, problemas na aquisição dos itens devido a falta de dinheiro, falta de voluntários para a churrasqueira.</a:t>
            </a:r>
          </a:p>
          <a:p>
            <a:endParaRPr lang="pt-BR" dirty="0"/>
          </a:p>
          <a:p>
            <a:r>
              <a:rPr lang="pt-BR" dirty="0"/>
              <a:t>Linha do tempo, arrecadação dia 04/03, compra dos itens 05/03 e evento 06/03. </a:t>
            </a:r>
          </a:p>
          <a:p>
            <a:endParaRPr lang="pt-BR" dirty="0"/>
          </a:p>
          <a:p>
            <a:r>
              <a:rPr lang="pt-BR" dirty="0"/>
              <a:t>Custos, $900,00, incluindo carnes, saladas, refrigerantes, cervejas e aluguel do local.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CE0DBD-B73B-449B-AD4D-BBE6409206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1548" y="1133118"/>
            <a:ext cx="3776867" cy="35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70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54329-FBB0-49AA-A4DB-FEF40E49E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3" y="-346075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325438" y="296611"/>
            <a:ext cx="721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4373E"/>
                </a:solidFill>
                <a:latin typeface="Exo 2" panose="00000500000000000000" pitchFamily="50" charset="0"/>
              </a:rPr>
              <a:t>PM </a:t>
            </a:r>
            <a:r>
              <a:rPr lang="pt-BR" sz="3200" b="1" dirty="0" err="1">
                <a:solidFill>
                  <a:srgbClr val="34373E"/>
                </a:solidFill>
                <a:latin typeface="Exo 2" panose="00000500000000000000" pitchFamily="50" charset="0"/>
              </a:rPr>
              <a:t>Canvas</a:t>
            </a:r>
            <a:r>
              <a:rPr lang="pt-BR" sz="3200" b="1" dirty="0">
                <a:solidFill>
                  <a:srgbClr val="34373E"/>
                </a:solidFill>
                <a:latin typeface="Exo 2" panose="00000500000000000000" pitchFamily="50" charset="0"/>
              </a:rPr>
              <a:t> - Cenário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9327CA-FE47-2B4A-AF47-FBDE044DEA64}"/>
              </a:ext>
            </a:extLst>
          </p:cNvPr>
          <p:cNvSpPr txBox="1"/>
          <p:nvPr/>
        </p:nvSpPr>
        <p:spPr>
          <a:xfrm>
            <a:off x="325437" y="1272653"/>
            <a:ext cx="11365819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buClr>
                <a:srgbClr val="32B8CC"/>
              </a:buClr>
            </a:pPr>
            <a:endParaRPr lang="pt-BR" dirty="0">
              <a:latin typeface="Exo 2" panose="00000500000000000000" pitchFamily="50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6DB787-2B7F-4B7B-937E-844386D6E152}"/>
              </a:ext>
            </a:extLst>
          </p:cNvPr>
          <p:cNvSpPr/>
          <p:nvPr/>
        </p:nvSpPr>
        <p:spPr>
          <a:xfrm>
            <a:off x="834887" y="1322115"/>
            <a:ext cx="8866323" cy="4134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Mundo globalizado;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Ampliação de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Entregar valor mais rápido aos seus clientes,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Mudanças mais intensas;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 de projetos apresentam um crescimento acima do normal;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Grande envolvimento de um maior número de interessados;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 reação em cadeia torna o ambiente de negócios mais complexo 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o gerente de projetos sofre um pouco (ou muito)!</a:t>
            </a:r>
          </a:p>
        </p:txBody>
      </p:sp>
    </p:spTree>
    <p:extLst>
      <p:ext uri="{BB962C8B-B14F-4D97-AF65-F5344CB8AC3E}">
        <p14:creationId xmlns:p14="http://schemas.microsoft.com/office/powerpoint/2010/main" val="7789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54329-FBB0-49AA-A4DB-FEF40E49E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325438" y="296611"/>
            <a:ext cx="721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4373E"/>
                </a:solidFill>
                <a:latin typeface="Exo 2" panose="00000500000000000000" pitchFamily="50" charset="0"/>
              </a:rPr>
              <a:t>PM </a:t>
            </a:r>
            <a:r>
              <a:rPr lang="pt-BR" sz="3200" b="1" dirty="0" err="1">
                <a:solidFill>
                  <a:srgbClr val="34373E"/>
                </a:solidFill>
                <a:latin typeface="Exo 2" panose="00000500000000000000" pitchFamily="50" charset="0"/>
              </a:rPr>
              <a:t>Canvas</a:t>
            </a:r>
            <a:endParaRPr lang="pt-BR" sz="32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9327CA-FE47-2B4A-AF47-FBDE044DEA64}"/>
              </a:ext>
            </a:extLst>
          </p:cNvPr>
          <p:cNvSpPr txBox="1"/>
          <p:nvPr/>
        </p:nvSpPr>
        <p:spPr>
          <a:xfrm>
            <a:off x="325437" y="1259401"/>
            <a:ext cx="113658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facilitar a vida do Gerente de projetos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José </a:t>
            </a:r>
            <a:r>
              <a:rPr lang="pt-BR" sz="2400" dirty="0" err="1"/>
              <a:t>Finocchio</a:t>
            </a:r>
            <a:r>
              <a:rPr lang="pt-BR" sz="2400" dirty="0"/>
              <a:t> Jr., desenvolveu o Project Model </a:t>
            </a:r>
            <a:r>
              <a:rPr lang="pt-BR" sz="2400" dirty="0" err="1"/>
              <a:t>Canvas</a:t>
            </a:r>
            <a:r>
              <a:rPr lang="pt-BR" sz="2400" dirty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Ideia é muito simplista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Favorece a integração da equipe de trabalho.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Facilita pensar e planejar visualmente.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É uma ferramenta visual, e construída pela equipe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Elimina a complexidade do planejamento de qualquer projeto.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Encaixa muito bem em ambientes de alta performance caracterizados pela inovação e pela dinâmica do mercado.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7010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54329-FBB0-49AA-A4DB-FEF40E49E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325438" y="296611"/>
            <a:ext cx="721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4373E"/>
                </a:solidFill>
                <a:latin typeface="Exo 2" panose="00000500000000000000" pitchFamily="50" charset="0"/>
              </a:rPr>
              <a:t>PM </a:t>
            </a:r>
            <a:r>
              <a:rPr lang="pt-BR" sz="3200" b="1" dirty="0" err="1">
                <a:solidFill>
                  <a:srgbClr val="34373E"/>
                </a:solidFill>
                <a:latin typeface="Exo 2" panose="00000500000000000000" pitchFamily="50" charset="0"/>
              </a:rPr>
              <a:t>Canvas</a:t>
            </a:r>
            <a:endParaRPr lang="pt-BR" sz="32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7FD37977-C8CC-4482-BBB5-F1B54A354D28}"/>
              </a:ext>
            </a:extLst>
          </p:cNvPr>
          <p:cNvSpPr/>
          <p:nvPr/>
        </p:nvSpPr>
        <p:spPr>
          <a:xfrm>
            <a:off x="657362" y="978905"/>
            <a:ext cx="9785351" cy="2153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conceitos visuais da neurociência aliados a uma estrutura lógica de componentes que formam um plano de projeto.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Organizados em blocos de perguntas fundamentais (Por quê, O quê, Quem, Como, Quando e Quanto) integrados em consonância com as teorias que regem o gerenciamento de projetos.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9F9CF3D-85E9-4793-A644-395C99229E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75324" y="2693487"/>
            <a:ext cx="5400040" cy="40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4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54329-FBB0-49AA-A4DB-FEF40E49E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325438" y="296611"/>
            <a:ext cx="721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4373E"/>
                </a:solidFill>
                <a:latin typeface="Exo 2" panose="00000500000000000000" pitchFamily="50" charset="0"/>
              </a:rPr>
              <a:t>PM </a:t>
            </a:r>
            <a:r>
              <a:rPr lang="pt-BR" sz="3200" b="1" dirty="0" err="1">
                <a:solidFill>
                  <a:srgbClr val="34373E"/>
                </a:solidFill>
                <a:latin typeface="Exo 2" panose="00000500000000000000" pitchFamily="50" charset="0"/>
              </a:rPr>
              <a:t>Canvas</a:t>
            </a:r>
            <a:endParaRPr lang="pt-BR" sz="32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3555C57-8C6F-4879-A2EA-8C110DAC0F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8783" y="995744"/>
            <a:ext cx="5644439" cy="48665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D4FBAA5-3924-40BF-A725-019088758C7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69884" y="1626820"/>
            <a:ext cx="6023333" cy="486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0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54329-FBB0-49AA-A4DB-FEF40E49E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325438" y="296611"/>
            <a:ext cx="721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4373E"/>
                </a:solidFill>
                <a:latin typeface="Exo 2" panose="00000500000000000000" pitchFamily="50" charset="0"/>
              </a:rPr>
              <a:t>PM </a:t>
            </a:r>
            <a:r>
              <a:rPr lang="pt-BR" sz="3200" b="1" dirty="0" err="1">
                <a:solidFill>
                  <a:srgbClr val="34373E"/>
                </a:solidFill>
                <a:latin typeface="Exo 2" panose="00000500000000000000" pitchFamily="50" charset="0"/>
              </a:rPr>
              <a:t>Canvas</a:t>
            </a:r>
            <a:endParaRPr lang="pt-BR" sz="32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E6D5A638-5631-4420-90EC-01080C2DADCB}"/>
              </a:ext>
            </a:extLst>
          </p:cNvPr>
          <p:cNvSpPr/>
          <p:nvPr/>
        </p:nvSpPr>
        <p:spPr>
          <a:xfrm>
            <a:off x="325437" y="1463045"/>
            <a:ext cx="10435327" cy="3646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blocos formam os elementos fundamentais de um plano,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modelo mental permite visualizar todos os componentes e suas dependências em uma única página.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plano é uma ferramenta em constante construção;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início do projeto, as incertezas são grandes e a imprevisibilidade é dominante, mas;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Durante o decorrer do projeto, mais informações são disponibilizadas e de forma mais precisa, assim o plano deve evoluir.</a:t>
            </a:r>
          </a:p>
        </p:txBody>
      </p:sp>
    </p:spTree>
    <p:extLst>
      <p:ext uri="{BB962C8B-B14F-4D97-AF65-F5344CB8AC3E}">
        <p14:creationId xmlns:p14="http://schemas.microsoft.com/office/powerpoint/2010/main" val="306638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54329-FBB0-49AA-A4DB-FEF40E49E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6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325438" y="296611"/>
            <a:ext cx="721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4373E"/>
                </a:solidFill>
                <a:latin typeface="Exo 2" panose="00000500000000000000" pitchFamily="50" charset="0"/>
              </a:rPr>
              <a:t>PM </a:t>
            </a:r>
            <a:r>
              <a:rPr lang="pt-BR" sz="3200" b="1" dirty="0" err="1">
                <a:solidFill>
                  <a:srgbClr val="34373E"/>
                </a:solidFill>
                <a:latin typeface="Exo 2" panose="00000500000000000000" pitchFamily="50" charset="0"/>
              </a:rPr>
              <a:t>Canvas</a:t>
            </a:r>
            <a:endParaRPr lang="pt-BR" sz="32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6AE4768-C512-4CE0-850E-C7993EB774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2984" y="1177997"/>
            <a:ext cx="4258090" cy="526119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E27B3DE-8BE7-44B8-A64C-1D8732EDA7BA}"/>
              </a:ext>
            </a:extLst>
          </p:cNvPr>
          <p:cNvSpPr/>
          <p:nvPr/>
        </p:nvSpPr>
        <p:spPr>
          <a:xfrm>
            <a:off x="5075583" y="1070085"/>
            <a:ext cx="6096000" cy="50770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Justificativa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Apresenta os problemas enfrentados atualmente pela organização e as necessidades que não são atendidas.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Baixo alinhamento entre os projetos e o planejamento estratégico da organização;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Atraso na entrega de projetos prioritários;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Processos, softwares e ferramentas inadequadas,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Constantes falhas em atendimento aos clientes em geral,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diferenciação no mercado.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6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54329-FBB0-49AA-A4DB-FEF40E49E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325438" y="296611"/>
            <a:ext cx="721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4373E"/>
                </a:solidFill>
                <a:latin typeface="Exo 2" panose="00000500000000000000" pitchFamily="50" charset="0"/>
              </a:rPr>
              <a:t>PM </a:t>
            </a:r>
            <a:r>
              <a:rPr lang="pt-BR" sz="3200" b="1" dirty="0" err="1">
                <a:solidFill>
                  <a:srgbClr val="34373E"/>
                </a:solidFill>
                <a:latin typeface="Exo 2" panose="00000500000000000000" pitchFamily="50" charset="0"/>
              </a:rPr>
              <a:t>Canvas</a:t>
            </a:r>
            <a:endParaRPr lang="pt-BR" sz="32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6AE4768-C512-4CE0-850E-C7993EB774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664" y="1177997"/>
            <a:ext cx="4258090" cy="526119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E27B3DE-8BE7-44B8-A64C-1D8732EDA7BA}"/>
              </a:ext>
            </a:extLst>
          </p:cNvPr>
          <p:cNvSpPr/>
          <p:nvPr/>
        </p:nvSpPr>
        <p:spPr>
          <a:xfrm>
            <a:off x="5075583" y="1070085"/>
            <a:ext cx="6096000" cy="50236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/>
              <a:t>2 – Objetivo SMART</a:t>
            </a:r>
          </a:p>
          <a:p>
            <a:endParaRPr lang="pt-BR" sz="2000" dirty="0"/>
          </a:p>
          <a:p>
            <a:r>
              <a:rPr lang="pt-BR" sz="2000" dirty="0"/>
              <a:t>Informar os objetivos do projeto de maneira “SMART”, que em outras palavras, eles devem ser: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Specific</a:t>
            </a:r>
            <a:r>
              <a:rPr lang="pt-BR" sz="2000" dirty="0"/>
              <a:t> (específicos)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Measurable</a:t>
            </a:r>
            <a:r>
              <a:rPr lang="pt-BR" sz="2000" dirty="0"/>
              <a:t> (mensuráveis)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Attainable</a:t>
            </a:r>
            <a:r>
              <a:rPr lang="pt-BR" sz="2000" dirty="0"/>
              <a:t> (atingíveis)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Realistic</a:t>
            </a:r>
            <a:r>
              <a:rPr lang="pt-BR" sz="2000" dirty="0"/>
              <a:t> (realistas)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Time </a:t>
            </a:r>
            <a:r>
              <a:rPr lang="pt-BR" sz="2000" dirty="0" err="1"/>
              <a:t>Bound</a:t>
            </a:r>
            <a:r>
              <a:rPr lang="pt-BR" sz="2000" dirty="0"/>
              <a:t> (temporizáveis)</a:t>
            </a:r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r>
              <a:rPr lang="pt-BR" sz="2000" dirty="0"/>
              <a:t>Desenvolver um projeto de educação financeira para estudantes em até 6 meses, utilizando aplicativos Web e Mobile, investindo até R$300.000,00.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54329-FBB0-49AA-A4DB-FEF40E49E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325438" y="296611"/>
            <a:ext cx="721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4373E"/>
                </a:solidFill>
                <a:latin typeface="Exo 2" panose="00000500000000000000" pitchFamily="50" charset="0"/>
              </a:rPr>
              <a:t>PM </a:t>
            </a:r>
            <a:r>
              <a:rPr lang="pt-BR" sz="3200" b="1" dirty="0" err="1">
                <a:solidFill>
                  <a:srgbClr val="34373E"/>
                </a:solidFill>
                <a:latin typeface="Exo 2" panose="00000500000000000000" pitchFamily="50" charset="0"/>
              </a:rPr>
              <a:t>Canvas</a:t>
            </a:r>
            <a:endParaRPr lang="pt-BR" sz="32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6AE4768-C512-4CE0-850E-C7993EB774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664" y="1177997"/>
            <a:ext cx="4258090" cy="526119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E27B3DE-8BE7-44B8-A64C-1D8732EDA7BA}"/>
              </a:ext>
            </a:extLst>
          </p:cNvPr>
          <p:cNvSpPr/>
          <p:nvPr/>
        </p:nvSpPr>
        <p:spPr>
          <a:xfrm>
            <a:off x="5075583" y="1070085"/>
            <a:ext cx="6096000" cy="50236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/>
              <a:t>3 – Benefícios</a:t>
            </a:r>
          </a:p>
          <a:p>
            <a:endParaRPr lang="pt-BR" sz="2000" dirty="0"/>
          </a:p>
          <a:p>
            <a:r>
              <a:rPr lang="pt-BR" sz="2000" dirty="0"/>
              <a:t>Deve apresentar as conquistas ou vantagens da organização após a entrega do projeto.</a:t>
            </a:r>
          </a:p>
          <a:p>
            <a:pPr lvl="0"/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/>
              <a:t>Disponibilidade da informação para tomada de decisão;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/>
              <a:t>Mitigar conflitos gerados pela competição por recursos;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/>
              <a:t>Maior comprometimento com objetivos e resultados;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/>
              <a:t>Melhoria da gestão do portfólio de projetos;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/>
              <a:t>Melhoria na qualidade dos produtos, serviços ou resultados gerados pelos projetos;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/>
              <a:t>Redução de prazos, custos e riscos.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/>
              <a:t>Melhorar a experiência do usuário.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0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5160</TotalTime>
  <Words>1431</Words>
  <Application>Microsoft Office PowerPoint</Application>
  <PresentationFormat>Widescreen</PresentationFormat>
  <Paragraphs>190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GISLAYNO FICUCIELLO MONTEIRO DA SILVA</cp:lastModifiedBy>
  <cp:revision>575</cp:revision>
  <dcterms:created xsi:type="dcterms:W3CDTF">2018-07-18T17:48:13Z</dcterms:created>
  <dcterms:modified xsi:type="dcterms:W3CDTF">2021-03-06T20:00:08Z</dcterms:modified>
</cp:coreProperties>
</file>