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3442950" cy="756126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21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21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21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21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440E8BA-15A2-4B6D-819D-D60685A37E7F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07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 w="0"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29FCF67A-8E43-4847-9DE0-66B173DD45CF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10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 w="0"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0B969B0-E314-46B0-879C-9E87B5F303A7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13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 w="0"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2990785D-D6D0-4B30-9782-167E047B7428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16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 w="0"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F7DDEC20-95EA-4128-9A68-B77EE1AA630A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7592760" cy="42696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4840" y="3923640"/>
            <a:ext cx="7592760" cy="42696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365720" y="3923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042360" y="3455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609520" y="3455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74840" y="3923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042360" y="3923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5609520" y="3923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74840" y="3455640"/>
            <a:ext cx="7592760" cy="89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7592760" cy="89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89532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89532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74840" y="393120"/>
            <a:ext cx="7592760" cy="1325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89532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74840" y="3455640"/>
            <a:ext cx="7592760" cy="89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89532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365720" y="3923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7592760" cy="42696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7592760" cy="42696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4840" y="3923640"/>
            <a:ext cx="7592760" cy="42696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365720" y="3923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042360" y="3455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609520" y="3455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74840" y="3923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042360" y="3923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5609520" y="3923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74840" y="3455640"/>
            <a:ext cx="7592760" cy="89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7592760" cy="89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89532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89532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7592760" cy="89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74840" y="393120"/>
            <a:ext cx="7592760" cy="1325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89532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89532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365720" y="3923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7592760" cy="42696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7592760" cy="42696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74840" y="3923640"/>
            <a:ext cx="7592760" cy="42696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365720" y="3923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042360" y="3455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609520" y="3455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74840" y="3923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042360" y="3923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5609520" y="3923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74840" y="3455640"/>
            <a:ext cx="7592760" cy="89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7592760" cy="89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89532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89532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89532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89532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474840" y="393120"/>
            <a:ext cx="7592760" cy="1325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89532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89532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365720" y="3923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7592760" cy="42696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7592760" cy="42696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74840" y="3923640"/>
            <a:ext cx="7592760" cy="42696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365720" y="3923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042360" y="3455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609520" y="3455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74840" y="3923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3042360" y="3923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5609520" y="3923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474840" y="3455640"/>
            <a:ext cx="7592760" cy="89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7592760" cy="89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89532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89532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474840" y="393120"/>
            <a:ext cx="7592760" cy="1325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89532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89532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365720" y="3923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7592760" cy="42696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7592760" cy="42696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74840" y="3923640"/>
            <a:ext cx="7592760" cy="42696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365720" y="3923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74840" y="393120"/>
            <a:ext cx="7592760" cy="1325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042360" y="3455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609520" y="3455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474840" y="3923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3042360" y="3923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5609520" y="3923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89532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89532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365720" y="3923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7592760" cy="42696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157320"/>
            <a:ext cx="4793400" cy="7403760"/>
          </a:xfrm>
          <a:custGeom>
            <a:avLst/>
            <a:gdLst/>
            <a:ahLst/>
            <a:cxn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8655120" y="0"/>
            <a:ext cx="4787280" cy="6312960"/>
          </a:xfrm>
          <a:custGeom>
            <a:avLst/>
            <a:gdLst/>
            <a:ahLst/>
            <a:cxn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3408480"/>
            <a:ext cx="3911040" cy="4152600"/>
          </a:xfrm>
          <a:custGeom>
            <a:avLst/>
            <a:gdLst/>
            <a:ahLst/>
            <a:cxn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031560" y="3630600"/>
            <a:ext cx="1105200" cy="2499840"/>
          </a:xfrm>
          <a:custGeom>
            <a:avLst/>
            <a:gdLst/>
            <a:ahLst/>
            <a:cxn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856720" y="1057320"/>
            <a:ext cx="1101240" cy="2487240"/>
          </a:xfrm>
          <a:custGeom>
            <a:avLst/>
            <a:gdLst/>
            <a:ahLst/>
            <a:cxn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Imagem 8"/>
          <p:cNvPicPr/>
          <p:nvPr/>
        </p:nvPicPr>
        <p:blipFill>
          <a:blip r:embed="rId14"/>
          <a:stretch/>
        </p:blipFill>
        <p:spPr>
          <a:xfrm>
            <a:off x="4002840" y="2990520"/>
            <a:ext cx="5436720" cy="161136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7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7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760" cy="756108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135640" y="1404360"/>
            <a:ext cx="4615560" cy="280944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</a:rPr>
              <a:t>Clique para editar o texto Título</a:t>
            </a:r>
            <a:endParaRPr lang="pt-BR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8135640" y="4212720"/>
            <a:ext cx="4615560" cy="28094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Clique para editar o texto subtítulo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-10080" y="0"/>
            <a:ext cx="7998480" cy="756108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5783400" y="1927080"/>
            <a:ext cx="1352880" cy="307620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" name="Imagem 7"/>
          <p:cNvPicPr/>
          <p:nvPr/>
        </p:nvPicPr>
        <p:blipFill>
          <a:blip r:embed="rId14"/>
          <a:stretch/>
        </p:blipFill>
        <p:spPr>
          <a:xfrm>
            <a:off x="8312040" y="2138400"/>
            <a:ext cx="2263320" cy="67068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8232"/>
              </a:lnSpc>
            </a:pPr>
            <a:r>
              <a:rPr lang="pt-BR" sz="5000" b="0" strike="noStrike" spc="-1">
                <a:solidFill>
                  <a:srgbClr val="000000"/>
                </a:solidFill>
                <a:latin typeface="Calibri"/>
              </a:rPr>
              <a:t>Clique para editar o título mestre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sldNum"/>
          </p:nvPr>
        </p:nvSpPr>
        <p:spPr>
          <a:xfrm>
            <a:off x="12770640" y="7189200"/>
            <a:ext cx="671760" cy="317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AA74C30-9F6E-4207-B329-EFC6D761D266}" type="slidenum">
              <a:rPr lang="pt-BR" sz="1470" b="0" strike="noStrike" spc="-1">
                <a:solidFill>
                  <a:srgbClr val="8B8B8B"/>
                </a:solidFill>
                <a:latin typeface="Simplon BP Regular"/>
              </a:rPr>
              <a:t>‹nº›</a:t>
            </a:fld>
            <a:endParaRPr lang="pt-BR" sz="1470" b="0" strike="noStrike" spc="-1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/>
          </p:nvPr>
        </p:nvSpPr>
        <p:spPr>
          <a:xfrm>
            <a:off x="672120" y="148680"/>
            <a:ext cx="5245920" cy="250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7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7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" y="0"/>
            <a:ext cx="203040" cy="16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600840" y="61200"/>
            <a:ext cx="12154320" cy="5929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228240" y="1324800"/>
            <a:ext cx="12936240" cy="316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261360" y="23040"/>
            <a:ext cx="12154320" cy="421920"/>
          </a:xfrm>
          <a:prstGeom prst="rect">
            <a:avLst/>
          </a:prstGeom>
        </p:spPr>
        <p:txBody>
          <a:bodyPr lIns="81000" tIns="40680" rIns="81000" bIns="406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770" b="0" strike="noStrike" spc="-1">
                <a:solidFill>
                  <a:srgbClr val="A02BFF"/>
                </a:solidFill>
                <a:latin typeface="Simplon BP Bold"/>
                <a:ea typeface="Verdana"/>
              </a:rPr>
              <a:t>CLIQUE PARA EDITAR O ESTILO DO TÍTULO MESTRE</a:t>
            </a:r>
            <a:endParaRPr lang="pt-BR" sz="17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390240" y="444600"/>
            <a:ext cx="12073680" cy="2937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383"/>
              </a:spcBef>
              <a:tabLst>
                <a:tab pos="0" algn="l"/>
              </a:tabLst>
            </a:pPr>
            <a:r>
              <a:rPr lang="pt-BR" sz="1910" b="0" strike="noStrike" spc="-1">
                <a:solidFill>
                  <a:srgbClr val="4D4D4D"/>
                </a:solidFill>
                <a:latin typeface="Simplon Oi Headline"/>
              </a:rPr>
              <a:t>Clique para editar o texto mestre</a:t>
            </a:r>
            <a:endParaRPr lang="pt-BR" sz="19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12979440" y="7251480"/>
            <a:ext cx="676440" cy="40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3A5576F6-9AD4-4AFF-910B-F83F8DB06D75}" type="slidenum">
              <a:rPr lang="en-US" sz="1620" b="0" strike="noStrike" spc="-1">
                <a:solidFill>
                  <a:srgbClr val="4D4D4D"/>
                </a:solidFill>
                <a:latin typeface="Simplon BP Regular"/>
                <a:ea typeface="ＭＳ Ｐゴシック"/>
              </a:rPr>
              <a:t>‹nº›</a:t>
            </a:fld>
            <a:endParaRPr lang="pt-BR" sz="1620" b="0" strike="noStrike" spc="-1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360" y="0"/>
            <a:ext cx="203040" cy="16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5292"/>
              </a:lnSpc>
            </a:pPr>
            <a:r>
              <a:rPr lang="en-US" sz="5290" b="0" strike="noStrike" spc="-1">
                <a:solidFill>
                  <a:srgbClr val="4D4D4D"/>
                </a:solidFill>
                <a:latin typeface="Simplon Oi Headline"/>
              </a:rPr>
              <a:t>Insira o Título do projeto aqui. LOREM IPSUM DOLOR SIT AMET HAS ID CIBO QUIDAM</a:t>
            </a:r>
            <a:endParaRPr lang="pt-BR" sz="52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ldNum"/>
          </p:nvPr>
        </p:nvSpPr>
        <p:spPr>
          <a:xfrm>
            <a:off x="9721440" y="6871680"/>
            <a:ext cx="3138480" cy="402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70" b="0" strike="noStrike" spc="-1">
                <a:solidFill>
                  <a:srgbClr val="4D4D4D"/>
                </a:solidFill>
                <a:latin typeface="Simplon BP Regular"/>
              </a:rPr>
              <a:t>MATERIAL CONFIDENCIAL  |  SLIDE Nº </a:t>
            </a:r>
            <a:fld id="{6394C848-1B22-4952-97E5-7B2A969A4EE1}" type="slidenum">
              <a:rPr lang="en-US" sz="1470" b="0" strike="noStrike" spc="-1">
                <a:solidFill>
                  <a:srgbClr val="4D4D4D"/>
                </a:solidFill>
                <a:latin typeface="Simplon BP Bold"/>
              </a:rPr>
              <a:t>‹nº›</a:t>
            </a:fld>
            <a:endParaRPr lang="pt-BR" sz="1470" b="0" strike="noStrike" spc="-1"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74840" y="3455640"/>
            <a:ext cx="7592760" cy="89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2058"/>
              </a:lnSpc>
              <a:tabLst>
                <a:tab pos="0" algn="l"/>
              </a:tabLst>
            </a:pPr>
            <a:r>
              <a:rPr lang="en-US" sz="2060" b="0" strike="noStrike" spc="-1">
                <a:solidFill>
                  <a:srgbClr val="4D4D4D"/>
                </a:solidFill>
                <a:latin typeface="Simplon BP"/>
              </a:rPr>
              <a:t>Lorem ipsum dolor sit amet Lorem ipsum dolor sit amet lorem ipsum dolor sit amet Lorem ipsum dolor sit amet </a:t>
            </a:r>
            <a:endParaRPr lang="pt-BR" sz="206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058"/>
              </a:lnSpc>
              <a:tabLst>
                <a:tab pos="0" algn="l"/>
              </a:tabLst>
            </a:pPr>
            <a:endParaRPr lang="pt-BR" sz="206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058"/>
              </a:lnSpc>
              <a:tabLst>
                <a:tab pos="0" algn="l"/>
              </a:tabLst>
            </a:pPr>
            <a:endParaRPr lang="pt-BR" sz="206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solution-ideas/articles/ai-at-the-edg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solution-ideas/articles/ai-at-the-edg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135640" y="1404360"/>
            <a:ext cx="4615560" cy="2809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</a:rPr>
              <a:t>Reunião Semanal </a:t>
            </a:r>
            <a:endParaRPr lang="pt-BR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8135640" y="4212720"/>
            <a:ext cx="4615560" cy="2809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Status Report do Projeto 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&lt; GOTravel!&gt; 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Data: 28/09/2020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Professor.: Alexander Barreira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8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 w="0"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Status geral – GOTravel!</a:t>
            </a:r>
            <a:endParaRPr lang="pt-BR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CustomShape 3"/>
          <p:cNvSpPr/>
          <p:nvPr/>
        </p:nvSpPr>
        <p:spPr>
          <a:xfrm rot="10800000">
            <a:off x="7873920" y="64080"/>
            <a:ext cx="5103360" cy="689400"/>
          </a:xfrm>
          <a:prstGeom prst="round2SameRect">
            <a:avLst>
              <a:gd name="adj1" fmla="val 10565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grpSp>
        <p:nvGrpSpPr>
          <p:cNvPr id="220" name="Group 4"/>
          <p:cNvGrpSpPr/>
          <p:nvPr/>
        </p:nvGrpSpPr>
        <p:grpSpPr>
          <a:xfrm>
            <a:off x="11822760" y="245520"/>
            <a:ext cx="899280" cy="315720"/>
            <a:chOff x="11822760" y="245520"/>
            <a:chExt cx="899280" cy="315720"/>
          </a:xfrm>
        </p:grpSpPr>
        <p:sp>
          <p:nvSpPr>
            <p:cNvPr id="221" name="CustomShape 5"/>
            <p:cNvSpPr/>
            <p:nvPr/>
          </p:nvSpPr>
          <p:spPr>
            <a:xfrm>
              <a:off x="11822760" y="245520"/>
              <a:ext cx="899280" cy="3157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sp>
          <p:nvSpPr>
            <p:cNvPr id="222" name="CustomShape 6"/>
            <p:cNvSpPr/>
            <p:nvPr/>
          </p:nvSpPr>
          <p:spPr>
            <a:xfrm>
              <a:off x="12164040" y="298080"/>
              <a:ext cx="210960" cy="21132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7"/>
            <p:cNvSpPr/>
            <p:nvPr/>
          </p:nvSpPr>
          <p:spPr>
            <a:xfrm>
              <a:off x="12431880" y="298080"/>
              <a:ext cx="210960" cy="21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4" name="CustomShape 8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Documentação</a:t>
            </a:r>
            <a:endParaRPr lang="pt-BR" sz="1180" b="0" strike="noStrike" spc="-1">
              <a:latin typeface="Arial"/>
            </a:endParaRPr>
          </a:p>
        </p:txBody>
      </p:sp>
      <p:grpSp>
        <p:nvGrpSpPr>
          <p:cNvPr id="225" name="Group 9"/>
          <p:cNvGrpSpPr/>
          <p:nvPr/>
        </p:nvGrpSpPr>
        <p:grpSpPr>
          <a:xfrm>
            <a:off x="10842480" y="245520"/>
            <a:ext cx="899280" cy="315720"/>
            <a:chOff x="10842480" y="245520"/>
            <a:chExt cx="899280" cy="315720"/>
          </a:xfrm>
        </p:grpSpPr>
        <p:sp>
          <p:nvSpPr>
            <p:cNvPr id="226" name="CustomShape 10"/>
            <p:cNvSpPr/>
            <p:nvPr/>
          </p:nvSpPr>
          <p:spPr>
            <a:xfrm>
              <a:off x="10842480" y="245520"/>
              <a:ext cx="899280" cy="3157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sp>
          <p:nvSpPr>
            <p:cNvPr id="227" name="CustomShape 11"/>
            <p:cNvSpPr/>
            <p:nvPr/>
          </p:nvSpPr>
          <p:spPr>
            <a:xfrm>
              <a:off x="10924560" y="298080"/>
              <a:ext cx="210960" cy="21132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CustomShape 12"/>
            <p:cNvSpPr/>
            <p:nvPr/>
          </p:nvSpPr>
          <p:spPr>
            <a:xfrm>
              <a:off x="11461680" y="298080"/>
              <a:ext cx="210960" cy="21132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9" name="CustomShape 13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grpSp>
        <p:nvGrpSpPr>
          <p:cNvPr id="230" name="Group 14"/>
          <p:cNvGrpSpPr/>
          <p:nvPr/>
        </p:nvGrpSpPr>
        <p:grpSpPr>
          <a:xfrm>
            <a:off x="9892080" y="245520"/>
            <a:ext cx="899280" cy="315720"/>
            <a:chOff x="9892080" y="245520"/>
            <a:chExt cx="899280" cy="315720"/>
          </a:xfrm>
        </p:grpSpPr>
        <p:sp>
          <p:nvSpPr>
            <p:cNvPr id="231" name="CustomShape 15"/>
            <p:cNvSpPr/>
            <p:nvPr/>
          </p:nvSpPr>
          <p:spPr>
            <a:xfrm>
              <a:off x="9892080" y="245520"/>
              <a:ext cx="899280" cy="3157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sp>
          <p:nvSpPr>
            <p:cNvPr id="232" name="CustomShape 16"/>
            <p:cNvSpPr/>
            <p:nvPr/>
          </p:nvSpPr>
          <p:spPr>
            <a:xfrm>
              <a:off x="9964080" y="298080"/>
              <a:ext cx="210960" cy="211320"/>
            </a:xfrm>
            <a:prstGeom prst="ellipse">
              <a:avLst/>
            </a:prstGeom>
            <a:solidFill>
              <a:srgbClr val="1BCF13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CustomShape 17"/>
            <p:cNvSpPr/>
            <p:nvPr/>
          </p:nvSpPr>
          <p:spPr>
            <a:xfrm>
              <a:off x="10233360" y="298080"/>
              <a:ext cx="210960" cy="21132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CustomShape 18"/>
            <p:cNvSpPr/>
            <p:nvPr/>
          </p:nvSpPr>
          <p:spPr>
            <a:xfrm>
              <a:off x="10500840" y="298080"/>
              <a:ext cx="210960" cy="21132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5" name="CustomShape 19"/>
          <p:cNvSpPr/>
          <p:nvPr/>
        </p:nvSpPr>
        <p:spPr>
          <a:xfrm>
            <a:off x="9892080" y="576360"/>
            <a:ext cx="899280" cy="179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grpSp>
        <p:nvGrpSpPr>
          <p:cNvPr id="236" name="Group 20"/>
          <p:cNvGrpSpPr/>
          <p:nvPr/>
        </p:nvGrpSpPr>
        <p:grpSpPr>
          <a:xfrm>
            <a:off x="8934120" y="245520"/>
            <a:ext cx="899280" cy="315720"/>
            <a:chOff x="8934120" y="245520"/>
            <a:chExt cx="899280" cy="315720"/>
          </a:xfrm>
        </p:grpSpPr>
        <p:sp>
          <p:nvSpPr>
            <p:cNvPr id="237" name="CustomShape 21"/>
            <p:cNvSpPr/>
            <p:nvPr/>
          </p:nvSpPr>
          <p:spPr>
            <a:xfrm>
              <a:off x="8934120" y="245520"/>
              <a:ext cx="899280" cy="3157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sp>
          <p:nvSpPr>
            <p:cNvPr id="238" name="CustomShape 22"/>
            <p:cNvSpPr/>
            <p:nvPr/>
          </p:nvSpPr>
          <p:spPr>
            <a:xfrm>
              <a:off x="9006120" y="298080"/>
              <a:ext cx="210960" cy="21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CustomShape 23"/>
            <p:cNvSpPr/>
            <p:nvPr/>
          </p:nvSpPr>
          <p:spPr>
            <a:xfrm>
              <a:off x="9543240" y="298080"/>
              <a:ext cx="210960" cy="21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0" name="CustomShape 24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grpSp>
        <p:nvGrpSpPr>
          <p:cNvPr id="241" name="Group 25"/>
          <p:cNvGrpSpPr/>
          <p:nvPr/>
        </p:nvGrpSpPr>
        <p:grpSpPr>
          <a:xfrm>
            <a:off x="7970760" y="245520"/>
            <a:ext cx="899280" cy="315720"/>
            <a:chOff x="7970760" y="245520"/>
            <a:chExt cx="899280" cy="315720"/>
          </a:xfrm>
        </p:grpSpPr>
        <p:sp>
          <p:nvSpPr>
            <p:cNvPr id="242" name="CustomShape 26"/>
            <p:cNvSpPr/>
            <p:nvPr/>
          </p:nvSpPr>
          <p:spPr>
            <a:xfrm>
              <a:off x="7970760" y="245520"/>
              <a:ext cx="899280" cy="3157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sp>
          <p:nvSpPr>
            <p:cNvPr id="243" name="CustomShape 27"/>
            <p:cNvSpPr/>
            <p:nvPr/>
          </p:nvSpPr>
          <p:spPr>
            <a:xfrm>
              <a:off x="8042760" y="298080"/>
              <a:ext cx="210960" cy="211320"/>
            </a:xfrm>
            <a:prstGeom prst="ellipse">
              <a:avLst/>
            </a:prstGeom>
            <a:solidFill>
              <a:srgbClr val="1BCF13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CustomShape 28"/>
            <p:cNvSpPr/>
            <p:nvPr/>
          </p:nvSpPr>
          <p:spPr>
            <a:xfrm>
              <a:off x="8312040" y="298080"/>
              <a:ext cx="210960" cy="21132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CustomShape 29"/>
            <p:cNvSpPr/>
            <p:nvPr/>
          </p:nvSpPr>
          <p:spPr>
            <a:xfrm>
              <a:off x="8579880" y="298080"/>
              <a:ext cx="210960" cy="21132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6" name="CustomShape 30"/>
          <p:cNvSpPr/>
          <p:nvPr/>
        </p:nvSpPr>
        <p:spPr>
          <a:xfrm>
            <a:off x="8015760" y="576360"/>
            <a:ext cx="899280" cy="179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47" name="CustomShape 31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48" name="CustomShape 32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49" name="CustomShape 33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50" name="CustomShape 34"/>
          <p:cNvSpPr/>
          <p:nvPr/>
        </p:nvSpPr>
        <p:spPr>
          <a:xfrm>
            <a:off x="496800" y="1106640"/>
            <a:ext cx="6207480" cy="22356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tIns="1058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Calibri"/>
              </a:rPr>
              <a:t>O que foi superado na última semana </a:t>
            </a:r>
            <a:endParaRPr lang="pt-BR" sz="2000" b="0" strike="noStrike" spc="-1" dirty="0">
              <a:latin typeface="Arial"/>
            </a:endParaRPr>
          </a:p>
          <a:p>
            <a:pPr marL="25164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00" b="0" strike="noStrike" spc="-1" dirty="0">
                <a:latin typeface="Arial"/>
              </a:rPr>
              <a:t>Testar subir a aplicação no </a:t>
            </a:r>
            <a:r>
              <a:rPr lang="pt-BR" sz="1300" b="0" strike="noStrike" spc="-1" dirty="0" err="1">
                <a:latin typeface="Arial"/>
              </a:rPr>
              <a:t>Umbler</a:t>
            </a:r>
            <a:r>
              <a:rPr lang="pt-BR" sz="1300" b="0" strike="noStrike" spc="-1" dirty="0">
                <a:latin typeface="Arial"/>
              </a:rPr>
              <a:t> </a:t>
            </a: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0" strike="noStrike" spc="-1" dirty="0">
                <a:latin typeface="Arial"/>
              </a:rPr>
              <a:t>Tela de posts criada no REACT</a:t>
            </a: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0" strike="noStrike" spc="-1" dirty="0">
                <a:latin typeface="Arial"/>
              </a:rPr>
              <a:t>Documento de importação </a:t>
            </a: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spc="-1" dirty="0">
                <a:latin typeface="Arial"/>
              </a:rPr>
              <a:t>Código para traçar rota na API Google Maps </a:t>
            </a:r>
            <a:endParaRPr lang="pt-BR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 dirty="0">
              <a:latin typeface="Arial"/>
            </a:endParaRPr>
          </a:p>
        </p:txBody>
      </p:sp>
      <p:sp>
        <p:nvSpPr>
          <p:cNvPr id="251" name="CustomShape 35"/>
          <p:cNvSpPr/>
          <p:nvPr/>
        </p:nvSpPr>
        <p:spPr>
          <a:xfrm>
            <a:off x="6845040" y="1121760"/>
            <a:ext cx="6163920" cy="7078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Calibri"/>
              </a:rPr>
              <a:t>Pontos de riscos ou assuntos que devem ser resolvidos com urgência para o bom andamento do projeto</a:t>
            </a:r>
          </a:p>
        </p:txBody>
      </p:sp>
      <p:graphicFrame>
        <p:nvGraphicFramePr>
          <p:cNvPr id="252" name="Table 36"/>
          <p:cNvGraphicFramePr/>
          <p:nvPr>
            <p:extLst>
              <p:ext uri="{D42A27DB-BD31-4B8C-83A1-F6EECF244321}">
                <p14:modId xmlns:p14="http://schemas.microsoft.com/office/powerpoint/2010/main" val="789408832"/>
              </p:ext>
            </p:extLst>
          </p:nvPr>
        </p:nvGraphicFramePr>
        <p:xfrm>
          <a:off x="507600" y="3868203"/>
          <a:ext cx="12501359" cy="1082040"/>
        </p:xfrm>
        <a:graphic>
          <a:graphicData uri="http://schemas.openxmlformats.org/drawingml/2006/table">
            <a:tbl>
              <a:tblPr/>
              <a:tblGrid>
                <a:gridCol w="312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5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4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Frente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Backend</a:t>
                      </a:r>
                      <a:endParaRPr lang="pt-BR" sz="1300" b="1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13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Resolver dependências do Azure para subir a aplicação 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13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Melhorar documento de importação para nosso projeto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Frente Front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end</a:t>
                      </a: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Integrar tela de posts no </a:t>
                      </a:r>
                      <a:r>
                        <a:rPr lang="pt-BR" sz="133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backend</a:t>
                      </a: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Inserir e atualizar tela de viagem para traçar rota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Frente Documentação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latin typeface="Arial"/>
                        </a:rPr>
                        <a:t>Atualizar backlog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rgbClr val="000000"/>
                        </a:buClr>
                        <a:buSzPct val="45000"/>
                        <a:buFont typeface="Wingdings" charset="2"/>
                        <a:buNone/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Frente Geral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3" name="CustomShape 37"/>
          <p:cNvSpPr/>
          <p:nvPr/>
        </p:nvSpPr>
        <p:spPr>
          <a:xfrm>
            <a:off x="9269340" y="297720"/>
            <a:ext cx="210960" cy="2113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38"/>
          <p:cNvSpPr/>
          <p:nvPr/>
        </p:nvSpPr>
        <p:spPr>
          <a:xfrm>
            <a:off x="9927360" y="83160"/>
            <a:ext cx="899280" cy="179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Farol do Projeto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55" name="CustomShape 39"/>
          <p:cNvSpPr/>
          <p:nvPr/>
        </p:nvSpPr>
        <p:spPr>
          <a:xfrm>
            <a:off x="11878560" y="309600"/>
            <a:ext cx="210960" cy="211320"/>
          </a:xfrm>
          <a:prstGeom prst="ellipse">
            <a:avLst/>
          </a:prstGeom>
          <a:noFill/>
          <a:ln w="127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40"/>
          <p:cNvSpPr/>
          <p:nvPr/>
        </p:nvSpPr>
        <p:spPr>
          <a:xfrm>
            <a:off x="11878560" y="308880"/>
            <a:ext cx="210960" cy="21132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41"/>
          <p:cNvSpPr/>
          <p:nvPr/>
        </p:nvSpPr>
        <p:spPr>
          <a:xfrm>
            <a:off x="9273600" y="295201"/>
            <a:ext cx="210960" cy="21132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2"/>
          <p:cNvSpPr/>
          <p:nvPr/>
        </p:nvSpPr>
        <p:spPr>
          <a:xfrm>
            <a:off x="10925640" y="298080"/>
            <a:ext cx="210960" cy="21132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43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55865F1-1A93-4427-B422-17489CC0FB40}"/>
              </a:ext>
            </a:extLst>
          </p:cNvPr>
          <p:cNvSpPr txBox="1"/>
          <p:nvPr/>
        </p:nvSpPr>
        <p:spPr>
          <a:xfrm>
            <a:off x="6899974" y="1816993"/>
            <a:ext cx="5475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Assinatura do Azure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 hidden="1"/>
          <p:cNvSpPr/>
          <p:nvPr/>
        </p:nvSpPr>
        <p:spPr>
          <a:xfrm>
            <a:off x="-78120" y="0"/>
            <a:ext cx="371880" cy="288000"/>
          </a:xfrm>
          <a:prstGeom prst="rect">
            <a:avLst/>
          </a:prstGeom>
          <a:solidFill>
            <a:srgbClr val="F0EEE8"/>
          </a:solidFill>
          <a:ln w="9525">
            <a:solidFill>
              <a:srgbClr val="CBC3A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61" name="Group 2"/>
          <p:cNvGrpSpPr/>
          <p:nvPr/>
        </p:nvGrpSpPr>
        <p:grpSpPr>
          <a:xfrm>
            <a:off x="437040" y="1355040"/>
            <a:ext cx="13007520" cy="4339800"/>
            <a:chOff x="437040" y="1355040"/>
            <a:chExt cx="13007520" cy="4339800"/>
          </a:xfrm>
        </p:grpSpPr>
        <p:sp>
          <p:nvSpPr>
            <p:cNvPr id="262" name="Line 3"/>
            <p:cNvSpPr/>
            <p:nvPr/>
          </p:nvSpPr>
          <p:spPr>
            <a:xfrm flipH="1">
              <a:off x="10248480" y="3048120"/>
              <a:ext cx="3196080" cy="24840"/>
            </a:xfrm>
            <a:prstGeom prst="line">
              <a:avLst/>
            </a:prstGeom>
            <a:ln>
              <a:solidFill>
                <a:srgbClr val="FF6D00"/>
              </a:solidFill>
              <a:prstDash val="sysDash"/>
              <a:round/>
              <a:head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63" name="Line 4"/>
            <p:cNvSpPr/>
            <p:nvPr/>
          </p:nvSpPr>
          <p:spPr>
            <a:xfrm flipH="1">
              <a:off x="3408120" y="3074760"/>
              <a:ext cx="6825600" cy="0"/>
            </a:xfrm>
            <a:prstGeom prst="line">
              <a:avLst/>
            </a:prstGeom>
            <a:ln>
              <a:solidFill>
                <a:srgbClr val="4D4D4D"/>
              </a:solidFill>
              <a:prstDash val="sys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64" name="CustomShape 5"/>
            <p:cNvSpPr/>
            <p:nvPr/>
          </p:nvSpPr>
          <p:spPr>
            <a:xfrm>
              <a:off x="5722560" y="2968920"/>
              <a:ext cx="211320" cy="21132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  <a:round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5" name="CustomShape 6"/>
            <p:cNvSpPr/>
            <p:nvPr/>
          </p:nvSpPr>
          <p:spPr>
            <a:xfrm>
              <a:off x="7760160" y="2942640"/>
              <a:ext cx="211320" cy="21132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  <a:round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6" name="CustomShape 7"/>
            <p:cNvSpPr/>
            <p:nvPr/>
          </p:nvSpPr>
          <p:spPr>
            <a:xfrm>
              <a:off x="5847480" y="2250000"/>
              <a:ext cx="1689840" cy="5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470" b="0" strike="noStrike" spc="-1">
                  <a:solidFill>
                    <a:srgbClr val="4D4D4D"/>
                  </a:solidFill>
                  <a:latin typeface="Simplon Oi Headline"/>
                </a:rPr>
                <a:t>Conexão com a biblioteca  X</a:t>
              </a:r>
              <a:endParaRPr lang="pt-BR" sz="1470" b="0" strike="noStrike" spc="-1">
                <a:latin typeface="Arial"/>
              </a:endParaRPr>
            </a:p>
          </p:txBody>
        </p:sp>
        <p:sp>
          <p:nvSpPr>
            <p:cNvPr id="267" name="CustomShape 8"/>
            <p:cNvSpPr/>
            <p:nvPr/>
          </p:nvSpPr>
          <p:spPr>
            <a:xfrm>
              <a:off x="6838200" y="3636000"/>
              <a:ext cx="749880" cy="31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470" b="0" strike="noStrike" spc="-1">
                  <a:solidFill>
                    <a:srgbClr val="4D4D4D"/>
                  </a:solidFill>
                  <a:latin typeface="Simplon Oi Headline"/>
                </a:rPr>
                <a:t>XYZ</a:t>
              </a:r>
              <a:endParaRPr lang="pt-BR" sz="1470" b="0" strike="noStrike" spc="-1">
                <a:latin typeface="Arial"/>
              </a:endParaRPr>
            </a:p>
          </p:txBody>
        </p:sp>
        <p:sp>
          <p:nvSpPr>
            <p:cNvPr id="268" name="CustomShape 9"/>
            <p:cNvSpPr/>
            <p:nvPr/>
          </p:nvSpPr>
          <p:spPr>
            <a:xfrm>
              <a:off x="11819160" y="2226240"/>
              <a:ext cx="1508040" cy="31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470" b="0" strike="noStrike" spc="-1">
                  <a:solidFill>
                    <a:srgbClr val="4D4D4D"/>
                  </a:solidFill>
                  <a:latin typeface="Simplon Oi Headline"/>
                </a:rPr>
                <a:t>Testes</a:t>
              </a:r>
              <a:endParaRPr lang="pt-BR" sz="1470" b="0" strike="noStrike" spc="-1">
                <a:latin typeface="Arial"/>
              </a:endParaRPr>
            </a:p>
          </p:txBody>
        </p:sp>
        <p:sp>
          <p:nvSpPr>
            <p:cNvPr id="269" name="CustomShape 10"/>
            <p:cNvSpPr/>
            <p:nvPr/>
          </p:nvSpPr>
          <p:spPr>
            <a:xfrm rot="5400000">
              <a:off x="6147720" y="2621160"/>
              <a:ext cx="481320" cy="154764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D4D4D"/>
              </a:solidFill>
              <a:prstDash val="sys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70" name="CustomShape 11"/>
            <p:cNvSpPr/>
            <p:nvPr/>
          </p:nvSpPr>
          <p:spPr>
            <a:xfrm rot="5400000">
              <a:off x="6173280" y="2449440"/>
              <a:ext cx="173880" cy="8640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D4D4D"/>
              </a:solidFill>
              <a:prstDash val="sys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71" name="CustomShape 12"/>
            <p:cNvSpPr/>
            <p:nvPr/>
          </p:nvSpPr>
          <p:spPr>
            <a:xfrm rot="5400000" flipH="1" flipV="1">
              <a:off x="7299000" y="3067920"/>
              <a:ext cx="481320" cy="6523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D4D4D"/>
              </a:solidFill>
              <a:prstDash val="sys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72" name="CustomShape 13"/>
            <p:cNvSpPr/>
            <p:nvPr/>
          </p:nvSpPr>
          <p:spPr>
            <a:xfrm rot="5400000">
              <a:off x="11945160" y="2314080"/>
              <a:ext cx="397440" cy="8586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FF6D00"/>
              </a:solidFill>
              <a:prstDash val="sys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73" name="CustomShape 14"/>
            <p:cNvSpPr/>
            <p:nvPr/>
          </p:nvSpPr>
          <p:spPr>
            <a:xfrm>
              <a:off x="7795440" y="2237400"/>
              <a:ext cx="1572120" cy="537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470" b="0" strike="noStrike" spc="-1">
                  <a:solidFill>
                    <a:srgbClr val="4D4D4D"/>
                  </a:solidFill>
                  <a:latin typeface="Simplon Oi Headline"/>
                </a:rPr>
                <a:t>Tela de Cadastro</a:t>
              </a:r>
              <a:endParaRPr lang="pt-BR" sz="1470" b="0" strike="noStrike" spc="-1">
                <a:latin typeface="Arial"/>
              </a:endParaRPr>
            </a:p>
          </p:txBody>
        </p:sp>
        <p:sp>
          <p:nvSpPr>
            <p:cNvPr id="274" name="CustomShape 15"/>
            <p:cNvSpPr/>
            <p:nvPr/>
          </p:nvSpPr>
          <p:spPr>
            <a:xfrm>
              <a:off x="11229840" y="2942640"/>
              <a:ext cx="211320" cy="21132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5" name="CustomShape 16"/>
            <p:cNvSpPr/>
            <p:nvPr/>
          </p:nvSpPr>
          <p:spPr>
            <a:xfrm>
              <a:off x="10190160" y="3636000"/>
              <a:ext cx="1630080" cy="31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470" b="0" strike="noStrike" spc="-1">
                  <a:solidFill>
                    <a:srgbClr val="4D4D4D"/>
                  </a:solidFill>
                  <a:latin typeface="Simplon Oi Headline"/>
                </a:rPr>
                <a:t>Deploy</a:t>
              </a:r>
              <a:endParaRPr lang="pt-BR" sz="1470" b="0" strike="noStrike" spc="-1">
                <a:latin typeface="Arial"/>
              </a:endParaRPr>
            </a:p>
          </p:txBody>
        </p:sp>
        <p:sp>
          <p:nvSpPr>
            <p:cNvPr id="276" name="CustomShape 17"/>
            <p:cNvSpPr/>
            <p:nvPr/>
          </p:nvSpPr>
          <p:spPr>
            <a:xfrm rot="5400000">
              <a:off x="10929960" y="3229920"/>
              <a:ext cx="481320" cy="3297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FF6D00"/>
              </a:solidFill>
              <a:prstDash val="sys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77" name="CustomShape 18"/>
            <p:cNvSpPr/>
            <p:nvPr/>
          </p:nvSpPr>
          <p:spPr>
            <a:xfrm>
              <a:off x="11618280" y="2942640"/>
              <a:ext cx="192240" cy="21132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8" name="CustomShape 19"/>
            <p:cNvSpPr/>
            <p:nvPr/>
          </p:nvSpPr>
          <p:spPr>
            <a:xfrm>
              <a:off x="7056360" y="2942640"/>
              <a:ext cx="211320" cy="21132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  <a:round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9" name="CustomShape 20"/>
            <p:cNvSpPr/>
            <p:nvPr/>
          </p:nvSpPr>
          <p:spPr>
            <a:xfrm>
              <a:off x="3081960" y="1355040"/>
              <a:ext cx="7166160" cy="42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770" b="1" strike="noStrike" spc="-1">
                  <a:solidFill>
                    <a:srgbClr val="000000"/>
                  </a:solidFill>
                  <a:latin typeface="Calibri"/>
                </a:rPr>
                <a:t>Sprint 2</a:t>
              </a:r>
              <a:endParaRPr lang="pt-BR" sz="1770" b="0" strike="noStrike" spc="-1">
                <a:latin typeface="Arial"/>
              </a:endParaRPr>
            </a:p>
          </p:txBody>
        </p:sp>
        <p:sp>
          <p:nvSpPr>
            <p:cNvPr id="280" name="CustomShape 21"/>
            <p:cNvSpPr/>
            <p:nvPr/>
          </p:nvSpPr>
          <p:spPr>
            <a:xfrm>
              <a:off x="10248480" y="1355040"/>
              <a:ext cx="3174840" cy="42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770" b="1" strike="noStrike" spc="-1">
                  <a:solidFill>
                    <a:srgbClr val="000000"/>
                  </a:solidFill>
                  <a:latin typeface="Calibri"/>
                </a:rPr>
                <a:t>Sprint 3</a:t>
              </a:r>
              <a:endParaRPr lang="pt-BR" sz="1770" b="0" strike="noStrike" spc="-1">
                <a:latin typeface="Arial"/>
              </a:endParaRPr>
            </a:p>
          </p:txBody>
        </p:sp>
        <p:sp>
          <p:nvSpPr>
            <p:cNvPr id="281" name="CustomShape 22"/>
            <p:cNvSpPr/>
            <p:nvPr/>
          </p:nvSpPr>
          <p:spPr>
            <a:xfrm>
              <a:off x="5188320" y="3636000"/>
              <a:ext cx="851760" cy="31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470" b="0" strike="noStrike" spc="-1">
                  <a:solidFill>
                    <a:srgbClr val="4D4D4D"/>
                  </a:solidFill>
                  <a:latin typeface="Simplon Oi Headline"/>
                </a:rPr>
                <a:t>ÇLKJH</a:t>
              </a:r>
              <a:endParaRPr lang="pt-BR" sz="1470" b="0" strike="noStrike" spc="-1">
                <a:latin typeface="Arial"/>
              </a:endParaRPr>
            </a:p>
          </p:txBody>
        </p:sp>
        <p:sp>
          <p:nvSpPr>
            <p:cNvPr id="282" name="CustomShape 23"/>
            <p:cNvSpPr/>
            <p:nvPr/>
          </p:nvSpPr>
          <p:spPr>
            <a:xfrm>
              <a:off x="8883000" y="2972520"/>
              <a:ext cx="211320" cy="21132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  <a:round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3" name="CustomShape 24"/>
            <p:cNvSpPr/>
            <p:nvPr/>
          </p:nvSpPr>
          <p:spPr>
            <a:xfrm rot="16200000" flipV="1">
              <a:off x="8577360" y="2559960"/>
              <a:ext cx="416520" cy="40644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D4D4D"/>
              </a:solidFill>
              <a:prstDash val="sys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84" name="CustomShape 25"/>
            <p:cNvSpPr/>
            <p:nvPr/>
          </p:nvSpPr>
          <p:spPr>
            <a:xfrm rot="5400000">
              <a:off x="9403200" y="3145680"/>
              <a:ext cx="466200" cy="53604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D4D4D"/>
              </a:solidFill>
              <a:prstDash val="sys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85" name="CustomShape 26"/>
            <p:cNvSpPr/>
            <p:nvPr/>
          </p:nvSpPr>
          <p:spPr>
            <a:xfrm>
              <a:off x="9798480" y="2968920"/>
              <a:ext cx="211320" cy="21132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  <a:round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6" name="CustomShape 27"/>
            <p:cNvSpPr/>
            <p:nvPr/>
          </p:nvSpPr>
          <p:spPr>
            <a:xfrm>
              <a:off x="8477640" y="3647520"/>
              <a:ext cx="1780200" cy="31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470" b="0" strike="noStrike" spc="-1" dirty="0">
                  <a:solidFill>
                    <a:srgbClr val="4D4D4D"/>
                  </a:solidFill>
                  <a:latin typeface="Simplon Oi Headline"/>
                </a:rPr>
                <a:t>2 telas no React</a:t>
              </a:r>
              <a:endParaRPr lang="pt-BR" sz="1470" b="0" strike="noStrike" spc="-1" dirty="0">
                <a:latin typeface="Arial"/>
              </a:endParaRPr>
            </a:p>
          </p:txBody>
        </p:sp>
        <p:sp>
          <p:nvSpPr>
            <p:cNvPr id="287" name="Line 28"/>
            <p:cNvSpPr/>
            <p:nvPr/>
          </p:nvSpPr>
          <p:spPr>
            <a:xfrm flipH="1">
              <a:off x="437040" y="3077640"/>
              <a:ext cx="31752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88" name="CustomShape 29"/>
            <p:cNvSpPr/>
            <p:nvPr/>
          </p:nvSpPr>
          <p:spPr>
            <a:xfrm>
              <a:off x="441000" y="1355040"/>
              <a:ext cx="3174840" cy="42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770" b="1" strike="noStrike" spc="-1">
                  <a:solidFill>
                    <a:srgbClr val="000000"/>
                  </a:solidFill>
                  <a:latin typeface="Calibri"/>
                </a:rPr>
                <a:t>Sprint 1</a:t>
              </a:r>
              <a:endParaRPr lang="pt-BR" sz="1770" b="0" strike="noStrike" spc="-1">
                <a:latin typeface="Arial"/>
              </a:endParaRPr>
            </a:p>
          </p:txBody>
        </p:sp>
        <p:sp>
          <p:nvSpPr>
            <p:cNvPr id="289" name="CustomShape 30"/>
            <p:cNvSpPr/>
            <p:nvPr/>
          </p:nvSpPr>
          <p:spPr>
            <a:xfrm>
              <a:off x="4181040" y="2250000"/>
              <a:ext cx="1944720" cy="31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470" b="0" strike="noStrike" spc="-1">
                  <a:solidFill>
                    <a:srgbClr val="4D4D4D"/>
                  </a:solidFill>
                  <a:latin typeface="Simplon Oi Headline"/>
                </a:rPr>
                <a:t>Criação do banco</a:t>
              </a:r>
              <a:endParaRPr lang="pt-BR" sz="1470" b="0" strike="noStrike" spc="-1">
                <a:latin typeface="Arial"/>
              </a:endParaRPr>
            </a:p>
          </p:txBody>
        </p:sp>
        <p:sp>
          <p:nvSpPr>
            <p:cNvPr id="290" name="CustomShape 31"/>
            <p:cNvSpPr/>
            <p:nvPr/>
          </p:nvSpPr>
          <p:spPr>
            <a:xfrm>
              <a:off x="749880" y="4261680"/>
              <a:ext cx="3174840" cy="143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marL="252000" indent="-251640" algn="ctr">
                <a:lnSpc>
                  <a:spcPct val="100000"/>
                </a:lnSpc>
                <a:buClr>
                  <a:srgbClr val="31859C"/>
                </a:buClr>
                <a:buFont typeface="Wingdings" charset="2"/>
                <a:buChar char=""/>
              </a:pPr>
              <a:r>
                <a:rPr lang="pt-BR" sz="2940" b="1" strike="noStrike" spc="-1">
                  <a:solidFill>
                    <a:srgbClr val="31859C"/>
                  </a:solidFill>
                  <a:latin typeface="Simplon Oi Headline"/>
                </a:rPr>
                <a:t>Documentação e Fundação</a:t>
              </a:r>
              <a:endParaRPr lang="pt-BR" sz="2940" b="0" strike="noStrike" spc="-1">
                <a:latin typeface="Arial"/>
              </a:endParaRPr>
            </a:p>
          </p:txBody>
        </p:sp>
      </p:grpSp>
      <p:sp>
        <p:nvSpPr>
          <p:cNvPr id="291" name="CustomShape 32"/>
          <p:cNvSpPr/>
          <p:nvPr/>
        </p:nvSpPr>
        <p:spPr>
          <a:xfrm>
            <a:off x="423720" y="302040"/>
            <a:ext cx="12171600" cy="4032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  <a:tabLst>
                <a:tab pos="0" algn="l"/>
              </a:tabLst>
            </a:pPr>
            <a:r>
              <a:rPr lang="pt-BR" sz="2650" b="0" strike="noStrike" spc="-1">
                <a:solidFill>
                  <a:srgbClr val="000000"/>
                </a:solidFill>
                <a:latin typeface="Simplon Oi Headline"/>
              </a:rPr>
              <a:t>Exemplo 1 de Timeline para o projeto dividido por Frente/Sprint</a:t>
            </a:r>
            <a:endParaRPr lang="pt-BR" sz="2650" b="0" strike="noStrike" spc="-1">
              <a:latin typeface="Arial"/>
            </a:endParaRPr>
          </a:p>
        </p:txBody>
      </p:sp>
      <p:sp>
        <p:nvSpPr>
          <p:cNvPr id="292" name="CustomShape 33"/>
          <p:cNvSpPr/>
          <p:nvPr/>
        </p:nvSpPr>
        <p:spPr>
          <a:xfrm>
            <a:off x="3855960" y="1721160"/>
            <a:ext cx="487080" cy="3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645"/>
              </a:lnSpc>
              <a:spcBef>
                <a:spcPts val="1176"/>
              </a:spcBef>
            </a:pPr>
            <a:r>
              <a:rPr lang="pt-BR" sz="1770" b="0" strike="noStrike" spc="-1">
                <a:solidFill>
                  <a:srgbClr val="000000"/>
                </a:solidFill>
                <a:latin typeface="Simplon Oi Headline"/>
              </a:rPr>
              <a:t>Semana1</a:t>
            </a:r>
            <a:endParaRPr lang="pt-BR" sz="1770" b="0" strike="noStrike" spc="-1">
              <a:latin typeface="Arial"/>
            </a:endParaRPr>
          </a:p>
        </p:txBody>
      </p:sp>
      <p:sp>
        <p:nvSpPr>
          <p:cNvPr id="293" name="CustomShape 34"/>
          <p:cNvSpPr/>
          <p:nvPr/>
        </p:nvSpPr>
        <p:spPr>
          <a:xfrm>
            <a:off x="5607000" y="1711440"/>
            <a:ext cx="487080" cy="3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645"/>
              </a:lnSpc>
              <a:spcBef>
                <a:spcPts val="1176"/>
              </a:spcBef>
            </a:pPr>
            <a:r>
              <a:rPr lang="pt-BR" sz="1770" b="0" strike="noStrike" spc="-1">
                <a:solidFill>
                  <a:srgbClr val="000000"/>
                </a:solidFill>
                <a:latin typeface="Simplon Oi Headline"/>
              </a:rPr>
              <a:t>Semana2</a:t>
            </a:r>
            <a:endParaRPr lang="pt-BR" sz="1770" b="0" strike="noStrike" spc="-1">
              <a:latin typeface="Arial"/>
            </a:endParaRPr>
          </a:p>
        </p:txBody>
      </p:sp>
      <p:sp>
        <p:nvSpPr>
          <p:cNvPr id="294" name="CustomShape 35"/>
          <p:cNvSpPr/>
          <p:nvPr/>
        </p:nvSpPr>
        <p:spPr>
          <a:xfrm>
            <a:off x="7197840" y="1730880"/>
            <a:ext cx="487080" cy="3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645"/>
              </a:lnSpc>
              <a:spcBef>
                <a:spcPts val="1176"/>
              </a:spcBef>
            </a:pPr>
            <a:r>
              <a:rPr lang="pt-BR" sz="1770" b="0" strike="noStrike" spc="-1">
                <a:solidFill>
                  <a:srgbClr val="000000"/>
                </a:solidFill>
                <a:latin typeface="Simplon Oi Headline"/>
              </a:rPr>
              <a:t>Semana3</a:t>
            </a:r>
            <a:endParaRPr lang="pt-BR" sz="1770" b="0" strike="noStrike" spc="-1">
              <a:latin typeface="Arial"/>
            </a:endParaRPr>
          </a:p>
        </p:txBody>
      </p:sp>
      <p:sp>
        <p:nvSpPr>
          <p:cNvPr id="295" name="Line 36"/>
          <p:cNvSpPr/>
          <p:nvPr/>
        </p:nvSpPr>
        <p:spPr>
          <a:xfrm>
            <a:off x="5053320" y="1725840"/>
            <a:ext cx="0" cy="2170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6" name="Line 37"/>
          <p:cNvSpPr/>
          <p:nvPr/>
        </p:nvSpPr>
        <p:spPr>
          <a:xfrm>
            <a:off x="6763320" y="1724400"/>
            <a:ext cx="0" cy="2170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7" name="Line 38"/>
          <p:cNvSpPr/>
          <p:nvPr/>
        </p:nvSpPr>
        <p:spPr>
          <a:xfrm>
            <a:off x="3412800" y="1734120"/>
            <a:ext cx="0" cy="2170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8" name="Line 39"/>
          <p:cNvSpPr/>
          <p:nvPr/>
        </p:nvSpPr>
        <p:spPr>
          <a:xfrm>
            <a:off x="9997560" y="1734120"/>
            <a:ext cx="0" cy="2170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9" name="CustomShape 40"/>
          <p:cNvSpPr/>
          <p:nvPr/>
        </p:nvSpPr>
        <p:spPr>
          <a:xfrm>
            <a:off x="5229360" y="4261680"/>
            <a:ext cx="3311640" cy="98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52000" indent="-251640" algn="ctr">
              <a:lnSpc>
                <a:spcPct val="100000"/>
              </a:lnSpc>
              <a:buClr>
                <a:srgbClr val="4D4D4D"/>
              </a:buClr>
              <a:buFont typeface="Wingdings" charset="2"/>
              <a:buChar char=""/>
            </a:pPr>
            <a:r>
              <a:rPr lang="pt-BR" sz="2940" b="1" strike="noStrike" spc="-1">
                <a:solidFill>
                  <a:srgbClr val="4D4D4D"/>
                </a:solidFill>
                <a:latin typeface="Simplon Oi Headline"/>
              </a:rPr>
              <a:t> Fundação e Construção</a:t>
            </a:r>
            <a:endParaRPr lang="pt-BR" sz="2940" b="0" strike="noStrike" spc="-1">
              <a:latin typeface="Arial"/>
            </a:endParaRPr>
          </a:p>
        </p:txBody>
      </p:sp>
      <p:sp>
        <p:nvSpPr>
          <p:cNvPr id="300" name="CustomShape 41"/>
          <p:cNvSpPr/>
          <p:nvPr/>
        </p:nvSpPr>
        <p:spPr>
          <a:xfrm>
            <a:off x="10130760" y="4109400"/>
            <a:ext cx="3311640" cy="14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52000" indent="-251640" algn="ctr">
              <a:lnSpc>
                <a:spcPct val="100000"/>
              </a:lnSpc>
              <a:buClr>
                <a:srgbClr val="F48D27"/>
              </a:buClr>
              <a:buFont typeface="Wingdings" charset="2"/>
              <a:buChar char=""/>
            </a:pPr>
            <a:r>
              <a:rPr lang="pt-BR" sz="2940" b="1" strike="noStrike" spc="-1">
                <a:solidFill>
                  <a:srgbClr val="F48D27"/>
                </a:solidFill>
                <a:latin typeface="Simplon Oi Headline"/>
              </a:rPr>
              <a:t> Construção e Implantação </a:t>
            </a:r>
            <a:endParaRPr lang="pt-BR" sz="2940" b="0" strike="noStrike" spc="-1">
              <a:latin typeface="Arial"/>
            </a:endParaRPr>
          </a:p>
        </p:txBody>
      </p:sp>
      <p:sp>
        <p:nvSpPr>
          <p:cNvPr id="301" name="CustomShape 42"/>
          <p:cNvSpPr/>
          <p:nvPr/>
        </p:nvSpPr>
        <p:spPr>
          <a:xfrm>
            <a:off x="858600" y="2916000"/>
            <a:ext cx="211320" cy="21132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2" name="CustomShape 43"/>
          <p:cNvSpPr/>
          <p:nvPr/>
        </p:nvSpPr>
        <p:spPr>
          <a:xfrm rot="16200000">
            <a:off x="-1703520" y="3060720"/>
            <a:ext cx="3947040" cy="423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770" b="1" strike="noStrike" spc="-1" dirty="0">
                <a:solidFill>
                  <a:srgbClr val="000000"/>
                </a:solidFill>
                <a:latin typeface="Calibri"/>
              </a:rPr>
              <a:t>Front End</a:t>
            </a:r>
            <a:endParaRPr lang="pt-BR" sz="1770" b="0" strike="noStrike" spc="-1" dirty="0">
              <a:latin typeface="Arial"/>
            </a:endParaRPr>
          </a:p>
        </p:txBody>
      </p:sp>
      <p:sp>
        <p:nvSpPr>
          <p:cNvPr id="303" name="Line 44"/>
          <p:cNvSpPr/>
          <p:nvPr/>
        </p:nvSpPr>
        <p:spPr>
          <a:xfrm>
            <a:off x="8239680" y="1722600"/>
            <a:ext cx="0" cy="2170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4" name="CustomShape 45"/>
          <p:cNvSpPr/>
          <p:nvPr/>
        </p:nvSpPr>
        <p:spPr>
          <a:xfrm>
            <a:off x="8646120" y="1708560"/>
            <a:ext cx="487080" cy="3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645"/>
              </a:lnSpc>
              <a:spcBef>
                <a:spcPts val="1176"/>
              </a:spcBef>
            </a:pPr>
            <a:r>
              <a:rPr lang="pt-BR" sz="1770" b="0" strike="noStrike" spc="-1">
                <a:solidFill>
                  <a:srgbClr val="000000"/>
                </a:solidFill>
                <a:latin typeface="Simplon Oi Headline"/>
              </a:rPr>
              <a:t>Semana4</a:t>
            </a:r>
            <a:endParaRPr lang="pt-BR" sz="1770" b="0" strike="noStrike" spc="-1">
              <a:latin typeface="Arial"/>
            </a:endParaRPr>
          </a:p>
        </p:txBody>
      </p:sp>
      <p:sp>
        <p:nvSpPr>
          <p:cNvPr id="305" name="CustomShape 46"/>
          <p:cNvSpPr/>
          <p:nvPr/>
        </p:nvSpPr>
        <p:spPr>
          <a:xfrm>
            <a:off x="3908880" y="2916000"/>
            <a:ext cx="211320" cy="211320"/>
          </a:xfrm>
          <a:prstGeom prst="ellipse">
            <a:avLst/>
          </a:prstGeom>
          <a:solidFill>
            <a:srgbClr val="4D4D4D"/>
          </a:solidFill>
          <a:ln>
            <a:solidFill>
              <a:srgbClr val="4D4D4D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6" name="CustomShape 47"/>
          <p:cNvSpPr/>
          <p:nvPr/>
        </p:nvSpPr>
        <p:spPr>
          <a:xfrm rot="5400000">
            <a:off x="4410360" y="2172600"/>
            <a:ext cx="347400" cy="11383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D4D4D"/>
            </a:solidFill>
            <a:prstDash val="sysDash"/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307" name="Imagem 306"/>
          <p:cNvPicPr/>
          <p:nvPr/>
        </p:nvPicPr>
        <p:blipFill>
          <a:blip r:embed="rId3"/>
          <a:stretch/>
        </p:blipFill>
        <p:spPr>
          <a:xfrm>
            <a:off x="360" y="0"/>
            <a:ext cx="203040" cy="16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 hidden="1"/>
          <p:cNvSpPr/>
          <p:nvPr/>
        </p:nvSpPr>
        <p:spPr>
          <a:xfrm>
            <a:off x="-78120" y="0"/>
            <a:ext cx="371880" cy="288000"/>
          </a:xfrm>
          <a:prstGeom prst="rect">
            <a:avLst/>
          </a:prstGeom>
          <a:solidFill>
            <a:srgbClr val="F0EEE8"/>
          </a:solidFill>
          <a:ln w="9525">
            <a:solidFill>
              <a:srgbClr val="CBC3A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09" name="Group 2"/>
          <p:cNvGrpSpPr/>
          <p:nvPr/>
        </p:nvGrpSpPr>
        <p:grpSpPr>
          <a:xfrm>
            <a:off x="437040" y="1355040"/>
            <a:ext cx="13007520" cy="4339800"/>
            <a:chOff x="437040" y="1355040"/>
            <a:chExt cx="13007520" cy="4339800"/>
          </a:xfrm>
        </p:grpSpPr>
        <p:sp>
          <p:nvSpPr>
            <p:cNvPr id="310" name="Line 3"/>
            <p:cNvSpPr/>
            <p:nvPr/>
          </p:nvSpPr>
          <p:spPr>
            <a:xfrm flipH="1">
              <a:off x="10248480" y="3048120"/>
              <a:ext cx="3196080" cy="24840"/>
            </a:xfrm>
            <a:prstGeom prst="line">
              <a:avLst/>
            </a:prstGeom>
            <a:ln>
              <a:solidFill>
                <a:srgbClr val="FF6D00"/>
              </a:solidFill>
              <a:prstDash val="sysDash"/>
              <a:round/>
              <a:head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1" name="Line 4"/>
            <p:cNvSpPr/>
            <p:nvPr/>
          </p:nvSpPr>
          <p:spPr>
            <a:xfrm flipH="1">
              <a:off x="3408120" y="3074760"/>
              <a:ext cx="6825600" cy="0"/>
            </a:xfrm>
            <a:prstGeom prst="line">
              <a:avLst/>
            </a:prstGeom>
            <a:ln>
              <a:solidFill>
                <a:srgbClr val="4D4D4D"/>
              </a:solidFill>
              <a:prstDash val="sys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2" name="CustomShape 5"/>
            <p:cNvSpPr/>
            <p:nvPr/>
          </p:nvSpPr>
          <p:spPr>
            <a:xfrm>
              <a:off x="5722560" y="2968920"/>
              <a:ext cx="211320" cy="21132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  <a:round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3" name="CustomShape 6"/>
            <p:cNvSpPr/>
            <p:nvPr/>
          </p:nvSpPr>
          <p:spPr>
            <a:xfrm>
              <a:off x="7760160" y="2942640"/>
              <a:ext cx="211320" cy="21132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  <a:round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4" name="CustomShape 7"/>
            <p:cNvSpPr/>
            <p:nvPr/>
          </p:nvSpPr>
          <p:spPr>
            <a:xfrm>
              <a:off x="5847480" y="2250000"/>
              <a:ext cx="1689840" cy="5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470" b="0" strike="noStrike" spc="-1">
                  <a:solidFill>
                    <a:srgbClr val="4D4D4D"/>
                  </a:solidFill>
                  <a:latin typeface="Simplon Oi Headline"/>
                </a:rPr>
                <a:t>Conexão com a biblioteca  X</a:t>
              </a:r>
              <a:endParaRPr lang="pt-BR" sz="1470" b="0" strike="noStrike" spc="-1">
                <a:latin typeface="Arial"/>
              </a:endParaRPr>
            </a:p>
          </p:txBody>
        </p:sp>
        <p:sp>
          <p:nvSpPr>
            <p:cNvPr id="315" name="CustomShape 8"/>
            <p:cNvSpPr/>
            <p:nvPr/>
          </p:nvSpPr>
          <p:spPr>
            <a:xfrm>
              <a:off x="6838200" y="3636000"/>
              <a:ext cx="749880" cy="31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470" b="0" strike="noStrike" spc="-1">
                  <a:solidFill>
                    <a:srgbClr val="4D4D4D"/>
                  </a:solidFill>
                  <a:latin typeface="Simplon Oi Headline"/>
                </a:rPr>
                <a:t>XYZ</a:t>
              </a:r>
              <a:endParaRPr lang="pt-BR" sz="1470" b="0" strike="noStrike" spc="-1">
                <a:latin typeface="Arial"/>
              </a:endParaRPr>
            </a:p>
          </p:txBody>
        </p:sp>
        <p:sp>
          <p:nvSpPr>
            <p:cNvPr id="316" name="CustomShape 9"/>
            <p:cNvSpPr/>
            <p:nvPr/>
          </p:nvSpPr>
          <p:spPr>
            <a:xfrm>
              <a:off x="11819160" y="2226240"/>
              <a:ext cx="1508040" cy="31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470" b="0" strike="noStrike" spc="-1">
                  <a:solidFill>
                    <a:srgbClr val="4D4D4D"/>
                  </a:solidFill>
                  <a:latin typeface="Simplon Oi Headline"/>
                </a:rPr>
                <a:t>Testes</a:t>
              </a:r>
              <a:endParaRPr lang="pt-BR" sz="1470" b="0" strike="noStrike" spc="-1">
                <a:latin typeface="Arial"/>
              </a:endParaRPr>
            </a:p>
          </p:txBody>
        </p:sp>
        <p:sp>
          <p:nvSpPr>
            <p:cNvPr id="317" name="CustomShape 10"/>
            <p:cNvSpPr/>
            <p:nvPr/>
          </p:nvSpPr>
          <p:spPr>
            <a:xfrm rot="5400000">
              <a:off x="6147720" y="2621160"/>
              <a:ext cx="481320" cy="154764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D4D4D"/>
              </a:solidFill>
              <a:prstDash val="sys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8" name="CustomShape 11"/>
            <p:cNvSpPr/>
            <p:nvPr/>
          </p:nvSpPr>
          <p:spPr>
            <a:xfrm rot="5400000">
              <a:off x="6173280" y="2449440"/>
              <a:ext cx="173880" cy="8640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D4D4D"/>
              </a:solidFill>
              <a:prstDash val="sys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9" name="CustomShape 12"/>
            <p:cNvSpPr/>
            <p:nvPr/>
          </p:nvSpPr>
          <p:spPr>
            <a:xfrm rot="5400000" flipH="1" flipV="1">
              <a:off x="7299000" y="3067920"/>
              <a:ext cx="481320" cy="6523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D4D4D"/>
              </a:solidFill>
              <a:prstDash val="sys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20" name="CustomShape 13"/>
            <p:cNvSpPr/>
            <p:nvPr/>
          </p:nvSpPr>
          <p:spPr>
            <a:xfrm rot="5400000">
              <a:off x="11945160" y="2314080"/>
              <a:ext cx="397440" cy="8586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FF6D00"/>
              </a:solidFill>
              <a:prstDash val="sys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21" name="CustomShape 14"/>
            <p:cNvSpPr/>
            <p:nvPr/>
          </p:nvSpPr>
          <p:spPr>
            <a:xfrm>
              <a:off x="7795440" y="2237400"/>
              <a:ext cx="1572120" cy="537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470" b="0" strike="noStrike" spc="-1">
                  <a:solidFill>
                    <a:srgbClr val="4D4D4D"/>
                  </a:solidFill>
                  <a:latin typeface="Simplon Oi Headline"/>
                </a:rPr>
                <a:t>Tela de Cadastro</a:t>
              </a:r>
              <a:endParaRPr lang="pt-BR" sz="1470" b="0" strike="noStrike" spc="-1">
                <a:latin typeface="Arial"/>
              </a:endParaRPr>
            </a:p>
          </p:txBody>
        </p:sp>
        <p:sp>
          <p:nvSpPr>
            <p:cNvPr id="322" name="CustomShape 15"/>
            <p:cNvSpPr/>
            <p:nvPr/>
          </p:nvSpPr>
          <p:spPr>
            <a:xfrm>
              <a:off x="11229840" y="2942640"/>
              <a:ext cx="211320" cy="21132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3" name="CustomShape 16"/>
            <p:cNvSpPr/>
            <p:nvPr/>
          </p:nvSpPr>
          <p:spPr>
            <a:xfrm>
              <a:off x="10190160" y="3636000"/>
              <a:ext cx="1630080" cy="31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470" b="0" strike="noStrike" spc="-1">
                  <a:solidFill>
                    <a:srgbClr val="4D4D4D"/>
                  </a:solidFill>
                  <a:latin typeface="Simplon Oi Headline"/>
                </a:rPr>
                <a:t>Deploy</a:t>
              </a:r>
              <a:endParaRPr lang="pt-BR" sz="1470" b="0" strike="noStrike" spc="-1">
                <a:latin typeface="Arial"/>
              </a:endParaRPr>
            </a:p>
          </p:txBody>
        </p:sp>
        <p:sp>
          <p:nvSpPr>
            <p:cNvPr id="324" name="CustomShape 17"/>
            <p:cNvSpPr/>
            <p:nvPr/>
          </p:nvSpPr>
          <p:spPr>
            <a:xfrm rot="5400000">
              <a:off x="10929960" y="3229920"/>
              <a:ext cx="481320" cy="3297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FF6D00"/>
              </a:solidFill>
              <a:prstDash val="sys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25" name="CustomShape 18"/>
            <p:cNvSpPr/>
            <p:nvPr/>
          </p:nvSpPr>
          <p:spPr>
            <a:xfrm>
              <a:off x="11618280" y="2942640"/>
              <a:ext cx="192240" cy="21132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6" name="CustomShape 19"/>
            <p:cNvSpPr/>
            <p:nvPr/>
          </p:nvSpPr>
          <p:spPr>
            <a:xfrm>
              <a:off x="7056360" y="2942640"/>
              <a:ext cx="211320" cy="21132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  <a:round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7" name="CustomShape 20"/>
            <p:cNvSpPr/>
            <p:nvPr/>
          </p:nvSpPr>
          <p:spPr>
            <a:xfrm>
              <a:off x="3081960" y="1355040"/>
              <a:ext cx="7166160" cy="42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770" b="1" strike="noStrike" spc="-1">
                  <a:solidFill>
                    <a:srgbClr val="000000"/>
                  </a:solidFill>
                  <a:latin typeface="Calibri"/>
                </a:rPr>
                <a:t>Sprint 2</a:t>
              </a:r>
              <a:endParaRPr lang="pt-BR" sz="1770" b="0" strike="noStrike" spc="-1">
                <a:latin typeface="Arial"/>
              </a:endParaRPr>
            </a:p>
          </p:txBody>
        </p:sp>
        <p:sp>
          <p:nvSpPr>
            <p:cNvPr id="328" name="CustomShape 21"/>
            <p:cNvSpPr/>
            <p:nvPr/>
          </p:nvSpPr>
          <p:spPr>
            <a:xfrm>
              <a:off x="10248480" y="1355040"/>
              <a:ext cx="3174840" cy="42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770" b="1" strike="noStrike" spc="-1">
                  <a:solidFill>
                    <a:srgbClr val="000000"/>
                  </a:solidFill>
                  <a:latin typeface="Calibri"/>
                </a:rPr>
                <a:t>Sprint 3</a:t>
              </a:r>
              <a:endParaRPr lang="pt-BR" sz="1770" b="0" strike="noStrike" spc="-1">
                <a:latin typeface="Arial"/>
              </a:endParaRPr>
            </a:p>
          </p:txBody>
        </p:sp>
        <p:sp>
          <p:nvSpPr>
            <p:cNvPr id="329" name="CustomShape 22"/>
            <p:cNvSpPr/>
            <p:nvPr/>
          </p:nvSpPr>
          <p:spPr>
            <a:xfrm>
              <a:off x="5188320" y="3636000"/>
              <a:ext cx="851760" cy="31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470" b="0" strike="noStrike" spc="-1">
                  <a:solidFill>
                    <a:srgbClr val="4D4D4D"/>
                  </a:solidFill>
                  <a:latin typeface="Simplon Oi Headline"/>
                </a:rPr>
                <a:t>ÇLKJH</a:t>
              </a:r>
              <a:endParaRPr lang="pt-BR" sz="1470" b="0" strike="noStrike" spc="-1">
                <a:latin typeface="Arial"/>
              </a:endParaRPr>
            </a:p>
          </p:txBody>
        </p:sp>
        <p:sp>
          <p:nvSpPr>
            <p:cNvPr id="330" name="CustomShape 23"/>
            <p:cNvSpPr/>
            <p:nvPr/>
          </p:nvSpPr>
          <p:spPr>
            <a:xfrm>
              <a:off x="8883000" y="2972520"/>
              <a:ext cx="211320" cy="21132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  <a:round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31" name="CustomShape 24"/>
            <p:cNvSpPr/>
            <p:nvPr/>
          </p:nvSpPr>
          <p:spPr>
            <a:xfrm rot="16200000" flipV="1">
              <a:off x="8577360" y="2559960"/>
              <a:ext cx="416520" cy="40644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D4D4D"/>
              </a:solidFill>
              <a:prstDash val="sys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32" name="CustomShape 25"/>
            <p:cNvSpPr/>
            <p:nvPr/>
          </p:nvSpPr>
          <p:spPr>
            <a:xfrm rot="5400000">
              <a:off x="9403200" y="3145680"/>
              <a:ext cx="466200" cy="53604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D4D4D"/>
              </a:solidFill>
              <a:prstDash val="sys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33" name="CustomShape 26"/>
            <p:cNvSpPr/>
            <p:nvPr/>
          </p:nvSpPr>
          <p:spPr>
            <a:xfrm>
              <a:off x="9798480" y="2968920"/>
              <a:ext cx="211320" cy="21132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  <a:round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34" name="CustomShape 27"/>
            <p:cNvSpPr/>
            <p:nvPr/>
          </p:nvSpPr>
          <p:spPr>
            <a:xfrm>
              <a:off x="8477640" y="3647520"/>
              <a:ext cx="1780200" cy="31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470" b="0" strike="noStrike" spc="-1" dirty="0">
                  <a:solidFill>
                    <a:srgbClr val="4D4D4D"/>
                  </a:solidFill>
                  <a:latin typeface="Simplon Oi Headline"/>
                </a:rPr>
                <a:t>2 telas no React</a:t>
              </a:r>
              <a:endParaRPr lang="pt-BR" sz="1470" b="0" strike="noStrike" spc="-1" dirty="0">
                <a:latin typeface="Arial"/>
              </a:endParaRPr>
            </a:p>
          </p:txBody>
        </p:sp>
        <p:sp>
          <p:nvSpPr>
            <p:cNvPr id="335" name="Line 28"/>
            <p:cNvSpPr/>
            <p:nvPr/>
          </p:nvSpPr>
          <p:spPr>
            <a:xfrm flipH="1">
              <a:off x="437040" y="3077640"/>
              <a:ext cx="31752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36" name="CustomShape 29"/>
            <p:cNvSpPr/>
            <p:nvPr/>
          </p:nvSpPr>
          <p:spPr>
            <a:xfrm>
              <a:off x="441000" y="1355040"/>
              <a:ext cx="3174840" cy="42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770" b="1" strike="noStrike" spc="-1">
                  <a:solidFill>
                    <a:srgbClr val="000000"/>
                  </a:solidFill>
                  <a:latin typeface="Calibri"/>
                </a:rPr>
                <a:t>Sprint 1</a:t>
              </a:r>
              <a:endParaRPr lang="pt-BR" sz="1770" b="0" strike="noStrike" spc="-1">
                <a:latin typeface="Arial"/>
              </a:endParaRPr>
            </a:p>
          </p:txBody>
        </p:sp>
        <p:sp>
          <p:nvSpPr>
            <p:cNvPr id="337" name="CustomShape 30"/>
            <p:cNvSpPr/>
            <p:nvPr/>
          </p:nvSpPr>
          <p:spPr>
            <a:xfrm>
              <a:off x="4181040" y="2250000"/>
              <a:ext cx="1944720" cy="31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470" b="0" strike="noStrike" spc="-1">
                  <a:solidFill>
                    <a:srgbClr val="4D4D4D"/>
                  </a:solidFill>
                  <a:latin typeface="Simplon Oi Headline"/>
                </a:rPr>
                <a:t>Criação do banco</a:t>
              </a:r>
              <a:endParaRPr lang="pt-BR" sz="1470" b="0" strike="noStrike" spc="-1">
                <a:latin typeface="Arial"/>
              </a:endParaRPr>
            </a:p>
          </p:txBody>
        </p:sp>
        <p:sp>
          <p:nvSpPr>
            <p:cNvPr id="338" name="CustomShape 31"/>
            <p:cNvSpPr/>
            <p:nvPr/>
          </p:nvSpPr>
          <p:spPr>
            <a:xfrm>
              <a:off x="749880" y="4261680"/>
              <a:ext cx="3174840" cy="143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marL="252000" indent="-251640" algn="ctr">
                <a:lnSpc>
                  <a:spcPct val="100000"/>
                </a:lnSpc>
                <a:buClr>
                  <a:srgbClr val="31859C"/>
                </a:buClr>
                <a:buFont typeface="Wingdings" charset="2"/>
                <a:buChar char=""/>
              </a:pPr>
              <a:r>
                <a:rPr lang="pt-BR" sz="2940" b="1" strike="noStrike" spc="-1">
                  <a:solidFill>
                    <a:srgbClr val="31859C"/>
                  </a:solidFill>
                  <a:latin typeface="Simplon Oi Headline"/>
                </a:rPr>
                <a:t>Documentação e Fundação</a:t>
              </a:r>
              <a:endParaRPr lang="pt-BR" sz="2940" b="0" strike="noStrike" spc="-1">
                <a:latin typeface="Arial"/>
              </a:endParaRPr>
            </a:p>
          </p:txBody>
        </p:sp>
      </p:grpSp>
      <p:sp>
        <p:nvSpPr>
          <p:cNvPr id="339" name="CustomShape 32"/>
          <p:cNvSpPr/>
          <p:nvPr/>
        </p:nvSpPr>
        <p:spPr>
          <a:xfrm>
            <a:off x="423720" y="302040"/>
            <a:ext cx="12171600" cy="4032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  <a:tabLst>
                <a:tab pos="0" algn="l"/>
              </a:tabLst>
            </a:pPr>
            <a:r>
              <a:rPr lang="pt-BR" sz="2650" b="0" strike="noStrike" spc="-1">
                <a:solidFill>
                  <a:srgbClr val="000000"/>
                </a:solidFill>
                <a:latin typeface="Simplon Oi Headline"/>
              </a:rPr>
              <a:t>Exemplo 1 de Timeline para o projeto dividido por Frente/Sprint</a:t>
            </a:r>
            <a:endParaRPr lang="pt-BR" sz="2650" b="0" strike="noStrike" spc="-1">
              <a:latin typeface="Arial"/>
            </a:endParaRPr>
          </a:p>
        </p:txBody>
      </p:sp>
      <p:sp>
        <p:nvSpPr>
          <p:cNvPr id="340" name="CustomShape 33"/>
          <p:cNvSpPr/>
          <p:nvPr/>
        </p:nvSpPr>
        <p:spPr>
          <a:xfrm>
            <a:off x="3855960" y="1721160"/>
            <a:ext cx="487080" cy="3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645"/>
              </a:lnSpc>
              <a:spcBef>
                <a:spcPts val="1176"/>
              </a:spcBef>
            </a:pPr>
            <a:r>
              <a:rPr lang="pt-BR" sz="1770" b="0" strike="noStrike" spc="-1">
                <a:solidFill>
                  <a:srgbClr val="000000"/>
                </a:solidFill>
                <a:latin typeface="Simplon Oi Headline"/>
              </a:rPr>
              <a:t>Semana1</a:t>
            </a:r>
            <a:endParaRPr lang="pt-BR" sz="1770" b="0" strike="noStrike" spc="-1">
              <a:latin typeface="Arial"/>
            </a:endParaRPr>
          </a:p>
        </p:txBody>
      </p:sp>
      <p:sp>
        <p:nvSpPr>
          <p:cNvPr id="341" name="CustomShape 34"/>
          <p:cNvSpPr/>
          <p:nvPr/>
        </p:nvSpPr>
        <p:spPr>
          <a:xfrm>
            <a:off x="5607000" y="1711440"/>
            <a:ext cx="487080" cy="3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645"/>
              </a:lnSpc>
              <a:spcBef>
                <a:spcPts val="1176"/>
              </a:spcBef>
            </a:pPr>
            <a:r>
              <a:rPr lang="pt-BR" sz="1770" b="0" strike="noStrike" spc="-1">
                <a:solidFill>
                  <a:srgbClr val="000000"/>
                </a:solidFill>
                <a:latin typeface="Simplon Oi Headline"/>
              </a:rPr>
              <a:t>Semana2</a:t>
            </a:r>
            <a:endParaRPr lang="pt-BR" sz="1770" b="0" strike="noStrike" spc="-1">
              <a:latin typeface="Arial"/>
            </a:endParaRPr>
          </a:p>
        </p:txBody>
      </p:sp>
      <p:sp>
        <p:nvSpPr>
          <p:cNvPr id="342" name="CustomShape 35"/>
          <p:cNvSpPr/>
          <p:nvPr/>
        </p:nvSpPr>
        <p:spPr>
          <a:xfrm>
            <a:off x="7197840" y="1730880"/>
            <a:ext cx="487080" cy="3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645"/>
              </a:lnSpc>
              <a:spcBef>
                <a:spcPts val="1176"/>
              </a:spcBef>
            </a:pPr>
            <a:r>
              <a:rPr lang="pt-BR" sz="1770" b="0" strike="noStrike" spc="-1">
                <a:solidFill>
                  <a:srgbClr val="000000"/>
                </a:solidFill>
                <a:latin typeface="Simplon Oi Headline"/>
              </a:rPr>
              <a:t>Semana3</a:t>
            </a:r>
            <a:endParaRPr lang="pt-BR" sz="1770" b="0" strike="noStrike" spc="-1">
              <a:latin typeface="Arial"/>
            </a:endParaRPr>
          </a:p>
        </p:txBody>
      </p:sp>
      <p:sp>
        <p:nvSpPr>
          <p:cNvPr id="343" name="Line 36"/>
          <p:cNvSpPr/>
          <p:nvPr/>
        </p:nvSpPr>
        <p:spPr>
          <a:xfrm>
            <a:off x="5053320" y="1725840"/>
            <a:ext cx="0" cy="2170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4" name="Line 37"/>
          <p:cNvSpPr/>
          <p:nvPr/>
        </p:nvSpPr>
        <p:spPr>
          <a:xfrm>
            <a:off x="6763320" y="1724400"/>
            <a:ext cx="0" cy="2170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5" name="Line 38"/>
          <p:cNvSpPr/>
          <p:nvPr/>
        </p:nvSpPr>
        <p:spPr>
          <a:xfrm>
            <a:off x="3412800" y="1734120"/>
            <a:ext cx="0" cy="2170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6" name="Line 39"/>
          <p:cNvSpPr/>
          <p:nvPr/>
        </p:nvSpPr>
        <p:spPr>
          <a:xfrm>
            <a:off x="9997560" y="1734120"/>
            <a:ext cx="0" cy="2170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7" name="CustomShape 40"/>
          <p:cNvSpPr/>
          <p:nvPr/>
        </p:nvSpPr>
        <p:spPr>
          <a:xfrm>
            <a:off x="5229360" y="4261680"/>
            <a:ext cx="3311640" cy="98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52000" indent="-251640" algn="ctr">
              <a:lnSpc>
                <a:spcPct val="100000"/>
              </a:lnSpc>
              <a:buClr>
                <a:srgbClr val="4D4D4D"/>
              </a:buClr>
              <a:buFont typeface="Wingdings" charset="2"/>
              <a:buChar char=""/>
            </a:pPr>
            <a:r>
              <a:rPr lang="pt-BR" sz="2940" b="1" strike="noStrike" spc="-1">
                <a:solidFill>
                  <a:srgbClr val="4D4D4D"/>
                </a:solidFill>
                <a:latin typeface="Simplon Oi Headline"/>
              </a:rPr>
              <a:t> Fundação e Construção</a:t>
            </a:r>
            <a:endParaRPr lang="pt-BR" sz="2940" b="0" strike="noStrike" spc="-1">
              <a:latin typeface="Arial"/>
            </a:endParaRPr>
          </a:p>
        </p:txBody>
      </p:sp>
      <p:sp>
        <p:nvSpPr>
          <p:cNvPr id="348" name="CustomShape 41"/>
          <p:cNvSpPr/>
          <p:nvPr/>
        </p:nvSpPr>
        <p:spPr>
          <a:xfrm>
            <a:off x="10130760" y="4109400"/>
            <a:ext cx="3311640" cy="14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52000" indent="-251640" algn="ctr">
              <a:lnSpc>
                <a:spcPct val="100000"/>
              </a:lnSpc>
              <a:buClr>
                <a:srgbClr val="F48D27"/>
              </a:buClr>
              <a:buFont typeface="Wingdings" charset="2"/>
              <a:buChar char=""/>
            </a:pPr>
            <a:r>
              <a:rPr lang="pt-BR" sz="2940" b="1" strike="noStrike" spc="-1">
                <a:solidFill>
                  <a:srgbClr val="F48D27"/>
                </a:solidFill>
                <a:latin typeface="Simplon Oi Headline"/>
              </a:rPr>
              <a:t> Construção e Implantação </a:t>
            </a:r>
            <a:endParaRPr lang="pt-BR" sz="2940" b="0" strike="noStrike" spc="-1">
              <a:latin typeface="Arial"/>
            </a:endParaRPr>
          </a:p>
        </p:txBody>
      </p:sp>
      <p:sp>
        <p:nvSpPr>
          <p:cNvPr id="349" name="CustomShape 42"/>
          <p:cNvSpPr/>
          <p:nvPr/>
        </p:nvSpPr>
        <p:spPr>
          <a:xfrm>
            <a:off x="858600" y="2916000"/>
            <a:ext cx="211320" cy="21132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0" name="CustomShape 43"/>
          <p:cNvSpPr/>
          <p:nvPr/>
        </p:nvSpPr>
        <p:spPr>
          <a:xfrm rot="16200000">
            <a:off x="-1703520" y="3060720"/>
            <a:ext cx="3947040" cy="423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770" b="1" strike="noStrike" spc="-1" dirty="0">
                <a:solidFill>
                  <a:srgbClr val="000000"/>
                </a:solidFill>
                <a:latin typeface="Calibri"/>
              </a:rPr>
              <a:t>Backend</a:t>
            </a:r>
            <a:endParaRPr lang="pt-BR" sz="1770" b="0" strike="noStrike" spc="-1" dirty="0">
              <a:latin typeface="Arial"/>
            </a:endParaRPr>
          </a:p>
        </p:txBody>
      </p:sp>
      <p:sp>
        <p:nvSpPr>
          <p:cNvPr id="351" name="Line 44"/>
          <p:cNvSpPr/>
          <p:nvPr/>
        </p:nvSpPr>
        <p:spPr>
          <a:xfrm>
            <a:off x="8239680" y="1722600"/>
            <a:ext cx="0" cy="2170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52" name="CustomShape 45"/>
          <p:cNvSpPr/>
          <p:nvPr/>
        </p:nvSpPr>
        <p:spPr>
          <a:xfrm>
            <a:off x="8646120" y="1708560"/>
            <a:ext cx="487080" cy="3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noAutofit/>
          </a:bodyPr>
          <a:lstStyle/>
          <a:p>
            <a:pPr>
              <a:lnSpc>
                <a:spcPts val="2645"/>
              </a:lnSpc>
              <a:spcBef>
                <a:spcPts val="1176"/>
              </a:spcBef>
            </a:pPr>
            <a:r>
              <a:rPr lang="pt-BR" sz="1770" b="0" strike="noStrike" spc="-1">
                <a:solidFill>
                  <a:srgbClr val="000000"/>
                </a:solidFill>
                <a:latin typeface="Simplon Oi Headline"/>
              </a:rPr>
              <a:t>Semana4</a:t>
            </a:r>
            <a:endParaRPr lang="pt-BR" sz="1770" b="0" strike="noStrike" spc="-1">
              <a:latin typeface="Arial"/>
            </a:endParaRPr>
          </a:p>
        </p:txBody>
      </p:sp>
      <p:sp>
        <p:nvSpPr>
          <p:cNvPr id="353" name="CustomShape 46"/>
          <p:cNvSpPr/>
          <p:nvPr/>
        </p:nvSpPr>
        <p:spPr>
          <a:xfrm>
            <a:off x="3908880" y="2916000"/>
            <a:ext cx="211320" cy="211320"/>
          </a:xfrm>
          <a:prstGeom prst="ellipse">
            <a:avLst/>
          </a:prstGeom>
          <a:solidFill>
            <a:srgbClr val="4D4D4D"/>
          </a:solidFill>
          <a:ln>
            <a:solidFill>
              <a:srgbClr val="4D4D4D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4" name="CustomShape 47"/>
          <p:cNvSpPr/>
          <p:nvPr/>
        </p:nvSpPr>
        <p:spPr>
          <a:xfrm rot="5400000">
            <a:off x="4410360" y="2172600"/>
            <a:ext cx="347400" cy="11383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D4D4D"/>
            </a:solidFill>
            <a:prstDash val="sysDash"/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355" name="Imagem 354"/>
          <p:cNvPicPr/>
          <p:nvPr/>
        </p:nvPicPr>
        <p:blipFill>
          <a:blip r:embed="rId3"/>
          <a:stretch/>
        </p:blipFill>
        <p:spPr>
          <a:xfrm>
            <a:off x="360" y="0"/>
            <a:ext cx="203040" cy="16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12462480" y="2027880"/>
            <a:ext cx="806040" cy="5411520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2"/>
          <p:cNvSpPr/>
          <p:nvPr/>
        </p:nvSpPr>
        <p:spPr>
          <a:xfrm>
            <a:off x="10709640" y="2027880"/>
            <a:ext cx="806040" cy="5411520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3"/>
          <p:cNvSpPr/>
          <p:nvPr/>
        </p:nvSpPr>
        <p:spPr>
          <a:xfrm>
            <a:off x="11585880" y="2027880"/>
            <a:ext cx="806040" cy="5411520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TextShape 4"/>
          <p:cNvSpPr txBox="1"/>
          <p:nvPr/>
        </p:nvSpPr>
        <p:spPr>
          <a:xfrm>
            <a:off x="261000" y="161640"/>
            <a:ext cx="12131280" cy="572040"/>
          </a:xfrm>
          <a:prstGeom prst="rect">
            <a:avLst/>
          </a:prstGeom>
          <a:noFill/>
          <a:ln w="0"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</a:pPr>
            <a:r>
              <a:rPr lang="pt-BR" sz="2650" b="0" strike="noStrike" spc="-1">
                <a:solidFill>
                  <a:srgbClr val="000000"/>
                </a:solidFill>
                <a:latin typeface="Simplon Oi Headline"/>
              </a:rPr>
              <a:t>Exemplo 2 de Timeline para o projeto por semana</a:t>
            </a:r>
            <a:endParaRPr lang="pt-BR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CustomShape 5"/>
          <p:cNvSpPr/>
          <p:nvPr/>
        </p:nvSpPr>
        <p:spPr>
          <a:xfrm>
            <a:off x="167760" y="2035800"/>
            <a:ext cx="806040" cy="5411520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6"/>
          <p:cNvSpPr/>
          <p:nvPr/>
        </p:nvSpPr>
        <p:spPr>
          <a:xfrm>
            <a:off x="1060560" y="2089800"/>
            <a:ext cx="806040" cy="5411520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7"/>
          <p:cNvSpPr/>
          <p:nvPr/>
        </p:nvSpPr>
        <p:spPr>
          <a:xfrm>
            <a:off x="1920600" y="2035800"/>
            <a:ext cx="806040" cy="5411520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8"/>
          <p:cNvSpPr/>
          <p:nvPr/>
        </p:nvSpPr>
        <p:spPr>
          <a:xfrm>
            <a:off x="2796840" y="2080800"/>
            <a:ext cx="806040" cy="5411520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9"/>
          <p:cNvSpPr/>
          <p:nvPr/>
        </p:nvSpPr>
        <p:spPr>
          <a:xfrm>
            <a:off x="3673440" y="2035800"/>
            <a:ext cx="806040" cy="5411520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0"/>
          <p:cNvSpPr/>
          <p:nvPr/>
        </p:nvSpPr>
        <p:spPr>
          <a:xfrm>
            <a:off x="4549680" y="2035800"/>
            <a:ext cx="806040" cy="5411520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11"/>
          <p:cNvSpPr/>
          <p:nvPr/>
        </p:nvSpPr>
        <p:spPr>
          <a:xfrm>
            <a:off x="5426280" y="2035800"/>
            <a:ext cx="806040" cy="5411520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12"/>
          <p:cNvSpPr/>
          <p:nvPr/>
        </p:nvSpPr>
        <p:spPr>
          <a:xfrm>
            <a:off x="6302520" y="2035800"/>
            <a:ext cx="806040" cy="5411520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13"/>
          <p:cNvSpPr/>
          <p:nvPr/>
        </p:nvSpPr>
        <p:spPr>
          <a:xfrm>
            <a:off x="7179120" y="2035800"/>
            <a:ext cx="806040" cy="5411520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14"/>
          <p:cNvSpPr/>
          <p:nvPr/>
        </p:nvSpPr>
        <p:spPr>
          <a:xfrm>
            <a:off x="8011080" y="2089800"/>
            <a:ext cx="806040" cy="5411520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15"/>
          <p:cNvSpPr/>
          <p:nvPr/>
        </p:nvSpPr>
        <p:spPr>
          <a:xfrm>
            <a:off x="8931960" y="2035800"/>
            <a:ext cx="806040" cy="5411520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16"/>
          <p:cNvSpPr/>
          <p:nvPr/>
        </p:nvSpPr>
        <p:spPr>
          <a:xfrm>
            <a:off x="7179120" y="3894120"/>
            <a:ext cx="806040" cy="5411520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17"/>
          <p:cNvSpPr/>
          <p:nvPr/>
        </p:nvSpPr>
        <p:spPr>
          <a:xfrm>
            <a:off x="3743280" y="4827600"/>
            <a:ext cx="3365640" cy="1477440"/>
          </a:xfrm>
          <a:prstGeom prst="homePlate">
            <a:avLst>
              <a:gd name="adj" fmla="val 16364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770" b="1" strike="noStrike" spc="-1">
                <a:solidFill>
                  <a:srgbClr val="000000"/>
                </a:solidFill>
                <a:latin typeface="Arial"/>
              </a:rPr>
              <a:t>Criação de Artefatos</a:t>
            </a:r>
            <a:endParaRPr lang="pt-BR" sz="1770" b="0" strike="noStrike" spc="-1">
              <a:latin typeface="Arial"/>
            </a:endParaRPr>
          </a:p>
          <a:p>
            <a:pPr marL="420120" indent="-419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pt-BR" sz="1770" b="1" strike="noStrike" spc="-1">
                <a:solidFill>
                  <a:srgbClr val="000000"/>
                </a:solidFill>
                <a:latin typeface="Arial"/>
              </a:rPr>
              <a:t>Caderno de Testes</a:t>
            </a:r>
            <a:endParaRPr lang="pt-BR" sz="1770" b="0" strike="noStrike" spc="-1">
              <a:latin typeface="Arial"/>
            </a:endParaRPr>
          </a:p>
          <a:p>
            <a:pPr marL="420120" indent="-419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pt-BR" sz="1770" b="1" strike="noStrike" spc="-1">
                <a:solidFill>
                  <a:srgbClr val="000000"/>
                </a:solidFill>
                <a:latin typeface="Arial"/>
              </a:rPr>
              <a:t>Plano de WWWWW</a:t>
            </a:r>
            <a:endParaRPr lang="pt-BR" sz="1770" b="0" strike="noStrike" spc="-1">
              <a:latin typeface="Arial"/>
            </a:endParaRPr>
          </a:p>
          <a:p>
            <a:pPr marL="420120" indent="-419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pt-BR" sz="1770" b="1" strike="noStrike" spc="-1">
                <a:solidFill>
                  <a:srgbClr val="000000"/>
                </a:solidFill>
                <a:latin typeface="Arial"/>
              </a:rPr>
              <a:t>Plano de XXXXXXXX</a:t>
            </a:r>
            <a:endParaRPr lang="pt-BR" sz="1770" b="0" strike="noStrike" spc="-1">
              <a:latin typeface="Arial"/>
            </a:endParaRPr>
          </a:p>
          <a:p>
            <a:pPr marL="420120" indent="-419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pt-BR" sz="1770" b="1" strike="noStrike" spc="-1">
                <a:solidFill>
                  <a:srgbClr val="000000"/>
                </a:solidFill>
                <a:latin typeface="Arial"/>
              </a:rPr>
              <a:t>Desenho YYYYYYYY</a:t>
            </a:r>
            <a:endParaRPr lang="pt-BR" sz="1770" b="0" strike="noStrike" spc="-1">
              <a:latin typeface="Arial"/>
            </a:endParaRPr>
          </a:p>
        </p:txBody>
      </p:sp>
      <p:sp>
        <p:nvSpPr>
          <p:cNvPr id="373" name="CustomShape 18"/>
          <p:cNvSpPr/>
          <p:nvPr/>
        </p:nvSpPr>
        <p:spPr>
          <a:xfrm>
            <a:off x="-89280" y="2737440"/>
            <a:ext cx="1780200" cy="1208160"/>
          </a:xfrm>
          <a:prstGeom prst="homePlate">
            <a:avLst>
              <a:gd name="adj" fmla="val 1636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770" b="0" strike="noStrike" spc="-1">
                <a:solidFill>
                  <a:srgbClr val="000000"/>
                </a:solidFill>
                <a:latin typeface="Arial"/>
              </a:rPr>
              <a:t>Definição dos Grupos</a:t>
            </a:r>
            <a:endParaRPr lang="pt-BR" sz="1770" b="0" strike="noStrike" spc="-1">
              <a:latin typeface="Arial"/>
            </a:endParaRPr>
          </a:p>
        </p:txBody>
      </p:sp>
      <p:sp>
        <p:nvSpPr>
          <p:cNvPr id="374" name="CustomShape 19"/>
          <p:cNvSpPr/>
          <p:nvPr/>
        </p:nvSpPr>
        <p:spPr>
          <a:xfrm>
            <a:off x="1723680" y="5193720"/>
            <a:ext cx="1810080" cy="1111320"/>
          </a:xfrm>
          <a:prstGeom prst="homePlate">
            <a:avLst>
              <a:gd name="adj" fmla="val 1636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770" b="0" strike="noStrike" spc="-1">
                <a:solidFill>
                  <a:srgbClr val="000000"/>
                </a:solidFill>
                <a:latin typeface="Arial"/>
              </a:rPr>
              <a:t>Validação do Professor xxxx</a:t>
            </a:r>
            <a:endParaRPr lang="pt-BR" sz="1770" b="0" strike="noStrike" spc="-1">
              <a:latin typeface="Arial"/>
            </a:endParaRPr>
          </a:p>
        </p:txBody>
      </p:sp>
      <p:sp>
        <p:nvSpPr>
          <p:cNvPr id="375" name="CustomShape 20"/>
          <p:cNvSpPr/>
          <p:nvPr/>
        </p:nvSpPr>
        <p:spPr>
          <a:xfrm>
            <a:off x="7223760" y="5654880"/>
            <a:ext cx="3376800" cy="1008360"/>
          </a:xfrm>
          <a:prstGeom prst="homePlate">
            <a:avLst>
              <a:gd name="adj" fmla="val 16364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770" b="1" strike="noStrike" spc="-1">
                <a:solidFill>
                  <a:srgbClr val="000000"/>
                </a:solidFill>
                <a:latin typeface="Arial"/>
              </a:rPr>
              <a:t>Setup XXXX do Ambiente de teste e execução da homologação da ambiente</a:t>
            </a:r>
            <a:endParaRPr lang="pt-BR" sz="1770" b="0" strike="noStrike" spc="-1">
              <a:latin typeface="Arial"/>
            </a:endParaRPr>
          </a:p>
        </p:txBody>
      </p:sp>
      <p:sp>
        <p:nvSpPr>
          <p:cNvPr id="376" name="CustomShape 21"/>
          <p:cNvSpPr/>
          <p:nvPr/>
        </p:nvSpPr>
        <p:spPr>
          <a:xfrm>
            <a:off x="16418880" y="5790600"/>
            <a:ext cx="229680" cy="444240"/>
          </a:xfrm>
          <a:prstGeom prst="homePlate">
            <a:avLst>
              <a:gd name="adj" fmla="val 16364"/>
            </a:avLst>
          </a:prstGeom>
          <a:solidFill>
            <a:srgbClr val="29B8FF"/>
          </a:solidFill>
          <a:ln w="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22"/>
          <p:cNvSpPr/>
          <p:nvPr/>
        </p:nvSpPr>
        <p:spPr>
          <a:xfrm>
            <a:off x="11187360" y="6392880"/>
            <a:ext cx="2151000" cy="961920"/>
          </a:xfrm>
          <a:prstGeom prst="homePlate">
            <a:avLst>
              <a:gd name="adj" fmla="val 16364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770" b="1" strike="noStrike" spc="-1">
                <a:solidFill>
                  <a:srgbClr val="000000"/>
                </a:solidFill>
                <a:latin typeface="Arial"/>
              </a:rPr>
              <a:t>Inicio Rollout</a:t>
            </a:r>
            <a:endParaRPr lang="pt-BR" sz="1770" b="0" strike="noStrike" spc="-1">
              <a:latin typeface="Arial"/>
            </a:endParaRPr>
          </a:p>
        </p:txBody>
      </p:sp>
      <p:sp>
        <p:nvSpPr>
          <p:cNvPr id="378" name="CustomShape 23"/>
          <p:cNvSpPr/>
          <p:nvPr/>
        </p:nvSpPr>
        <p:spPr>
          <a:xfrm>
            <a:off x="727560" y="3890880"/>
            <a:ext cx="1692720" cy="1047240"/>
          </a:xfrm>
          <a:prstGeom prst="homePlate">
            <a:avLst>
              <a:gd name="adj" fmla="val 1636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770" b="0" strike="noStrike" spc="-1">
                <a:solidFill>
                  <a:srgbClr val="000000"/>
                </a:solidFill>
                <a:latin typeface="Arial"/>
              </a:rPr>
              <a:t>Definição do Tema xxx</a:t>
            </a:r>
            <a:endParaRPr lang="pt-BR" sz="1770" b="0" strike="noStrike" spc="-1">
              <a:latin typeface="Arial"/>
            </a:endParaRPr>
          </a:p>
        </p:txBody>
      </p:sp>
      <p:sp>
        <p:nvSpPr>
          <p:cNvPr id="379" name="CustomShape 24"/>
          <p:cNvSpPr/>
          <p:nvPr/>
        </p:nvSpPr>
        <p:spPr>
          <a:xfrm>
            <a:off x="297720" y="2332440"/>
            <a:ext cx="98856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770" b="1" strike="noStrike" spc="-1">
                <a:solidFill>
                  <a:srgbClr val="000000"/>
                </a:solidFill>
                <a:latin typeface="Simplon BP"/>
              </a:rPr>
              <a:t>08/12</a:t>
            </a:r>
            <a:endParaRPr lang="pt-BR" sz="1770" b="0" strike="noStrike" spc="-1">
              <a:latin typeface="Arial"/>
            </a:endParaRPr>
          </a:p>
        </p:txBody>
      </p:sp>
      <p:sp>
        <p:nvSpPr>
          <p:cNvPr id="380" name="CustomShape 25"/>
          <p:cNvSpPr/>
          <p:nvPr/>
        </p:nvSpPr>
        <p:spPr>
          <a:xfrm>
            <a:off x="9002520" y="5168520"/>
            <a:ext cx="98856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770" b="1" strike="noStrike" spc="-1">
                <a:solidFill>
                  <a:srgbClr val="000000"/>
                </a:solidFill>
                <a:latin typeface="Simplon BP"/>
              </a:rPr>
              <a:t>08/12</a:t>
            </a:r>
            <a:endParaRPr lang="pt-BR" sz="1770" b="0" strike="noStrike" spc="-1">
              <a:latin typeface="Arial"/>
            </a:endParaRPr>
          </a:p>
        </p:txBody>
      </p:sp>
      <p:sp>
        <p:nvSpPr>
          <p:cNvPr id="381" name="CustomShape 26"/>
          <p:cNvSpPr/>
          <p:nvPr/>
        </p:nvSpPr>
        <p:spPr>
          <a:xfrm>
            <a:off x="2076840" y="4635360"/>
            <a:ext cx="98856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770" b="1" strike="noStrike" spc="-1">
                <a:solidFill>
                  <a:srgbClr val="000000"/>
                </a:solidFill>
                <a:latin typeface="Simplon BP"/>
              </a:rPr>
              <a:t>09/12</a:t>
            </a:r>
            <a:endParaRPr lang="pt-BR" sz="1770" b="0" strike="noStrike" spc="-1">
              <a:latin typeface="Arial"/>
            </a:endParaRPr>
          </a:p>
        </p:txBody>
      </p:sp>
      <p:sp>
        <p:nvSpPr>
          <p:cNvPr id="382" name="CustomShape 27"/>
          <p:cNvSpPr/>
          <p:nvPr/>
        </p:nvSpPr>
        <p:spPr>
          <a:xfrm>
            <a:off x="10610280" y="5785560"/>
            <a:ext cx="534960" cy="633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rgbClr val="2CB7CC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3" name="CustomShape 28"/>
          <p:cNvSpPr/>
          <p:nvPr/>
        </p:nvSpPr>
        <p:spPr>
          <a:xfrm>
            <a:off x="11065320" y="2900160"/>
            <a:ext cx="2444760" cy="1895040"/>
          </a:xfrm>
          <a:prstGeom prst="wedgeRectCallout">
            <a:avLst>
              <a:gd name="adj1" fmla="val -50624"/>
              <a:gd name="adj2" fmla="val 100442"/>
            </a:avLst>
          </a:prstGeom>
          <a:solidFill>
            <a:schemeClr val="bg1"/>
          </a:solidFill>
          <a:ln>
            <a:solidFill>
              <a:srgbClr val="4D4D4D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770" b="1" strike="noStrike" spc="-1">
                <a:solidFill>
                  <a:srgbClr val="000000"/>
                </a:solidFill>
                <a:latin typeface="Arial"/>
              </a:rPr>
              <a:t>Validação dos resultados dos testes com acordo de todos os envolvidos XXXX  </a:t>
            </a:r>
            <a:endParaRPr lang="pt-BR" sz="1770" b="0" strike="noStrike" spc="-1">
              <a:latin typeface="Arial"/>
            </a:endParaRPr>
          </a:p>
        </p:txBody>
      </p:sp>
      <p:sp>
        <p:nvSpPr>
          <p:cNvPr id="384" name="CustomShape 29"/>
          <p:cNvSpPr/>
          <p:nvPr/>
        </p:nvSpPr>
        <p:spPr>
          <a:xfrm>
            <a:off x="10639800" y="1459800"/>
            <a:ext cx="2684880" cy="631800"/>
          </a:xfrm>
          <a:prstGeom prst="homePlate">
            <a:avLst>
              <a:gd name="adj" fmla="val 16364"/>
            </a:avLst>
          </a:prstGeom>
          <a:solidFill>
            <a:srgbClr val="808080"/>
          </a:solidFill>
          <a:ln w="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350" b="1" strike="noStrike" spc="-1">
                <a:solidFill>
                  <a:srgbClr val="FFFFFF"/>
                </a:solidFill>
                <a:latin typeface="Arial"/>
              </a:rPr>
              <a:t>Semana 4</a:t>
            </a:r>
            <a:endParaRPr lang="pt-BR" sz="2350" b="0" strike="noStrike" spc="-1">
              <a:latin typeface="Arial"/>
            </a:endParaRPr>
          </a:p>
        </p:txBody>
      </p:sp>
      <p:sp>
        <p:nvSpPr>
          <p:cNvPr id="385" name="CustomShape 30"/>
          <p:cNvSpPr/>
          <p:nvPr/>
        </p:nvSpPr>
        <p:spPr>
          <a:xfrm>
            <a:off x="7065000" y="1453680"/>
            <a:ext cx="3738600" cy="637920"/>
          </a:xfrm>
          <a:prstGeom prst="homePlate">
            <a:avLst>
              <a:gd name="adj" fmla="val 16364"/>
            </a:avLst>
          </a:prstGeom>
          <a:solidFill>
            <a:srgbClr val="808080"/>
          </a:solidFill>
          <a:ln w="0">
            <a:solidFill>
              <a:schemeClr val="bg1"/>
            </a:solidFill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350" b="1" strike="noStrike" spc="-1">
                <a:solidFill>
                  <a:srgbClr val="FFFFFF"/>
                </a:solidFill>
                <a:latin typeface="Arial"/>
              </a:rPr>
              <a:t>Semana 3</a:t>
            </a:r>
            <a:endParaRPr lang="pt-BR" sz="2350" b="0" strike="noStrike" spc="-1">
              <a:latin typeface="Arial"/>
            </a:endParaRPr>
          </a:p>
        </p:txBody>
      </p:sp>
      <p:sp>
        <p:nvSpPr>
          <p:cNvPr id="386" name="CustomShape 31"/>
          <p:cNvSpPr/>
          <p:nvPr/>
        </p:nvSpPr>
        <p:spPr>
          <a:xfrm>
            <a:off x="3648240" y="1453680"/>
            <a:ext cx="3575160" cy="637920"/>
          </a:xfrm>
          <a:prstGeom prst="homePlate">
            <a:avLst>
              <a:gd name="adj" fmla="val 16364"/>
            </a:avLst>
          </a:prstGeom>
          <a:solidFill>
            <a:srgbClr val="808080"/>
          </a:solidFill>
          <a:ln w="0">
            <a:solidFill>
              <a:schemeClr val="bg1"/>
            </a:solidFill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350" b="1" strike="noStrike" spc="-1">
                <a:solidFill>
                  <a:srgbClr val="FFFFFF"/>
                </a:solidFill>
                <a:latin typeface="Arial"/>
              </a:rPr>
              <a:t>Semana 2</a:t>
            </a:r>
            <a:endParaRPr lang="pt-BR" sz="2350" b="0" strike="noStrike" spc="-1">
              <a:latin typeface="Arial"/>
            </a:endParaRPr>
          </a:p>
        </p:txBody>
      </p:sp>
      <p:sp>
        <p:nvSpPr>
          <p:cNvPr id="387" name="CustomShape 32"/>
          <p:cNvSpPr/>
          <p:nvPr/>
        </p:nvSpPr>
        <p:spPr>
          <a:xfrm>
            <a:off x="167760" y="1454760"/>
            <a:ext cx="3670920" cy="644760"/>
          </a:xfrm>
          <a:prstGeom prst="homePlate">
            <a:avLst>
              <a:gd name="adj" fmla="val 16364"/>
            </a:avLst>
          </a:prstGeom>
          <a:solidFill>
            <a:srgbClr val="808080"/>
          </a:solidFill>
          <a:ln w="0">
            <a:solidFill>
              <a:schemeClr val="bg1"/>
            </a:solidFill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350" b="1" strike="noStrike" spc="-1">
                <a:solidFill>
                  <a:srgbClr val="FFFFFF"/>
                </a:solidFill>
                <a:latin typeface="Arial"/>
              </a:rPr>
              <a:t>Semana 1</a:t>
            </a:r>
            <a:endParaRPr lang="pt-BR" sz="2350" b="0" strike="noStrike" spc="-1">
              <a:latin typeface="Arial"/>
            </a:endParaRPr>
          </a:p>
        </p:txBody>
      </p:sp>
      <p:sp>
        <p:nvSpPr>
          <p:cNvPr id="388" name="CustomShape 33"/>
          <p:cNvSpPr/>
          <p:nvPr/>
        </p:nvSpPr>
        <p:spPr>
          <a:xfrm>
            <a:off x="596880" y="2707560"/>
            <a:ext cx="295920" cy="32544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9" name="CustomShape 34"/>
          <p:cNvSpPr/>
          <p:nvPr/>
        </p:nvSpPr>
        <p:spPr>
          <a:xfrm>
            <a:off x="1369440" y="3804840"/>
            <a:ext cx="295920" cy="32544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0" name="CustomShape 35"/>
          <p:cNvSpPr/>
          <p:nvPr/>
        </p:nvSpPr>
        <p:spPr>
          <a:xfrm>
            <a:off x="2346480" y="4999680"/>
            <a:ext cx="295920" cy="32544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1" name="CustomShape 36"/>
          <p:cNvSpPr/>
          <p:nvPr/>
        </p:nvSpPr>
        <p:spPr>
          <a:xfrm>
            <a:off x="7223760" y="4495320"/>
            <a:ext cx="1838160" cy="1008360"/>
          </a:xfrm>
          <a:prstGeom prst="homePlate">
            <a:avLst>
              <a:gd name="adj" fmla="val 16364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770" b="1" strike="noStrike" spc="-1">
                <a:solidFill>
                  <a:srgbClr val="000000"/>
                </a:solidFill>
                <a:latin typeface="Arial"/>
              </a:rPr>
              <a:t>Desenv da Aplicação XPTO</a:t>
            </a:r>
            <a:endParaRPr lang="pt-BR" sz="1770" b="0" strike="noStrike" spc="-1">
              <a:latin typeface="Arial"/>
            </a:endParaRPr>
          </a:p>
        </p:txBody>
      </p:sp>
      <p:sp>
        <p:nvSpPr>
          <p:cNvPr id="392" name="CustomShape 37"/>
          <p:cNvSpPr/>
          <p:nvPr/>
        </p:nvSpPr>
        <p:spPr>
          <a:xfrm>
            <a:off x="9106920" y="4586040"/>
            <a:ext cx="534960" cy="633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rgbClr val="2CB7CC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3" name="CustomShape 38"/>
          <p:cNvSpPr/>
          <p:nvPr/>
        </p:nvSpPr>
        <p:spPr>
          <a:xfrm>
            <a:off x="8055360" y="2738160"/>
            <a:ext cx="2444760" cy="709200"/>
          </a:xfrm>
          <a:prstGeom prst="wedgeRectCallout">
            <a:avLst>
              <a:gd name="adj1" fmla="val 2037"/>
              <a:gd name="adj2" fmla="val 178182"/>
            </a:avLst>
          </a:prstGeom>
          <a:solidFill>
            <a:schemeClr val="bg1"/>
          </a:solidFill>
          <a:ln>
            <a:solidFill>
              <a:srgbClr val="4D4D4D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770" b="1" strike="noStrike" spc="-1">
                <a:solidFill>
                  <a:srgbClr val="000000"/>
                </a:solidFill>
                <a:latin typeface="Arial"/>
              </a:rPr>
              <a:t>Deploy em ambiente de testes </a:t>
            </a:r>
            <a:endParaRPr lang="pt-BR" sz="1770" b="0" strike="noStrike" spc="-1">
              <a:latin typeface="Arial"/>
            </a:endParaRPr>
          </a:p>
        </p:txBody>
      </p:sp>
      <p:sp>
        <p:nvSpPr>
          <p:cNvPr id="394" name="CustomShape 39"/>
          <p:cNvSpPr/>
          <p:nvPr/>
        </p:nvSpPr>
        <p:spPr>
          <a:xfrm>
            <a:off x="1102320" y="3391920"/>
            <a:ext cx="98856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770" b="1" strike="noStrike" spc="-1">
                <a:solidFill>
                  <a:srgbClr val="000000"/>
                </a:solidFill>
                <a:latin typeface="Simplon BP"/>
              </a:rPr>
              <a:t>09/12</a:t>
            </a:r>
            <a:endParaRPr lang="pt-BR" sz="1770" b="0" strike="noStrike" spc="-1">
              <a:latin typeface="Arial"/>
            </a:endParaRPr>
          </a:p>
        </p:txBody>
      </p:sp>
      <p:sp>
        <p:nvSpPr>
          <p:cNvPr id="395" name="CustomShape 40"/>
          <p:cNvSpPr/>
          <p:nvPr/>
        </p:nvSpPr>
        <p:spPr>
          <a:xfrm>
            <a:off x="10454040" y="6540120"/>
            <a:ext cx="98856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770" b="1" strike="noStrike" spc="-1">
                <a:solidFill>
                  <a:srgbClr val="000000"/>
                </a:solidFill>
                <a:latin typeface="Simplon BP"/>
              </a:rPr>
              <a:t>08/12</a:t>
            </a:r>
            <a:endParaRPr lang="pt-BR" sz="1770" b="0" strike="noStrike" spc="-1">
              <a:latin typeface="Arial"/>
            </a:endParaRPr>
          </a:p>
        </p:txBody>
      </p:sp>
      <p:sp>
        <p:nvSpPr>
          <p:cNvPr id="396" name="CustomShape 41"/>
          <p:cNvSpPr/>
          <p:nvPr/>
        </p:nvSpPr>
        <p:spPr>
          <a:xfrm>
            <a:off x="4524480" y="3842640"/>
            <a:ext cx="98856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770" b="1" strike="noStrike" spc="-1">
                <a:solidFill>
                  <a:srgbClr val="000000"/>
                </a:solidFill>
                <a:latin typeface="Simplon BP"/>
              </a:rPr>
              <a:t>08/12</a:t>
            </a:r>
            <a:endParaRPr lang="pt-BR" sz="1770" b="0" strike="noStrike" spc="-1">
              <a:latin typeface="Arial"/>
            </a:endParaRPr>
          </a:p>
        </p:txBody>
      </p:sp>
      <p:sp>
        <p:nvSpPr>
          <p:cNvPr id="397" name="CustomShape 42"/>
          <p:cNvSpPr/>
          <p:nvPr/>
        </p:nvSpPr>
        <p:spPr>
          <a:xfrm>
            <a:off x="4629240" y="3260520"/>
            <a:ext cx="534960" cy="633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rgbClr val="2CB7CC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8" name="CustomShape 43"/>
          <p:cNvSpPr/>
          <p:nvPr/>
        </p:nvSpPr>
        <p:spPr>
          <a:xfrm>
            <a:off x="167760" y="807840"/>
            <a:ext cx="13100760" cy="587520"/>
          </a:xfrm>
          <a:prstGeom prst="homePlate">
            <a:avLst>
              <a:gd name="adj" fmla="val 16364"/>
            </a:avLst>
          </a:prstGeom>
          <a:solidFill>
            <a:srgbClr val="808080"/>
          </a:solidFill>
          <a:ln w="0">
            <a:solidFill>
              <a:schemeClr val="bg1"/>
            </a:solidFill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350" b="1" strike="noStrike" spc="-1">
                <a:solidFill>
                  <a:srgbClr val="FFFFFF"/>
                </a:solidFill>
                <a:latin typeface="Arial"/>
              </a:rPr>
              <a:t>Sprint 1</a:t>
            </a:r>
            <a:endParaRPr lang="pt-BR" sz="23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301680" y="329040"/>
            <a:ext cx="12131280" cy="572040"/>
          </a:xfrm>
          <a:prstGeom prst="rect">
            <a:avLst/>
          </a:prstGeom>
          <a:noFill/>
          <a:ln w="0"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</a:pPr>
            <a:r>
              <a:rPr lang="pt-BR" sz="3530" b="0" strike="noStrike" spc="-1">
                <a:solidFill>
                  <a:srgbClr val="000000"/>
                </a:solidFill>
                <a:latin typeface="Simplon Oi Headline"/>
              </a:rPr>
              <a:t>Ex. ArquiteturaV1</a:t>
            </a:r>
            <a:endParaRPr lang="pt-BR" sz="353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0" name="Imagem 2"/>
          <p:cNvPicPr/>
          <p:nvPr/>
        </p:nvPicPr>
        <p:blipFill>
          <a:blip r:embed="rId2"/>
          <a:stretch/>
        </p:blipFill>
        <p:spPr>
          <a:xfrm>
            <a:off x="2479680" y="1638360"/>
            <a:ext cx="8770680" cy="4852080"/>
          </a:xfrm>
          <a:prstGeom prst="rect">
            <a:avLst/>
          </a:prstGeom>
          <a:ln w="0">
            <a:noFill/>
          </a:ln>
        </p:spPr>
      </p:pic>
      <p:sp>
        <p:nvSpPr>
          <p:cNvPr id="401" name="CustomShape 2"/>
          <p:cNvSpPr/>
          <p:nvPr/>
        </p:nvSpPr>
        <p:spPr>
          <a:xfrm>
            <a:off x="7397640" y="6424920"/>
            <a:ext cx="6163920" cy="44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</a:rPr>
              <a:t>Exemplo meramente ilustrativo. Fonte Arquiteturas de referencia Microsof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03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https://docs.microsoft.com/en-us/azure/architecture/solution-ideas/articles/ai-at-the-edge</a:t>
            </a:r>
            <a:r>
              <a:rPr lang="pt-BR" sz="103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pt-BR" sz="10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301680" y="329040"/>
            <a:ext cx="12131280" cy="572040"/>
          </a:xfrm>
          <a:prstGeom prst="rect">
            <a:avLst/>
          </a:prstGeom>
          <a:noFill/>
          <a:ln w="0"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</a:pPr>
            <a:r>
              <a:rPr lang="pt-BR" sz="3530" b="0" strike="noStrike" spc="-1">
                <a:solidFill>
                  <a:srgbClr val="000000"/>
                </a:solidFill>
                <a:latin typeface="Simplon Oi Headline"/>
              </a:rPr>
              <a:t>Ex. ArquiteturaV2</a:t>
            </a:r>
            <a:endParaRPr lang="pt-BR" sz="353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3" name="Imagem 2"/>
          <p:cNvPicPr/>
          <p:nvPr/>
        </p:nvPicPr>
        <p:blipFill>
          <a:blip r:embed="rId2"/>
          <a:stretch/>
        </p:blipFill>
        <p:spPr>
          <a:xfrm>
            <a:off x="2479680" y="1638360"/>
            <a:ext cx="8770680" cy="4852080"/>
          </a:xfrm>
          <a:prstGeom prst="rect">
            <a:avLst/>
          </a:prstGeom>
          <a:ln w="0">
            <a:noFill/>
          </a:ln>
        </p:spPr>
      </p:pic>
      <p:sp>
        <p:nvSpPr>
          <p:cNvPr id="404" name="CustomShape 2"/>
          <p:cNvSpPr/>
          <p:nvPr/>
        </p:nvSpPr>
        <p:spPr>
          <a:xfrm>
            <a:off x="7397640" y="6424920"/>
            <a:ext cx="6163920" cy="44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</a:rPr>
              <a:t>Exemplo meramente ilustrativo. Fonte Arquiteturas de referencia Microsof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03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https://docs.microsoft.com/en-us/azure/architecture/solution-ideas/articles/ai-at-the-edge</a:t>
            </a:r>
            <a:r>
              <a:rPr lang="pt-BR" sz="103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pt-BR" sz="103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15946</TotalTime>
  <Words>390</Words>
  <Application>Microsoft Office PowerPoint</Application>
  <PresentationFormat>Personalizar</PresentationFormat>
  <Paragraphs>109</Paragraphs>
  <Slides>8</Slides>
  <Notes>4</Notes>
  <HiddenSlides>2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8</vt:i4>
      </vt:variant>
    </vt:vector>
  </HeadingPairs>
  <TitlesOfParts>
    <vt:vector size="24" baseType="lpstr">
      <vt:lpstr>Arial</vt:lpstr>
      <vt:lpstr>Calibri</vt:lpstr>
      <vt:lpstr>Exo 2</vt:lpstr>
      <vt:lpstr>Simplon BP</vt:lpstr>
      <vt:lpstr>Simplon BP Bold</vt:lpstr>
      <vt:lpstr>Simplon BP Regular</vt:lpstr>
      <vt:lpstr>Simplon Oi Headline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Akira</dc:creator>
  <dc:description/>
  <cp:lastModifiedBy>Arthur</cp:lastModifiedBy>
  <cp:revision>397</cp:revision>
  <cp:lastPrinted>2018-08-30T22:45:44Z</cp:lastPrinted>
  <dcterms:created xsi:type="dcterms:W3CDTF">2016-12-01T16:19:35Z</dcterms:created>
  <dcterms:modified xsi:type="dcterms:W3CDTF">2020-11-16T19:53:56Z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2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