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753600" cy="7315200"/>
  <p:notesSz cx="6858000" cy="9144000"/>
  <p:embeddedFontLst>
    <p:embeddedFont>
      <p:font typeface="Montserrat Bold" charset="1" panose="00000800000000000000"/>
      <p:regular r:id="rId11"/>
    </p:embeddedFont>
    <p:embeddedFont>
      <p:font typeface="Poppins" charset="1" panose="00000500000000000000"/>
      <p:regular r:id="rId12"/>
    </p:embeddedFont>
    <p:embeddedFont>
      <p:font typeface="Montserrat" charset="1" panose="00000500000000000000"/>
      <p:regular r:id="rId13"/>
    </p:embeddedFont>
    <p:embeddedFont>
      <p:font typeface="Poppins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jpe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25.png" Type="http://schemas.openxmlformats.org/officeDocument/2006/relationships/image"/><Relationship Id="rId19" Target="../media/image26.sv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../media/image35.png" Type="http://schemas.openxmlformats.org/officeDocument/2006/relationships/image"/><Relationship Id="rId14" Target="../media/image36.png" Type="http://schemas.openxmlformats.org/officeDocument/2006/relationships/image"/><Relationship Id="rId15" Target="../media/image37.svg" Type="http://schemas.openxmlformats.org/officeDocument/2006/relationships/image"/><Relationship Id="rId16" Target="../media/image38.png" Type="http://schemas.openxmlformats.org/officeDocument/2006/relationships/image"/><Relationship Id="rId17" Target="../media/image39.png" Type="http://schemas.openxmlformats.org/officeDocument/2006/relationships/image"/><Relationship Id="rId18" Target="../media/image40.png" Type="http://schemas.openxmlformats.org/officeDocument/2006/relationships/image"/><Relationship Id="rId19" Target="../media/image25.png" Type="http://schemas.openxmlformats.org/officeDocument/2006/relationships/image"/><Relationship Id="rId2" Target="../media/image2.png" Type="http://schemas.openxmlformats.org/officeDocument/2006/relationships/image"/><Relationship Id="rId20" Target="../media/image26.svg" Type="http://schemas.openxmlformats.org/officeDocument/2006/relationships/image"/><Relationship Id="rId3" Target="../media/image3.svg" Type="http://schemas.openxmlformats.org/officeDocument/2006/relationships/image"/><Relationship Id="rId4" Target="../media/image16.jpe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47.pn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jpeg" Type="http://schemas.openxmlformats.org/officeDocument/2006/relationships/image"/><Relationship Id="rId7" Target="../media/VAGyOIStKbs.mp4" Type="http://schemas.openxmlformats.org/officeDocument/2006/relationships/video"/><Relationship Id="rId8" Target="../media/VAGyOIStKbs.mp4" Type="http://schemas.microsoft.com/office/2007/relationships/media"/><Relationship Id="rId9" Target="../media/image4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1D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27942" y="3851507"/>
            <a:ext cx="9889994" cy="4372932"/>
          </a:xfrm>
          <a:custGeom>
            <a:avLst/>
            <a:gdLst/>
            <a:ahLst/>
            <a:cxnLst/>
            <a:rect r="r" b="b" t="t" l="l"/>
            <a:pathLst>
              <a:path h="4372932" w="9889994">
                <a:moveTo>
                  <a:pt x="0" y="0"/>
                </a:moveTo>
                <a:lnTo>
                  <a:pt x="9889994" y="0"/>
                </a:lnTo>
                <a:lnTo>
                  <a:pt x="9889994" y="4372932"/>
                </a:lnTo>
                <a:lnTo>
                  <a:pt x="0" y="4372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46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7314" y="452807"/>
            <a:ext cx="2126397" cy="557426"/>
            <a:chOff x="0" y="0"/>
            <a:chExt cx="787554" cy="2064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7554" cy="206454"/>
            </a:xfrm>
            <a:custGeom>
              <a:avLst/>
              <a:gdLst/>
              <a:ahLst/>
              <a:cxnLst/>
              <a:rect r="r" b="b" t="t" l="l"/>
              <a:pathLst>
                <a:path h="206454" w="787554">
                  <a:moveTo>
                    <a:pt x="103227" y="0"/>
                  </a:moveTo>
                  <a:lnTo>
                    <a:pt x="684327" y="0"/>
                  </a:lnTo>
                  <a:cubicBezTo>
                    <a:pt x="711705" y="0"/>
                    <a:pt x="737961" y="10876"/>
                    <a:pt x="757320" y="30234"/>
                  </a:cubicBezTo>
                  <a:cubicBezTo>
                    <a:pt x="776679" y="49593"/>
                    <a:pt x="787554" y="75849"/>
                    <a:pt x="787554" y="103227"/>
                  </a:cubicBezTo>
                  <a:lnTo>
                    <a:pt x="787554" y="103227"/>
                  </a:lnTo>
                  <a:cubicBezTo>
                    <a:pt x="787554" y="130604"/>
                    <a:pt x="776679" y="156861"/>
                    <a:pt x="757320" y="176219"/>
                  </a:cubicBezTo>
                  <a:cubicBezTo>
                    <a:pt x="737961" y="195578"/>
                    <a:pt x="711705" y="206454"/>
                    <a:pt x="684327" y="206454"/>
                  </a:cubicBezTo>
                  <a:lnTo>
                    <a:pt x="103227" y="206454"/>
                  </a:lnTo>
                  <a:cubicBezTo>
                    <a:pt x="75849" y="206454"/>
                    <a:pt x="49593" y="195578"/>
                    <a:pt x="30234" y="176219"/>
                  </a:cubicBezTo>
                  <a:cubicBezTo>
                    <a:pt x="10876" y="156861"/>
                    <a:pt x="0" y="130604"/>
                    <a:pt x="0" y="103227"/>
                  </a:cubicBezTo>
                  <a:lnTo>
                    <a:pt x="0" y="103227"/>
                  </a:lnTo>
                  <a:cubicBezTo>
                    <a:pt x="0" y="75849"/>
                    <a:pt x="10876" y="49593"/>
                    <a:pt x="30234" y="30234"/>
                  </a:cubicBezTo>
                  <a:cubicBezTo>
                    <a:pt x="49593" y="10876"/>
                    <a:pt x="75849" y="0"/>
                    <a:pt x="1032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787554" cy="177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61654" y="-1030901"/>
            <a:ext cx="2332007" cy="2332007"/>
          </a:xfrm>
          <a:custGeom>
            <a:avLst/>
            <a:gdLst/>
            <a:ahLst/>
            <a:cxnLst/>
            <a:rect r="r" b="b" t="t" l="l"/>
            <a:pathLst>
              <a:path h="2332007" w="2332007">
                <a:moveTo>
                  <a:pt x="0" y="0"/>
                </a:moveTo>
                <a:lnTo>
                  <a:pt x="2332007" y="0"/>
                </a:lnTo>
                <a:lnTo>
                  <a:pt x="2332007" y="2332008"/>
                </a:lnTo>
                <a:lnTo>
                  <a:pt x="0" y="23320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49299" y="135103"/>
            <a:ext cx="1356718" cy="730719"/>
          </a:xfrm>
          <a:custGeom>
            <a:avLst/>
            <a:gdLst/>
            <a:ahLst/>
            <a:cxnLst/>
            <a:rect r="r" b="b" t="t" l="l"/>
            <a:pathLst>
              <a:path h="730719" w="1356718">
                <a:moveTo>
                  <a:pt x="0" y="0"/>
                </a:moveTo>
                <a:lnTo>
                  <a:pt x="1356718" y="0"/>
                </a:lnTo>
                <a:lnTo>
                  <a:pt x="1356718" y="730720"/>
                </a:lnTo>
                <a:lnTo>
                  <a:pt x="0" y="730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93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1520" y="1484859"/>
            <a:ext cx="4644754" cy="1654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6"/>
              </a:lnSpc>
            </a:pPr>
            <a:r>
              <a:rPr lang="en-US" sz="6918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Case Técnico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25509" y="3091814"/>
            <a:ext cx="3836543" cy="471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4"/>
              </a:lnSpc>
            </a:pPr>
            <a:r>
              <a:rPr lang="en-US" sz="282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Science - Ifood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59548" y="540067"/>
            <a:ext cx="3860120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Lucas Mirachi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29984" y="1714692"/>
            <a:ext cx="1280248" cy="1280248"/>
          </a:xfrm>
          <a:custGeom>
            <a:avLst/>
            <a:gdLst/>
            <a:ahLst/>
            <a:cxnLst/>
            <a:rect r="r" b="b" t="t" l="l"/>
            <a:pathLst>
              <a:path h="1280248" w="1280248">
                <a:moveTo>
                  <a:pt x="0" y="0"/>
                </a:moveTo>
                <a:lnTo>
                  <a:pt x="1280248" y="0"/>
                </a:lnTo>
                <a:lnTo>
                  <a:pt x="1280248" y="1280249"/>
                </a:lnTo>
                <a:lnTo>
                  <a:pt x="0" y="1280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77659" y="0"/>
            <a:ext cx="3447435" cy="7315200"/>
          </a:xfrm>
          <a:custGeom>
            <a:avLst/>
            <a:gdLst/>
            <a:ahLst/>
            <a:cxnLst/>
            <a:rect r="r" b="b" t="t" l="l"/>
            <a:pathLst>
              <a:path h="7315200" w="3447435">
                <a:moveTo>
                  <a:pt x="0" y="0"/>
                </a:moveTo>
                <a:lnTo>
                  <a:pt x="3447435" y="0"/>
                </a:lnTo>
                <a:lnTo>
                  <a:pt x="3447435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4685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9500" y="3190764"/>
            <a:ext cx="2900793" cy="2799850"/>
            <a:chOff x="0" y="0"/>
            <a:chExt cx="3867723" cy="37331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67723" cy="3733134"/>
            </a:xfrm>
            <a:custGeom>
              <a:avLst/>
              <a:gdLst/>
              <a:ahLst/>
              <a:cxnLst/>
              <a:rect r="r" b="b" t="t" l="l"/>
              <a:pathLst>
                <a:path h="3733134" w="3867723">
                  <a:moveTo>
                    <a:pt x="0" y="0"/>
                  </a:moveTo>
                  <a:lnTo>
                    <a:pt x="3867723" y="0"/>
                  </a:lnTo>
                  <a:lnTo>
                    <a:pt x="3867723" y="3733134"/>
                  </a:lnTo>
                  <a:lnTo>
                    <a:pt x="0" y="37331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3304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1022562" y="525361"/>
              <a:ext cx="2668020" cy="494715"/>
              <a:chOff x="0" y="0"/>
              <a:chExt cx="741117" cy="1374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41117" cy="137421"/>
              </a:xfrm>
              <a:custGeom>
                <a:avLst/>
                <a:gdLst/>
                <a:ahLst/>
                <a:cxnLst/>
                <a:rect r="r" b="b" t="t" l="l"/>
                <a:pathLst>
                  <a:path h="137421" w="741117">
                    <a:moveTo>
                      <a:pt x="0" y="0"/>
                    </a:moveTo>
                    <a:lnTo>
                      <a:pt x="741117" y="0"/>
                    </a:lnTo>
                    <a:lnTo>
                      <a:pt x="741117" y="137421"/>
                    </a:lnTo>
                    <a:lnTo>
                      <a:pt x="0" y="13742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47625"/>
                <a:ext cx="741117" cy="897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43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623841" y="538447"/>
              <a:ext cx="1465461" cy="442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70"/>
                </a:lnSpc>
              </a:pPr>
              <a:r>
                <a:rPr lang="en-US" sz="1267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14.825</a:t>
              </a:r>
            </a:p>
            <a:p>
              <a:pPr algn="ctr">
                <a:lnSpc>
                  <a:spcPts val="1244"/>
                </a:lnSpc>
              </a:pPr>
              <a:r>
                <a:rPr lang="en-US" sz="107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Total de clientes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1022562" y="1357639"/>
              <a:ext cx="2668020" cy="494715"/>
              <a:chOff x="0" y="0"/>
              <a:chExt cx="741117" cy="13742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41117" cy="137421"/>
              </a:xfrm>
              <a:custGeom>
                <a:avLst/>
                <a:gdLst/>
                <a:ahLst/>
                <a:cxnLst/>
                <a:rect r="r" b="b" t="t" l="l"/>
                <a:pathLst>
                  <a:path h="137421" w="741117">
                    <a:moveTo>
                      <a:pt x="0" y="0"/>
                    </a:moveTo>
                    <a:lnTo>
                      <a:pt x="741117" y="0"/>
                    </a:lnTo>
                    <a:lnTo>
                      <a:pt x="741117" y="137421"/>
                    </a:lnTo>
                    <a:lnTo>
                      <a:pt x="0" y="13742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47625"/>
                <a:ext cx="741117" cy="897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43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440287" y="1370725"/>
              <a:ext cx="1832570" cy="442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70"/>
                </a:lnSpc>
              </a:pPr>
              <a:r>
                <a:rPr lang="en-US" sz="1267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8</a:t>
              </a:r>
            </a:p>
            <a:p>
              <a:pPr algn="ctr">
                <a:lnSpc>
                  <a:spcPts val="1241"/>
                </a:lnSpc>
              </a:pPr>
              <a:r>
                <a:rPr lang="en-US" sz="107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Features Numéricas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1022562" y="2233354"/>
              <a:ext cx="2668020" cy="494715"/>
              <a:chOff x="0" y="0"/>
              <a:chExt cx="741117" cy="13742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41117" cy="137421"/>
              </a:xfrm>
              <a:custGeom>
                <a:avLst/>
                <a:gdLst/>
                <a:ahLst/>
                <a:cxnLst/>
                <a:rect r="r" b="b" t="t" l="l"/>
                <a:pathLst>
                  <a:path h="137421" w="741117">
                    <a:moveTo>
                      <a:pt x="0" y="0"/>
                    </a:moveTo>
                    <a:lnTo>
                      <a:pt x="741117" y="0"/>
                    </a:lnTo>
                    <a:lnTo>
                      <a:pt x="741117" y="137421"/>
                    </a:lnTo>
                    <a:lnTo>
                      <a:pt x="0" y="13742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47625"/>
                <a:ext cx="741117" cy="897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43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667299" y="2246440"/>
              <a:ext cx="1378545" cy="442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70"/>
                </a:lnSpc>
              </a:pPr>
              <a:r>
                <a:rPr lang="en-US" sz="1267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11</a:t>
              </a:r>
            </a:p>
            <a:p>
              <a:pPr algn="ctr">
                <a:lnSpc>
                  <a:spcPts val="1241"/>
                </a:lnSpc>
              </a:pPr>
              <a:r>
                <a:rPr lang="en-US" sz="107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Features Totais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1022562" y="3070969"/>
              <a:ext cx="2668020" cy="494715"/>
              <a:chOff x="0" y="0"/>
              <a:chExt cx="741117" cy="13742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41117" cy="137421"/>
              </a:xfrm>
              <a:custGeom>
                <a:avLst/>
                <a:gdLst/>
                <a:ahLst/>
                <a:cxnLst/>
                <a:rect r="r" b="b" t="t" l="l"/>
                <a:pathLst>
                  <a:path h="137421" w="741117">
                    <a:moveTo>
                      <a:pt x="0" y="0"/>
                    </a:moveTo>
                    <a:lnTo>
                      <a:pt x="741117" y="0"/>
                    </a:lnTo>
                    <a:lnTo>
                      <a:pt x="741117" y="137421"/>
                    </a:lnTo>
                    <a:lnTo>
                      <a:pt x="0" y="13742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47625"/>
                <a:ext cx="741117" cy="897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43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396829" y="3084055"/>
              <a:ext cx="1919486" cy="442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70"/>
                </a:lnSpc>
              </a:pPr>
              <a:r>
                <a:rPr lang="en-US" sz="1267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</a:t>
              </a:r>
            </a:p>
            <a:p>
              <a:pPr algn="ctr">
                <a:lnSpc>
                  <a:spcPts val="1241"/>
                </a:lnSpc>
              </a:pPr>
              <a:r>
                <a:rPr lang="en-US" sz="107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Features Categóricas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3376330" y="2892024"/>
            <a:ext cx="2880083" cy="4066062"/>
          </a:xfrm>
          <a:custGeom>
            <a:avLst/>
            <a:gdLst/>
            <a:ahLst/>
            <a:cxnLst/>
            <a:rect r="r" b="b" t="t" l="l"/>
            <a:pathLst>
              <a:path h="4066062" w="2880083">
                <a:moveTo>
                  <a:pt x="0" y="0"/>
                </a:moveTo>
                <a:lnTo>
                  <a:pt x="2880083" y="0"/>
                </a:lnTo>
                <a:lnTo>
                  <a:pt x="2880083" y="4066062"/>
                </a:lnTo>
                <a:lnTo>
                  <a:pt x="0" y="4066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84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3190" b="-2291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376330" y="3328916"/>
            <a:ext cx="440059" cy="440059"/>
          </a:xfrm>
          <a:custGeom>
            <a:avLst/>
            <a:gdLst/>
            <a:ahLst/>
            <a:cxnLst/>
            <a:rect r="r" b="b" t="t" l="l"/>
            <a:pathLst>
              <a:path h="440059" w="440059">
                <a:moveTo>
                  <a:pt x="0" y="0"/>
                </a:moveTo>
                <a:lnTo>
                  <a:pt x="440059" y="0"/>
                </a:lnTo>
                <a:lnTo>
                  <a:pt x="440059" y="440059"/>
                </a:lnTo>
                <a:lnTo>
                  <a:pt x="0" y="4400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95453" y="362902"/>
            <a:ext cx="5001813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5600" b="true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Contexto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31699" y="1109663"/>
            <a:ext cx="5954825" cy="9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46"/>
              </a:lnSpc>
            </a:pPr>
            <a:r>
              <a:rPr lang="en-US" sz="13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Desenvolvimento d</a:t>
            </a:r>
            <a:r>
              <a:rPr lang="en-US" sz="13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uma solução </a:t>
            </a:r>
            <a:r>
              <a:rPr lang="en-US" b="true" sz="1390">
                <a:solidFill>
                  <a:srgbClr val="8D150C"/>
                </a:solidFill>
                <a:latin typeface="Poppins Bold"/>
                <a:ea typeface="Poppins Bold"/>
                <a:cs typeface="Poppins Bold"/>
                <a:sym typeface="Poppins Bold"/>
              </a:rPr>
              <a:t>baseada em dados</a:t>
            </a:r>
            <a:r>
              <a:rPr lang="en-US" sz="13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para otimizar a distribuição de cupons e ofertas aos clientes do iFood, demonstrando habilidades em análise de dados, modelagem e comunicação de resultados.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61150" y="2440541"/>
            <a:ext cx="4605996" cy="34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4"/>
              </a:lnSpc>
            </a:pPr>
            <a:r>
              <a:rPr lang="en-US" sz="2849" b="true">
                <a:solidFill>
                  <a:srgbClr val="4424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Visão Geral do Dataset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488998" y="3912472"/>
            <a:ext cx="2762688" cy="1499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b="true" sz="1100">
                <a:solidFill>
                  <a:srgbClr val="EA1D2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</a:t>
            </a:r>
            <a:r>
              <a:rPr lang="en-US" b="true" sz="1100">
                <a:solidFill>
                  <a:srgbClr val="EA1D2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eatures Numéricas</a:t>
            </a:r>
          </a:p>
          <a:p>
            <a:pPr algn="l">
              <a:lnSpc>
                <a:spcPts val="560"/>
              </a:lnSpc>
              <a:spcBef>
                <a:spcPct val="0"/>
              </a:spcBef>
            </a:pPr>
          </a:p>
          <a:p>
            <a:pPr algn="l">
              <a:lnSpc>
                <a:spcPts val="1400"/>
              </a:lnSpc>
              <a:spcBef>
                <a:spcPct val="0"/>
              </a:spcBef>
            </a:pPr>
            <a:r>
              <a:rPr lang="en-US" b="true" sz="1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Perfil: </a:t>
            </a:r>
            <a:r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age, credit_limit, total_interactions</a:t>
            </a:r>
          </a:p>
          <a:p>
            <a:pPr algn="l">
              <a:lnSpc>
                <a:spcPts val="1400"/>
              </a:lnSpc>
              <a:spcBef>
                <a:spcPct val="0"/>
              </a:spcBef>
            </a:pPr>
            <a:r>
              <a:rPr lang="en-US" b="true" sz="1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Comportamento: </a:t>
            </a:r>
            <a:r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avg_session_duration, pages_viewed</a:t>
            </a:r>
          </a:p>
          <a:p>
            <a:pPr algn="l">
              <a:lnSpc>
                <a:spcPts val="1400"/>
              </a:lnSpc>
              <a:spcBef>
                <a:spcPct val="0"/>
              </a:spcBef>
            </a:pPr>
            <a:r>
              <a:rPr lang="en-US" b="true" sz="1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Financeiro: </a:t>
            </a:r>
            <a:r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total_spending, avg_daily_spending</a:t>
            </a:r>
          </a:p>
          <a:p>
            <a:pPr algn="l">
              <a:lnSpc>
                <a:spcPts val="1400"/>
              </a:lnSpc>
              <a:spcBef>
                <a:spcPct val="0"/>
              </a:spcBef>
            </a:pPr>
            <a:r>
              <a:rPr lang="en-US" b="true" sz="1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Engajamento: </a:t>
            </a:r>
            <a:r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last_activity_days</a:t>
            </a:r>
          </a:p>
          <a:p>
            <a:pPr algn="ctr">
              <a:lnSpc>
                <a:spcPts val="154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3488998" y="5383207"/>
            <a:ext cx="2840985" cy="1346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b="true" sz="1100">
                <a:solidFill>
                  <a:srgbClr val="EA1D2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</a:t>
            </a:r>
            <a:r>
              <a:rPr lang="en-US" b="true" sz="1100">
                <a:solidFill>
                  <a:srgbClr val="EA1D2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eatures Categóricas</a:t>
            </a:r>
          </a:p>
          <a:p>
            <a:pPr algn="l">
              <a:lnSpc>
                <a:spcPts val="560"/>
              </a:lnSpc>
              <a:spcBef>
                <a:spcPct val="0"/>
              </a:spcBef>
            </a:pPr>
          </a:p>
          <a:p>
            <a:pPr algn="l">
              <a:lnSpc>
                <a:spcPts val="1400"/>
              </a:lnSpc>
              <a:spcBef>
                <a:spcPct val="0"/>
              </a:spcBef>
            </a:pPr>
            <a:r>
              <a:rPr lang="en-US" b="true" sz="1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Demografia: </a:t>
            </a:r>
            <a:r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gender (F, M, O)</a:t>
            </a:r>
          </a:p>
          <a:p>
            <a:pPr algn="l">
              <a:lnSpc>
                <a:spcPts val="1400"/>
              </a:lnSpc>
              <a:spcBef>
                <a:spcPct val="0"/>
              </a:spcBef>
            </a:pPr>
            <a:r>
              <a:rPr lang="en-US" b="true" sz="1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Segmentação: </a:t>
            </a:r>
            <a:r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age_group (jovem, adulto, maduro, idoso)</a:t>
            </a:r>
          </a:p>
          <a:p>
            <a:pPr algn="l">
              <a:lnSpc>
                <a:spcPts val="1400"/>
              </a:lnSpc>
              <a:spcBef>
                <a:spcPct val="0"/>
              </a:spcBef>
            </a:pPr>
            <a:r>
              <a:rPr lang="en-US" b="true" sz="1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Target:</a:t>
            </a:r>
            <a:r>
              <a:rPr lang="en-US"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converted (0, 1)</a:t>
            </a:r>
          </a:p>
          <a:p>
            <a:pPr algn="l">
              <a:lnSpc>
                <a:spcPts val="1540"/>
              </a:lnSpc>
              <a:spcBef>
                <a:spcPct val="0"/>
              </a:spcBef>
            </a:pPr>
          </a:p>
          <a:p>
            <a:pPr algn="ctr">
              <a:lnSpc>
                <a:spcPts val="15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86307" y="3060282"/>
            <a:ext cx="11065726" cy="3311267"/>
          </a:xfrm>
          <a:custGeom>
            <a:avLst/>
            <a:gdLst/>
            <a:ahLst/>
            <a:cxnLst/>
            <a:rect r="r" b="b" t="t" l="l"/>
            <a:pathLst>
              <a:path h="3311267" w="11065726">
                <a:moveTo>
                  <a:pt x="0" y="0"/>
                </a:moveTo>
                <a:lnTo>
                  <a:pt x="11065726" y="0"/>
                </a:lnTo>
                <a:lnTo>
                  <a:pt x="11065726" y="3311267"/>
                </a:lnTo>
                <a:lnTo>
                  <a:pt x="0" y="3311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</a:blip>
            <a:stretch>
              <a:fillRect l="0" t="-117092" r="0" b="-11709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1520" y="2152127"/>
            <a:ext cx="8290560" cy="4098552"/>
            <a:chOff x="0" y="0"/>
            <a:chExt cx="3070578" cy="15179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0578" cy="1517982"/>
            </a:xfrm>
            <a:custGeom>
              <a:avLst/>
              <a:gdLst/>
              <a:ahLst/>
              <a:cxnLst/>
              <a:rect r="r" b="b" t="t" l="l"/>
              <a:pathLst>
                <a:path h="1517982" w="3070578">
                  <a:moveTo>
                    <a:pt x="41088" y="0"/>
                  </a:moveTo>
                  <a:lnTo>
                    <a:pt x="3029490" y="0"/>
                  </a:lnTo>
                  <a:cubicBezTo>
                    <a:pt x="3040387" y="0"/>
                    <a:pt x="3050838" y="4329"/>
                    <a:pt x="3058543" y="12034"/>
                  </a:cubicBezTo>
                  <a:cubicBezTo>
                    <a:pt x="3066249" y="19740"/>
                    <a:pt x="3070578" y="30191"/>
                    <a:pt x="3070578" y="41088"/>
                  </a:cubicBezTo>
                  <a:lnTo>
                    <a:pt x="3070578" y="1476894"/>
                  </a:lnTo>
                  <a:cubicBezTo>
                    <a:pt x="3070578" y="1499586"/>
                    <a:pt x="3052182" y="1517982"/>
                    <a:pt x="3029490" y="1517982"/>
                  </a:cubicBezTo>
                  <a:lnTo>
                    <a:pt x="41088" y="1517982"/>
                  </a:lnTo>
                  <a:cubicBezTo>
                    <a:pt x="18396" y="1517982"/>
                    <a:pt x="0" y="1499586"/>
                    <a:pt x="0" y="1476894"/>
                  </a:cubicBezTo>
                  <a:lnTo>
                    <a:pt x="0" y="41088"/>
                  </a:lnTo>
                  <a:cubicBezTo>
                    <a:pt x="0" y="18396"/>
                    <a:pt x="18396" y="0"/>
                    <a:pt x="41088" y="0"/>
                  </a:cubicBezTo>
                  <a:close/>
                </a:path>
              </a:pathLst>
            </a:custGeom>
            <a:solidFill>
              <a:srgbClr val="FFE1D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47625"/>
              <a:ext cx="3070578" cy="1470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76800" y="4223644"/>
            <a:ext cx="4145280" cy="2214393"/>
            <a:chOff x="0" y="0"/>
            <a:chExt cx="1535289" cy="8201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35289" cy="820146"/>
            </a:xfrm>
            <a:custGeom>
              <a:avLst/>
              <a:gdLst/>
              <a:ahLst/>
              <a:cxnLst/>
              <a:rect r="r" b="b" t="t" l="l"/>
              <a:pathLst>
                <a:path h="820146" w="1535289">
                  <a:moveTo>
                    <a:pt x="0" y="0"/>
                  </a:moveTo>
                  <a:lnTo>
                    <a:pt x="1535289" y="0"/>
                  </a:lnTo>
                  <a:lnTo>
                    <a:pt x="1535289" y="820146"/>
                  </a:lnTo>
                  <a:lnTo>
                    <a:pt x="0" y="82014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47625"/>
              <a:ext cx="1535289" cy="772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76800" y="2152127"/>
            <a:ext cx="4145280" cy="2193748"/>
            <a:chOff x="0" y="0"/>
            <a:chExt cx="1535289" cy="8124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35289" cy="812499"/>
            </a:xfrm>
            <a:custGeom>
              <a:avLst/>
              <a:gdLst/>
              <a:ahLst/>
              <a:cxnLst/>
              <a:rect r="r" b="b" t="t" l="l"/>
              <a:pathLst>
                <a:path h="812499" w="1535289">
                  <a:moveTo>
                    <a:pt x="0" y="0"/>
                  </a:moveTo>
                  <a:lnTo>
                    <a:pt x="1535289" y="0"/>
                  </a:lnTo>
                  <a:lnTo>
                    <a:pt x="1535289" y="812499"/>
                  </a:lnTo>
                  <a:lnTo>
                    <a:pt x="0" y="8124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47625"/>
              <a:ext cx="1535289" cy="764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337675" y="6534002"/>
            <a:ext cx="1499730" cy="1499730"/>
          </a:xfrm>
          <a:custGeom>
            <a:avLst/>
            <a:gdLst/>
            <a:ahLst/>
            <a:cxnLst/>
            <a:rect r="r" b="b" t="t" l="l"/>
            <a:pathLst>
              <a:path h="1499730" w="1499730">
                <a:moveTo>
                  <a:pt x="0" y="0"/>
                </a:moveTo>
                <a:lnTo>
                  <a:pt x="1499730" y="0"/>
                </a:lnTo>
                <a:lnTo>
                  <a:pt x="1499730" y="1499729"/>
                </a:lnTo>
                <a:lnTo>
                  <a:pt x="0" y="14997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629907" y="731520"/>
            <a:ext cx="629907" cy="629907"/>
          </a:xfrm>
          <a:custGeom>
            <a:avLst/>
            <a:gdLst/>
            <a:ahLst/>
            <a:cxnLst/>
            <a:rect r="r" b="b" t="t" l="l"/>
            <a:pathLst>
              <a:path h="629907" w="629907">
                <a:moveTo>
                  <a:pt x="0" y="0"/>
                </a:moveTo>
                <a:lnTo>
                  <a:pt x="629907" y="0"/>
                </a:lnTo>
                <a:lnTo>
                  <a:pt x="629907" y="629907"/>
                </a:lnTo>
                <a:lnTo>
                  <a:pt x="0" y="629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526935" y="844017"/>
            <a:ext cx="1034821" cy="1034821"/>
          </a:xfrm>
          <a:custGeom>
            <a:avLst/>
            <a:gdLst/>
            <a:ahLst/>
            <a:cxnLst/>
            <a:rect r="r" b="b" t="t" l="l"/>
            <a:pathLst>
              <a:path h="1034821" w="1034821">
                <a:moveTo>
                  <a:pt x="0" y="0"/>
                </a:moveTo>
                <a:lnTo>
                  <a:pt x="1034820" y="0"/>
                </a:lnTo>
                <a:lnTo>
                  <a:pt x="1034820" y="1034820"/>
                </a:lnTo>
                <a:lnTo>
                  <a:pt x="0" y="10348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747147" y="6819752"/>
            <a:ext cx="680786" cy="532070"/>
          </a:xfrm>
          <a:custGeom>
            <a:avLst/>
            <a:gdLst/>
            <a:ahLst/>
            <a:cxnLst/>
            <a:rect r="r" b="b" t="t" l="l"/>
            <a:pathLst>
              <a:path h="532070" w="680786">
                <a:moveTo>
                  <a:pt x="0" y="0"/>
                </a:moveTo>
                <a:lnTo>
                  <a:pt x="680786" y="0"/>
                </a:lnTo>
                <a:lnTo>
                  <a:pt x="680786" y="532070"/>
                </a:lnTo>
                <a:lnTo>
                  <a:pt x="0" y="5320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31242" y="3037633"/>
            <a:ext cx="1568406" cy="770386"/>
            <a:chOff x="0" y="0"/>
            <a:chExt cx="2091208" cy="102718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91208" cy="1096667"/>
            </a:xfrm>
            <a:custGeom>
              <a:avLst/>
              <a:gdLst/>
              <a:ahLst/>
              <a:cxnLst/>
              <a:rect r="r" b="b" t="t" l="l"/>
              <a:pathLst>
                <a:path h="1096667" w="2091208">
                  <a:moveTo>
                    <a:pt x="0" y="0"/>
                  </a:moveTo>
                  <a:lnTo>
                    <a:pt x="2091208" y="0"/>
                  </a:lnTo>
                  <a:lnTo>
                    <a:pt x="2091208" y="1096667"/>
                  </a:lnTo>
                  <a:lnTo>
                    <a:pt x="0" y="10966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-897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282396" y="103849"/>
              <a:ext cx="1526416" cy="790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619"/>
                </a:lnSpc>
              </a:pPr>
              <a:r>
                <a:rPr lang="en-US" sz="1157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Logistic Reg.</a:t>
              </a:r>
            </a:p>
            <a:p>
              <a:pPr algn="just">
                <a:lnSpc>
                  <a:spcPts val="1619"/>
                </a:lnSpc>
              </a:pPr>
              <a:r>
                <a:rPr lang="en-US" sz="1157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Acc: 92.14%</a:t>
              </a:r>
            </a:p>
            <a:p>
              <a:pPr algn="just">
                <a:lnSpc>
                  <a:spcPts val="1619"/>
                </a:lnSpc>
              </a:pPr>
              <a:r>
                <a:rPr lang="en-US" sz="1157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AUC: 95.44%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907999" y="3060282"/>
            <a:ext cx="1585956" cy="747737"/>
            <a:chOff x="0" y="0"/>
            <a:chExt cx="2114607" cy="9969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-60952"/>
              <a:ext cx="2107219" cy="1118886"/>
            </a:xfrm>
            <a:custGeom>
              <a:avLst/>
              <a:gdLst/>
              <a:ahLst/>
              <a:cxnLst/>
              <a:rect r="r" b="b" t="t" l="l"/>
              <a:pathLst>
                <a:path h="1118886" w="2107219">
                  <a:moveTo>
                    <a:pt x="0" y="0"/>
                  </a:moveTo>
                  <a:lnTo>
                    <a:pt x="2107219" y="0"/>
                  </a:lnTo>
                  <a:lnTo>
                    <a:pt x="2107219" y="1118887"/>
                  </a:lnTo>
                  <a:lnTo>
                    <a:pt x="0" y="1118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-35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285556" y="90431"/>
              <a:ext cx="1543496" cy="7780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572"/>
                </a:lnSpc>
              </a:pPr>
              <a:r>
                <a:rPr lang="en-US" sz="112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Random Forest</a:t>
              </a:r>
            </a:p>
            <a:p>
              <a:pPr algn="just">
                <a:lnSpc>
                  <a:spcPts val="1572"/>
                </a:lnSpc>
              </a:pPr>
              <a:r>
                <a:rPr lang="en-US" sz="112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Acc: 92.24%</a:t>
              </a:r>
            </a:p>
            <a:p>
              <a:pPr algn="just">
                <a:lnSpc>
                  <a:spcPts val="1572"/>
                </a:lnSpc>
              </a:pPr>
              <a:r>
                <a:rPr lang="en-US" sz="112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AUC: 96.32%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31242" y="4410411"/>
            <a:ext cx="1568406" cy="770386"/>
            <a:chOff x="0" y="0"/>
            <a:chExt cx="2091208" cy="102718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091208" cy="1096667"/>
            </a:xfrm>
            <a:custGeom>
              <a:avLst/>
              <a:gdLst/>
              <a:ahLst/>
              <a:cxnLst/>
              <a:rect r="r" b="b" t="t" l="l"/>
              <a:pathLst>
                <a:path h="1096667" w="2091208">
                  <a:moveTo>
                    <a:pt x="0" y="0"/>
                  </a:moveTo>
                  <a:lnTo>
                    <a:pt x="2091208" y="0"/>
                  </a:lnTo>
                  <a:lnTo>
                    <a:pt x="2091208" y="1096667"/>
                  </a:lnTo>
                  <a:lnTo>
                    <a:pt x="0" y="10966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-897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282396" y="103849"/>
              <a:ext cx="1526416" cy="790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619"/>
                </a:lnSpc>
              </a:pPr>
              <a:r>
                <a:rPr lang="en-US" sz="1157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Linear Reg.</a:t>
              </a:r>
            </a:p>
            <a:p>
              <a:pPr algn="just">
                <a:lnSpc>
                  <a:spcPts val="1619"/>
                </a:lnSpc>
              </a:pPr>
              <a:r>
                <a:rPr lang="en-US" sz="1157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R²: 38.33%</a:t>
              </a:r>
            </a:p>
            <a:p>
              <a:pPr algn="just">
                <a:lnSpc>
                  <a:spcPts val="1619"/>
                </a:lnSpc>
              </a:pPr>
              <a:r>
                <a:rPr lang="en-US" sz="1157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RMSE: 102.68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907999" y="4433060"/>
            <a:ext cx="1585956" cy="747737"/>
            <a:chOff x="0" y="0"/>
            <a:chExt cx="2114607" cy="99698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-60952"/>
              <a:ext cx="2107219" cy="1118886"/>
            </a:xfrm>
            <a:custGeom>
              <a:avLst/>
              <a:gdLst/>
              <a:ahLst/>
              <a:cxnLst/>
              <a:rect r="r" b="b" t="t" l="l"/>
              <a:pathLst>
                <a:path h="1118886" w="2107219">
                  <a:moveTo>
                    <a:pt x="0" y="0"/>
                  </a:moveTo>
                  <a:lnTo>
                    <a:pt x="2107219" y="0"/>
                  </a:lnTo>
                  <a:lnTo>
                    <a:pt x="2107219" y="1118887"/>
                  </a:lnTo>
                  <a:lnTo>
                    <a:pt x="0" y="1118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-35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285556" y="90431"/>
              <a:ext cx="1543496" cy="7780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572"/>
                </a:lnSpc>
              </a:pPr>
              <a:r>
                <a:rPr lang="en-US" sz="112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Random Forest</a:t>
              </a:r>
            </a:p>
            <a:p>
              <a:pPr algn="just">
                <a:lnSpc>
                  <a:spcPts val="1572"/>
                </a:lnSpc>
              </a:pPr>
              <a:r>
                <a:rPr lang="en-US" sz="112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R²: 41.70%</a:t>
              </a:r>
            </a:p>
            <a:p>
              <a:pPr algn="just">
                <a:lnSpc>
                  <a:spcPts val="1572"/>
                </a:lnSpc>
              </a:pPr>
              <a:r>
                <a:rPr lang="en-US" sz="112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RMSE: 99.84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5095160" y="3356758"/>
            <a:ext cx="3361968" cy="2053857"/>
          </a:xfrm>
          <a:custGeom>
            <a:avLst/>
            <a:gdLst/>
            <a:ahLst/>
            <a:cxnLst/>
            <a:rect r="r" b="b" t="t" l="l"/>
            <a:pathLst>
              <a:path h="2053857" w="3361968">
                <a:moveTo>
                  <a:pt x="0" y="0"/>
                </a:moveTo>
                <a:lnTo>
                  <a:pt x="3361969" y="0"/>
                </a:lnTo>
                <a:lnTo>
                  <a:pt x="3361969" y="2053857"/>
                </a:lnTo>
                <a:lnTo>
                  <a:pt x="0" y="20538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5316361" y="3683902"/>
            <a:ext cx="1291815" cy="911630"/>
            <a:chOff x="0" y="0"/>
            <a:chExt cx="1722420" cy="121550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22420" cy="424146"/>
            </a:xfrm>
            <a:custGeom>
              <a:avLst/>
              <a:gdLst/>
              <a:ahLst/>
              <a:cxnLst/>
              <a:rect r="r" b="b" t="t" l="l"/>
              <a:pathLst>
                <a:path h="424146" w="1722420">
                  <a:moveTo>
                    <a:pt x="0" y="0"/>
                  </a:moveTo>
                  <a:lnTo>
                    <a:pt x="1722420" y="0"/>
                  </a:lnTo>
                  <a:lnTo>
                    <a:pt x="1722420" y="424146"/>
                  </a:lnTo>
                  <a:lnTo>
                    <a:pt x="0" y="424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339418" y="65600"/>
              <a:ext cx="1043584" cy="254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540"/>
                </a:lnSpc>
              </a:pPr>
              <a:r>
                <a:rPr lang="en-US" sz="11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C0 - 29.7%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15984" y="522825"/>
              <a:ext cx="1606436" cy="69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4"/>
                </a:lnSpc>
              </a:pPr>
              <a:r>
                <a:rPr lang="en-US" sz="774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Médias:</a:t>
              </a:r>
            </a:p>
            <a:p>
              <a:pPr algn="l">
                <a:lnSpc>
                  <a:spcPts val="1084"/>
                </a:lnSpc>
              </a:pPr>
              <a:r>
                <a:rPr lang="en-US" sz="77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48.8 anos • $153.21</a:t>
              </a:r>
            </a:p>
            <a:p>
              <a:pPr algn="l">
                <a:lnSpc>
                  <a:spcPts val="1084"/>
                </a:lnSpc>
              </a:pPr>
              <a:r>
                <a:rPr lang="en-US" sz="774" b="true">
                  <a:solidFill>
                    <a:srgbClr val="338451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Conversão: 99.0%</a:t>
              </a:r>
            </a:p>
            <a:p>
              <a:pPr algn="l">
                <a:lnSpc>
                  <a:spcPts val="1084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817726" y="3644494"/>
            <a:ext cx="1291815" cy="911630"/>
            <a:chOff x="0" y="0"/>
            <a:chExt cx="1722420" cy="121550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722420" cy="424146"/>
            </a:xfrm>
            <a:custGeom>
              <a:avLst/>
              <a:gdLst/>
              <a:ahLst/>
              <a:cxnLst/>
              <a:rect r="r" b="b" t="t" l="l"/>
              <a:pathLst>
                <a:path h="424146" w="1722420">
                  <a:moveTo>
                    <a:pt x="0" y="0"/>
                  </a:moveTo>
                  <a:lnTo>
                    <a:pt x="1722420" y="0"/>
                  </a:lnTo>
                  <a:lnTo>
                    <a:pt x="1722420" y="424146"/>
                  </a:lnTo>
                  <a:lnTo>
                    <a:pt x="0" y="424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339418" y="65600"/>
              <a:ext cx="1043584" cy="254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540"/>
                </a:lnSpc>
              </a:pPr>
              <a:r>
                <a:rPr lang="en-US" sz="11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C1 - 38.1%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115984" y="522825"/>
              <a:ext cx="1606436" cy="69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4"/>
                </a:lnSpc>
              </a:pPr>
              <a:r>
                <a:rPr lang="en-US" sz="774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Médias:</a:t>
              </a:r>
            </a:p>
            <a:p>
              <a:pPr algn="l">
                <a:lnSpc>
                  <a:spcPts val="1084"/>
                </a:lnSpc>
              </a:pPr>
              <a:r>
                <a:rPr lang="en-US" sz="774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</a:t>
              </a:r>
              <a:r>
                <a:rPr lang="en-US" sz="77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50.8 anos • $32.07</a:t>
              </a:r>
            </a:p>
            <a:p>
              <a:pPr algn="l">
                <a:lnSpc>
                  <a:spcPts val="1084"/>
                </a:lnSpc>
              </a:pPr>
              <a:r>
                <a:rPr lang="en-US" sz="774" b="true">
                  <a:solidFill>
                    <a:srgbClr val="338451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Conversão: 51%</a:t>
              </a:r>
            </a:p>
            <a:p>
              <a:pPr algn="l">
                <a:lnSpc>
                  <a:spcPts val="1084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316361" y="4557039"/>
            <a:ext cx="1291815" cy="911630"/>
            <a:chOff x="0" y="0"/>
            <a:chExt cx="1722420" cy="121550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722420" cy="424146"/>
            </a:xfrm>
            <a:custGeom>
              <a:avLst/>
              <a:gdLst/>
              <a:ahLst/>
              <a:cxnLst/>
              <a:rect r="r" b="b" t="t" l="l"/>
              <a:pathLst>
                <a:path h="424146" w="1722420">
                  <a:moveTo>
                    <a:pt x="0" y="0"/>
                  </a:moveTo>
                  <a:lnTo>
                    <a:pt x="1722420" y="0"/>
                  </a:lnTo>
                  <a:lnTo>
                    <a:pt x="1722420" y="424146"/>
                  </a:lnTo>
                  <a:lnTo>
                    <a:pt x="0" y="424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339418" y="65600"/>
              <a:ext cx="1043584" cy="254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540"/>
                </a:lnSpc>
              </a:pPr>
              <a:r>
                <a:rPr lang="en-US" sz="11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C2 - 1.9%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115984" y="522825"/>
              <a:ext cx="1606436" cy="69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4"/>
                </a:lnSpc>
              </a:pPr>
              <a:r>
                <a:rPr lang="en-US" sz="774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Médias:</a:t>
              </a:r>
            </a:p>
            <a:p>
              <a:pPr algn="l">
                <a:lnSpc>
                  <a:spcPts val="1084"/>
                </a:lnSpc>
              </a:pPr>
              <a:r>
                <a:rPr lang="en-US" sz="774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</a:t>
              </a:r>
              <a:r>
                <a:rPr lang="en-US" sz="77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56.9 anos • $781.41</a:t>
              </a:r>
            </a:p>
            <a:p>
              <a:pPr algn="l">
                <a:lnSpc>
                  <a:spcPts val="1084"/>
                </a:lnSpc>
              </a:pPr>
              <a:r>
                <a:rPr lang="en-US" sz="774" b="true">
                  <a:solidFill>
                    <a:srgbClr val="338451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Conversão: 98%</a:t>
              </a:r>
            </a:p>
            <a:p>
              <a:pPr algn="l">
                <a:lnSpc>
                  <a:spcPts val="1084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6817726" y="4557039"/>
            <a:ext cx="1291815" cy="1042857"/>
            <a:chOff x="0" y="0"/>
            <a:chExt cx="1722420" cy="1390476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722420" cy="424146"/>
            </a:xfrm>
            <a:custGeom>
              <a:avLst/>
              <a:gdLst/>
              <a:ahLst/>
              <a:cxnLst/>
              <a:rect r="r" b="b" t="t" l="l"/>
              <a:pathLst>
                <a:path h="424146" w="1722420">
                  <a:moveTo>
                    <a:pt x="0" y="0"/>
                  </a:moveTo>
                  <a:lnTo>
                    <a:pt x="1722420" y="0"/>
                  </a:lnTo>
                  <a:lnTo>
                    <a:pt x="1722420" y="424146"/>
                  </a:lnTo>
                  <a:lnTo>
                    <a:pt x="0" y="424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3" id="43"/>
            <p:cNvSpPr txBox="true"/>
            <p:nvPr/>
          </p:nvSpPr>
          <p:spPr>
            <a:xfrm rot="0">
              <a:off x="339418" y="65600"/>
              <a:ext cx="1043584" cy="254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540"/>
                </a:lnSpc>
              </a:pPr>
              <a:r>
                <a:rPr lang="en-US" sz="11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C3 - 30.3%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115984" y="522825"/>
              <a:ext cx="1606436" cy="8676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4"/>
                </a:lnSpc>
              </a:pPr>
              <a:r>
                <a:rPr lang="en-US" sz="774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Médias:</a:t>
              </a:r>
            </a:p>
            <a:p>
              <a:pPr algn="l">
                <a:lnSpc>
                  <a:spcPts val="1084"/>
                </a:lnSpc>
              </a:pPr>
              <a:r>
                <a:rPr lang="en-US" sz="774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</a:t>
              </a:r>
              <a:r>
                <a:rPr lang="en-US" sz="77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64.3 anos • $146.55</a:t>
              </a:r>
            </a:p>
            <a:p>
              <a:pPr algn="l">
                <a:lnSpc>
                  <a:spcPts val="1084"/>
                </a:lnSpc>
              </a:pPr>
              <a:r>
                <a:rPr lang="en-US" sz="774" b="true">
                  <a:solidFill>
                    <a:srgbClr val="338451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Conversão: 100%</a:t>
              </a:r>
            </a:p>
            <a:p>
              <a:pPr algn="l">
                <a:lnSpc>
                  <a:spcPts val="1084"/>
                </a:lnSpc>
              </a:pPr>
            </a:p>
            <a:p>
              <a:pPr algn="l">
                <a:lnSpc>
                  <a:spcPts val="1084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true" flipV="true" rot="4824850">
            <a:off x="4918001" y="3380721"/>
            <a:ext cx="711168" cy="241797"/>
          </a:xfrm>
          <a:custGeom>
            <a:avLst/>
            <a:gdLst/>
            <a:ahLst/>
            <a:cxnLst/>
            <a:rect r="r" b="b" t="t" l="l"/>
            <a:pathLst>
              <a:path h="241797" w="711168">
                <a:moveTo>
                  <a:pt x="711167" y="241797"/>
                </a:moveTo>
                <a:lnTo>
                  <a:pt x="0" y="241797"/>
                </a:lnTo>
                <a:lnTo>
                  <a:pt x="0" y="0"/>
                </a:lnTo>
                <a:lnTo>
                  <a:pt x="711167" y="0"/>
                </a:lnTo>
                <a:lnTo>
                  <a:pt x="711167" y="241797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1195795" y="497588"/>
            <a:ext cx="7362009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5600" b="true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Desempenho dos modelos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523276" y="2352830"/>
            <a:ext cx="2798107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39"/>
              </a:lnSpc>
            </a:pPr>
            <a:r>
              <a:rPr lang="en-US" sz="1699" b="true">
                <a:solidFill>
                  <a:srgbClr val="EA1D2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Comparação de Modelos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710698" y="3377794"/>
            <a:ext cx="4138086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 b="true">
                <a:solidFill>
                  <a:srgbClr val="EA1D2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Perfil dos Clusters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31520" y="2744656"/>
            <a:ext cx="4145280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"/>
              </a:lnSpc>
            </a:pPr>
            <a:r>
              <a:rPr lang="en-US" sz="12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Classificação - Previsão de Conversão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31520" y="4042669"/>
            <a:ext cx="4145280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"/>
              </a:lnSpc>
            </a:pPr>
            <a:r>
              <a:rPr lang="en-US" sz="12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Regressão - Previsão de Valor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31520" y="5418922"/>
            <a:ext cx="4145280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"/>
              </a:lnSpc>
            </a:pPr>
            <a:r>
              <a:rPr lang="en-US" sz="12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Clustering - Segmentação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36634" y="5657639"/>
            <a:ext cx="2984749" cy="3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"/>
              </a:lnSpc>
            </a:pPr>
            <a:r>
              <a:rPr lang="en-US" sz="11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K-Means com 4 clusters</a:t>
            </a:r>
          </a:p>
          <a:p>
            <a:pPr algn="ctr">
              <a:lnSpc>
                <a:spcPts val="1572"/>
              </a:lnSpc>
            </a:pPr>
            <a:r>
              <a:rPr lang="en-US" sz="11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Segmentação clara por perfil de valor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5008562" y="2243093"/>
            <a:ext cx="1738585" cy="101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8D150C"/>
                </a:solidFill>
                <a:latin typeface="Poppins Bold"/>
                <a:ea typeface="Poppins Bold"/>
                <a:cs typeface="Poppins Bold"/>
                <a:sym typeface="Poppins Bold"/>
              </a:rPr>
              <a:t>CLUSTER 0</a:t>
            </a: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(4,398 clientes - 29.7%):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ILimite médio: 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$55,245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Gasto médio: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$153.21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Taxa de conversão: 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99.0%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Perfil: 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CLIENTES DE ALTO VALOR - Foco principal para retenção</a:t>
            </a:r>
          </a:p>
          <a:p>
            <a:pPr algn="just">
              <a:lnSpc>
                <a:spcPts val="1946"/>
              </a:lnSpc>
            </a:pPr>
          </a:p>
        </p:txBody>
      </p:sp>
      <p:sp>
        <p:nvSpPr>
          <p:cNvPr name="Freeform 54" id="54"/>
          <p:cNvSpPr/>
          <p:nvPr/>
        </p:nvSpPr>
        <p:spPr>
          <a:xfrm flipH="false" flipV="true" rot="-4488617">
            <a:off x="7824173" y="3314222"/>
            <a:ext cx="711168" cy="241797"/>
          </a:xfrm>
          <a:custGeom>
            <a:avLst/>
            <a:gdLst/>
            <a:ahLst/>
            <a:cxnLst/>
            <a:rect r="r" b="b" t="t" l="l"/>
            <a:pathLst>
              <a:path h="241797" w="711168">
                <a:moveTo>
                  <a:pt x="0" y="241797"/>
                </a:moveTo>
                <a:lnTo>
                  <a:pt x="711168" y="241797"/>
                </a:lnTo>
                <a:lnTo>
                  <a:pt x="711168" y="0"/>
                </a:lnTo>
                <a:lnTo>
                  <a:pt x="0" y="0"/>
                </a:lnTo>
                <a:lnTo>
                  <a:pt x="0" y="241797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6880497" y="2243093"/>
            <a:ext cx="1738585" cy="114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8D150C"/>
                </a:solidFill>
                <a:latin typeface="Poppins Bold"/>
                <a:ea typeface="Poppins Bold"/>
                <a:cs typeface="Poppins Bold"/>
                <a:sym typeface="Poppins Bold"/>
              </a:rPr>
              <a:t>CLUSTER 1 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(5,651 clientes - 38.1%):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Limite médio: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$55,924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Gasto médio: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$32.13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Taxa de conversão: 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51.0%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Perfil: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CLIENTES POTENCIAIS - Oportunidade de crescimento</a:t>
            </a:r>
          </a:p>
          <a:p>
            <a:pPr algn="just">
              <a:lnSpc>
                <a:spcPts val="1078"/>
              </a:lnSpc>
            </a:pPr>
          </a:p>
          <a:p>
            <a:pPr algn="just">
              <a:lnSpc>
                <a:spcPts val="1946"/>
              </a:lnSpc>
            </a:pPr>
          </a:p>
        </p:txBody>
      </p:sp>
      <p:sp>
        <p:nvSpPr>
          <p:cNvPr name="TextBox 56" id="56"/>
          <p:cNvSpPr txBox="true"/>
          <p:nvPr/>
        </p:nvSpPr>
        <p:spPr>
          <a:xfrm rot="0">
            <a:off x="4977971" y="5554395"/>
            <a:ext cx="1738585" cy="114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8D150C"/>
                </a:solidFill>
                <a:latin typeface="Poppins Bold"/>
                <a:ea typeface="Poppins Bold"/>
                <a:cs typeface="Poppins Bold"/>
                <a:sym typeface="Poppins Bold"/>
              </a:rPr>
              <a:t>CLUSTER 2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(283 clientes - 1.9%):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Limite médio: 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$76,403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Gasto médio: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$781.41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Taxa de conversão: 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98.0%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Perfil: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CLIENTES DE ALTO VALOR - Foco principal para retenção</a:t>
            </a:r>
          </a:p>
          <a:p>
            <a:pPr algn="just">
              <a:lnSpc>
                <a:spcPts val="1078"/>
              </a:lnSpc>
            </a:pPr>
          </a:p>
          <a:p>
            <a:pPr algn="just">
              <a:lnSpc>
                <a:spcPts val="1946"/>
              </a:lnSpc>
            </a:pPr>
          </a:p>
        </p:txBody>
      </p:sp>
      <p:sp>
        <p:nvSpPr>
          <p:cNvPr name="Freeform 57" id="57"/>
          <p:cNvSpPr/>
          <p:nvPr/>
        </p:nvSpPr>
        <p:spPr>
          <a:xfrm flipH="false" flipV="true" rot="6055052">
            <a:off x="4873358" y="4945800"/>
            <a:ext cx="800452" cy="272154"/>
          </a:xfrm>
          <a:custGeom>
            <a:avLst/>
            <a:gdLst/>
            <a:ahLst/>
            <a:cxnLst/>
            <a:rect r="r" b="b" t="t" l="l"/>
            <a:pathLst>
              <a:path h="272154" w="800452">
                <a:moveTo>
                  <a:pt x="0" y="272154"/>
                </a:moveTo>
                <a:lnTo>
                  <a:pt x="800453" y="272154"/>
                </a:lnTo>
                <a:lnTo>
                  <a:pt x="800453" y="0"/>
                </a:lnTo>
                <a:lnTo>
                  <a:pt x="0" y="0"/>
                </a:lnTo>
                <a:lnTo>
                  <a:pt x="0" y="272154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7110200" y="5580847"/>
            <a:ext cx="1738585" cy="114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8D150C"/>
                </a:solidFill>
                <a:latin typeface="Poppins Bold"/>
                <a:ea typeface="Poppins Bold"/>
                <a:cs typeface="Poppins Bold"/>
                <a:sym typeface="Poppins Bold"/>
              </a:rPr>
              <a:t>CLUSTER 3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(4,493 clientes - 30.3%):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Limite Médio: 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$86,582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Gasto médio: 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$146.55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Taxa de conversão: 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100.0%</a:t>
            </a:r>
          </a:p>
          <a:p>
            <a:pPr algn="just">
              <a:lnSpc>
                <a:spcPts val="1078"/>
              </a:lnSpc>
            </a:pPr>
            <a:r>
              <a:rPr lang="en-US" sz="77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Perfil:</a:t>
            </a:r>
            <a:r>
              <a:rPr lang="en-US" sz="77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CLIENTES DE ALTO VALOR - Foco principal para retenção</a:t>
            </a:r>
          </a:p>
          <a:p>
            <a:pPr algn="just">
              <a:lnSpc>
                <a:spcPts val="1078"/>
              </a:lnSpc>
            </a:pPr>
          </a:p>
          <a:p>
            <a:pPr algn="just">
              <a:lnSpc>
                <a:spcPts val="1946"/>
              </a:lnSpc>
            </a:pPr>
          </a:p>
        </p:txBody>
      </p:sp>
      <p:sp>
        <p:nvSpPr>
          <p:cNvPr name="Freeform 59" id="59"/>
          <p:cNvSpPr/>
          <p:nvPr/>
        </p:nvSpPr>
        <p:spPr>
          <a:xfrm flipH="false" flipV="false" rot="5493575">
            <a:off x="7709314" y="4954577"/>
            <a:ext cx="800452" cy="272154"/>
          </a:xfrm>
          <a:custGeom>
            <a:avLst/>
            <a:gdLst/>
            <a:ahLst/>
            <a:cxnLst/>
            <a:rect r="r" b="b" t="t" l="l"/>
            <a:pathLst>
              <a:path h="272154" w="800452">
                <a:moveTo>
                  <a:pt x="0" y="0"/>
                </a:moveTo>
                <a:lnTo>
                  <a:pt x="800453" y="0"/>
                </a:lnTo>
                <a:lnTo>
                  <a:pt x="800453" y="272154"/>
                </a:lnTo>
                <a:lnTo>
                  <a:pt x="0" y="27215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41039" y="-612331"/>
            <a:ext cx="1343851" cy="1343851"/>
          </a:xfrm>
          <a:custGeom>
            <a:avLst/>
            <a:gdLst/>
            <a:ahLst/>
            <a:cxnLst/>
            <a:rect r="r" b="b" t="t" l="l"/>
            <a:pathLst>
              <a:path h="1343851" w="1343851">
                <a:moveTo>
                  <a:pt x="0" y="0"/>
                </a:moveTo>
                <a:lnTo>
                  <a:pt x="1343851" y="0"/>
                </a:lnTo>
                <a:lnTo>
                  <a:pt x="1343851" y="1343851"/>
                </a:lnTo>
                <a:lnTo>
                  <a:pt x="0" y="1343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72940" y="0"/>
            <a:ext cx="680050" cy="531495"/>
          </a:xfrm>
          <a:custGeom>
            <a:avLst/>
            <a:gdLst/>
            <a:ahLst/>
            <a:cxnLst/>
            <a:rect r="r" b="b" t="t" l="l"/>
            <a:pathLst>
              <a:path h="531495" w="680050">
                <a:moveTo>
                  <a:pt x="0" y="0"/>
                </a:moveTo>
                <a:lnTo>
                  <a:pt x="680050" y="0"/>
                </a:lnTo>
                <a:lnTo>
                  <a:pt x="680050" y="531495"/>
                </a:lnTo>
                <a:lnTo>
                  <a:pt x="0" y="5314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7760" y="1653632"/>
            <a:ext cx="3707368" cy="572957"/>
          </a:xfrm>
          <a:custGeom>
            <a:avLst/>
            <a:gdLst/>
            <a:ahLst/>
            <a:cxnLst/>
            <a:rect r="r" b="b" t="t" l="l"/>
            <a:pathLst>
              <a:path h="572957" w="3707368">
                <a:moveTo>
                  <a:pt x="0" y="0"/>
                </a:moveTo>
                <a:lnTo>
                  <a:pt x="3707368" y="0"/>
                </a:lnTo>
                <a:lnTo>
                  <a:pt x="3707368" y="572957"/>
                </a:lnTo>
                <a:lnTo>
                  <a:pt x="0" y="5729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9677" y="2511918"/>
            <a:ext cx="1732264" cy="368501"/>
          </a:xfrm>
          <a:custGeom>
            <a:avLst/>
            <a:gdLst/>
            <a:ahLst/>
            <a:cxnLst/>
            <a:rect r="r" b="b" t="t" l="l"/>
            <a:pathLst>
              <a:path h="368501" w="1732264">
                <a:moveTo>
                  <a:pt x="0" y="0"/>
                </a:moveTo>
                <a:lnTo>
                  <a:pt x="1732263" y="0"/>
                </a:lnTo>
                <a:lnTo>
                  <a:pt x="1732263" y="368501"/>
                </a:lnTo>
                <a:lnTo>
                  <a:pt x="0" y="3685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108743" b="-32462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61444" y="2511918"/>
            <a:ext cx="1732264" cy="368501"/>
          </a:xfrm>
          <a:custGeom>
            <a:avLst/>
            <a:gdLst/>
            <a:ahLst/>
            <a:cxnLst/>
            <a:rect r="r" b="b" t="t" l="l"/>
            <a:pathLst>
              <a:path h="368501" w="1732264">
                <a:moveTo>
                  <a:pt x="0" y="0"/>
                </a:moveTo>
                <a:lnTo>
                  <a:pt x="1732264" y="0"/>
                </a:lnTo>
                <a:lnTo>
                  <a:pt x="1732264" y="368501"/>
                </a:lnTo>
                <a:lnTo>
                  <a:pt x="0" y="3685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108743" b="-32462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5942" y="3495879"/>
            <a:ext cx="766784" cy="517184"/>
          </a:xfrm>
          <a:custGeom>
            <a:avLst/>
            <a:gdLst/>
            <a:ahLst/>
            <a:cxnLst/>
            <a:rect r="r" b="b" t="t" l="l"/>
            <a:pathLst>
              <a:path h="517184" w="766784">
                <a:moveTo>
                  <a:pt x="0" y="0"/>
                </a:moveTo>
                <a:lnTo>
                  <a:pt x="766785" y="0"/>
                </a:lnTo>
                <a:lnTo>
                  <a:pt x="766785" y="517184"/>
                </a:lnTo>
                <a:lnTo>
                  <a:pt x="0" y="5171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6814" r="-371577" b="-18573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75251" y="3477305"/>
            <a:ext cx="3228861" cy="552623"/>
            <a:chOff x="0" y="0"/>
            <a:chExt cx="4305148" cy="7368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52050" y="0"/>
              <a:ext cx="3135163" cy="724131"/>
            </a:xfrm>
            <a:custGeom>
              <a:avLst/>
              <a:gdLst/>
              <a:ahLst/>
              <a:cxnLst/>
              <a:rect r="r" b="b" t="t" l="l"/>
              <a:pathLst>
                <a:path h="724131" w="3135163">
                  <a:moveTo>
                    <a:pt x="0" y="0"/>
                  </a:moveTo>
                  <a:lnTo>
                    <a:pt x="3135163" y="0"/>
                  </a:lnTo>
                  <a:lnTo>
                    <a:pt x="3135163" y="724131"/>
                  </a:lnTo>
                  <a:lnTo>
                    <a:pt x="0" y="724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-114312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41151"/>
              <a:ext cx="2185517" cy="190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0"/>
                </a:lnSpc>
                <a:spcBef>
                  <a:spcPct val="0"/>
                </a:spcBef>
              </a:pPr>
              <a:r>
                <a:rPr lang="en-US" b="true" sz="893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Feminino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026873" y="41151"/>
              <a:ext cx="2185517" cy="190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0"/>
                </a:lnSpc>
                <a:spcBef>
                  <a:spcPct val="0"/>
                </a:spcBef>
              </a:pPr>
              <a:r>
                <a:rPr lang="en-US" b="true" sz="893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Masculino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016987" y="41151"/>
              <a:ext cx="2185517" cy="190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0"/>
                </a:lnSpc>
                <a:spcBef>
                  <a:spcPct val="0"/>
                </a:spcBef>
              </a:pPr>
              <a:r>
                <a:rPr lang="en-US" b="true" sz="893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Outros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33491"/>
              <a:ext cx="2185517" cy="359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0"/>
                </a:lnSpc>
              </a:pPr>
              <a:r>
                <a:rPr lang="en-US" sz="793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88.o%</a:t>
              </a:r>
              <a:r>
                <a:rPr lang="en-US" sz="793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conv.</a:t>
              </a:r>
            </a:p>
            <a:p>
              <a:pPr algn="ctr">
                <a:lnSpc>
                  <a:spcPts val="1110"/>
                </a:lnSpc>
                <a:spcBef>
                  <a:spcPct val="0"/>
                </a:spcBef>
              </a:pPr>
              <a:r>
                <a:rPr lang="en-US" sz="793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$140.92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026873" y="333491"/>
              <a:ext cx="2185517" cy="359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0"/>
                </a:lnSpc>
              </a:pPr>
              <a:r>
                <a:rPr lang="en-US" sz="793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75.6%</a:t>
              </a:r>
              <a:r>
                <a:rPr lang="en-US" sz="793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conv.</a:t>
              </a:r>
            </a:p>
            <a:p>
              <a:pPr algn="ctr">
                <a:lnSpc>
                  <a:spcPts val="1110"/>
                </a:lnSpc>
                <a:spcBef>
                  <a:spcPct val="0"/>
                </a:spcBef>
              </a:pPr>
              <a:r>
                <a:rPr lang="en-US" sz="793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$99.59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119631" y="333491"/>
              <a:ext cx="2185517" cy="359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0"/>
                </a:lnSpc>
              </a:pPr>
              <a:r>
                <a:rPr lang="en-US" sz="793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84.4%</a:t>
              </a:r>
              <a:r>
                <a:rPr lang="en-US" sz="793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conv.</a:t>
              </a:r>
            </a:p>
            <a:p>
              <a:pPr algn="ctr">
                <a:lnSpc>
                  <a:spcPts val="1110"/>
                </a:lnSpc>
                <a:spcBef>
                  <a:spcPct val="0"/>
                </a:spcBef>
              </a:pPr>
              <a:r>
                <a:rPr lang="en-US" sz="793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$124.32</a:t>
              </a:r>
            </a:p>
          </p:txBody>
        </p:sp>
        <p:sp>
          <p:nvSpPr>
            <p:cNvPr name="AutoShape 16" id="16"/>
            <p:cNvSpPr/>
            <p:nvPr/>
          </p:nvSpPr>
          <p:spPr>
            <a:xfrm flipV="true">
              <a:off x="552050" y="724131"/>
              <a:ext cx="3135163" cy="0"/>
            </a:xfrm>
            <a:prstGeom prst="line">
              <a:avLst/>
            </a:prstGeom>
            <a:ln cap="flat" w="254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2795374" y="4631274"/>
            <a:ext cx="749540" cy="543378"/>
          </a:xfrm>
          <a:custGeom>
            <a:avLst/>
            <a:gdLst/>
            <a:ahLst/>
            <a:cxnLst/>
            <a:rect r="r" b="b" t="t" l="l"/>
            <a:pathLst>
              <a:path h="543378" w="749540">
                <a:moveTo>
                  <a:pt x="0" y="0"/>
                </a:moveTo>
                <a:lnTo>
                  <a:pt x="749540" y="0"/>
                </a:lnTo>
                <a:lnTo>
                  <a:pt x="749540" y="543377"/>
                </a:lnTo>
                <a:lnTo>
                  <a:pt x="0" y="5433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58415" t="-5305" r="-330236" b="-186374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829272" y="4631274"/>
            <a:ext cx="3174840" cy="543378"/>
            <a:chOff x="0" y="0"/>
            <a:chExt cx="4233120" cy="72450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542814" y="0"/>
              <a:ext cx="3082710" cy="712016"/>
            </a:xfrm>
            <a:custGeom>
              <a:avLst/>
              <a:gdLst/>
              <a:ahLst/>
              <a:cxnLst/>
              <a:rect r="r" b="b" t="t" l="l"/>
              <a:pathLst>
                <a:path h="712016" w="3082710">
                  <a:moveTo>
                    <a:pt x="0" y="0"/>
                  </a:moveTo>
                  <a:lnTo>
                    <a:pt x="3082709" y="0"/>
                  </a:lnTo>
                  <a:lnTo>
                    <a:pt x="3082709" y="712016"/>
                  </a:lnTo>
                  <a:lnTo>
                    <a:pt x="0" y="712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-114312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0" y="40144"/>
              <a:ext cx="2148952" cy="1876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9"/>
                </a:lnSpc>
                <a:spcBef>
                  <a:spcPct val="0"/>
                </a:spcBef>
              </a:pPr>
              <a:r>
                <a:rPr lang="en-US" b="true" sz="878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Jovem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009693" y="40144"/>
              <a:ext cx="2148952" cy="1876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9"/>
                </a:lnSpc>
                <a:spcBef>
                  <a:spcPct val="0"/>
                </a:spcBef>
              </a:pPr>
              <a:r>
                <a:rPr lang="en-US" b="true" sz="878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Adulto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983242" y="40144"/>
              <a:ext cx="2148952" cy="1876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9"/>
                </a:lnSpc>
                <a:spcBef>
                  <a:spcPct val="0"/>
                </a:spcBef>
              </a:pPr>
              <a:r>
                <a:rPr lang="en-US" b="true" sz="878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Maduro +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336958"/>
              <a:ext cx="2148952" cy="344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2"/>
                </a:lnSpc>
              </a:pPr>
              <a:r>
                <a:rPr lang="en-US" sz="78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69.5%</a:t>
              </a:r>
            </a:p>
            <a:p>
              <a:pPr algn="ctr">
                <a:lnSpc>
                  <a:spcPts val="1092"/>
                </a:lnSpc>
                <a:spcBef>
                  <a:spcPct val="0"/>
                </a:spcBef>
              </a:pPr>
              <a:r>
                <a:rPr lang="en-US" sz="78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$83.87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009693" y="336958"/>
              <a:ext cx="2148952" cy="344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2"/>
                </a:lnSpc>
              </a:pPr>
              <a:r>
                <a:rPr lang="en-US" sz="78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78.7%</a:t>
              </a:r>
            </a:p>
            <a:p>
              <a:pPr algn="ctr">
                <a:lnSpc>
                  <a:spcPts val="1092"/>
                </a:lnSpc>
                <a:spcBef>
                  <a:spcPct val="0"/>
                </a:spcBef>
              </a:pPr>
              <a:r>
                <a:rPr lang="en-US" sz="78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$108.84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084169" y="336958"/>
              <a:ext cx="2148952" cy="344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2"/>
                </a:lnSpc>
              </a:pPr>
              <a:r>
                <a:rPr lang="en-US" sz="78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83-84%</a:t>
              </a:r>
              <a:r>
                <a:rPr lang="en-US" sz="78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</a:p>
            <a:p>
              <a:pPr algn="ctr">
                <a:lnSpc>
                  <a:spcPts val="1092"/>
                </a:lnSpc>
                <a:spcBef>
                  <a:spcPct val="0"/>
                </a:spcBef>
              </a:pPr>
              <a:r>
                <a:rPr lang="en-US" sz="78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$126-128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flipV="true">
              <a:off x="542814" y="712016"/>
              <a:ext cx="3082710" cy="0"/>
            </a:xfrm>
            <a:prstGeom prst="line">
              <a:avLst/>
            </a:prstGeom>
            <a:ln cap="flat" w="24975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312438" y="5795046"/>
            <a:ext cx="4298012" cy="1063758"/>
          </a:xfrm>
          <a:custGeom>
            <a:avLst/>
            <a:gdLst/>
            <a:ahLst/>
            <a:cxnLst/>
            <a:rect r="r" b="b" t="t" l="l"/>
            <a:pathLst>
              <a:path h="1063758" w="4298012">
                <a:moveTo>
                  <a:pt x="0" y="0"/>
                </a:moveTo>
                <a:lnTo>
                  <a:pt x="4298012" y="0"/>
                </a:lnTo>
                <a:lnTo>
                  <a:pt x="4298012" y="1063758"/>
                </a:lnTo>
                <a:lnTo>
                  <a:pt x="0" y="106375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5590893" y="4813826"/>
            <a:ext cx="3831690" cy="2333848"/>
            <a:chOff x="0" y="0"/>
            <a:chExt cx="5108920" cy="311179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08920" cy="3111797"/>
            </a:xfrm>
            <a:custGeom>
              <a:avLst/>
              <a:gdLst/>
              <a:ahLst/>
              <a:cxnLst/>
              <a:rect r="r" b="b" t="t" l="l"/>
              <a:pathLst>
                <a:path h="3111797" w="5108920">
                  <a:moveTo>
                    <a:pt x="0" y="0"/>
                  </a:moveTo>
                  <a:lnTo>
                    <a:pt x="5108920" y="0"/>
                  </a:lnTo>
                  <a:lnTo>
                    <a:pt x="5108920" y="3111797"/>
                  </a:lnTo>
                  <a:lnTo>
                    <a:pt x="0" y="3111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0" y="646240"/>
              <a:ext cx="5045365" cy="23070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7" b="true">
                  <a:solidFill>
                    <a:srgbClr val="FF3131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INSIGHTS INICIAIS DESCOBERTOS</a:t>
              </a:r>
            </a:p>
            <a:p>
              <a:pPr algn="ctr">
                <a:lnSpc>
                  <a:spcPts val="1493"/>
                </a:lnSpc>
              </a:pPr>
            </a:p>
            <a:p>
              <a:pPr algn="l" marL="210988" indent="-105494" lvl="1">
                <a:lnSpc>
                  <a:spcPts val="1368"/>
                </a:lnSpc>
                <a:buFont typeface="Arial"/>
                <a:buChar char="•"/>
              </a:pPr>
              <a:r>
                <a:rPr lang="en-US" b="true" sz="97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Alta conversão geral (80.8%)</a:t>
              </a:r>
              <a:r>
                <a:rPr lang="en-US" sz="97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indica público qualificado;</a:t>
              </a:r>
            </a:p>
            <a:p>
              <a:pPr algn="l" marL="210988" indent="-105494" lvl="1">
                <a:lnSpc>
                  <a:spcPts val="1368"/>
                </a:lnSpc>
                <a:buFont typeface="Arial"/>
                <a:buChar char="•"/>
              </a:pPr>
              <a:r>
                <a:rPr lang="en-US" b="true" sz="97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Mulheres performam melhor</a:t>
              </a:r>
              <a:r>
                <a:rPr lang="en-US" sz="97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em conversão e ticket médio;</a:t>
              </a:r>
            </a:p>
            <a:p>
              <a:pPr algn="l" marL="210988" indent="-105494" lvl="1">
                <a:lnSpc>
                  <a:spcPts val="1368"/>
                </a:lnSpc>
                <a:buFont typeface="Arial"/>
                <a:buChar char="•"/>
              </a:pPr>
              <a:r>
                <a:rPr lang="en-US" b="true" sz="97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Clientes mais velhos </a:t>
              </a:r>
              <a:r>
                <a:rPr lang="en-US" sz="97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têm maior propensão à conversão;</a:t>
              </a:r>
            </a:p>
            <a:p>
              <a:pPr algn="l" marL="210988" indent="-105494" lvl="1">
                <a:lnSpc>
                  <a:spcPts val="1368"/>
                </a:lnSpc>
                <a:buFont typeface="Arial"/>
                <a:buChar char="•"/>
              </a:pPr>
              <a:r>
                <a:rPr lang="en-US" b="true" sz="97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Grande diferença de valor </a:t>
              </a:r>
              <a:r>
                <a:rPr lang="en-US" sz="97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entre convertidos e não-convertidos;</a:t>
              </a:r>
            </a:p>
            <a:p>
              <a:pPr algn="l" marL="210988" indent="-105494" lvl="1">
                <a:lnSpc>
                  <a:spcPts val="1368"/>
                </a:lnSpc>
                <a:buFont typeface="Arial"/>
                <a:buChar char="•"/>
              </a:pPr>
              <a:r>
                <a:rPr lang="en-US" b="true" sz="97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Limite de crédito</a:t>
              </a:r>
              <a:r>
                <a:rPr lang="en-US" sz="97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correlaciona com conversão.</a:t>
              </a:r>
            </a:p>
            <a:p>
              <a:pPr algn="l">
                <a:lnSpc>
                  <a:spcPts val="1493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8681599" y="6634237"/>
            <a:ext cx="680963" cy="680963"/>
          </a:xfrm>
          <a:custGeom>
            <a:avLst/>
            <a:gdLst/>
            <a:ahLst/>
            <a:cxnLst/>
            <a:rect r="r" b="b" t="t" l="l"/>
            <a:pathLst>
              <a:path h="680963" w="680963">
                <a:moveTo>
                  <a:pt x="0" y="0"/>
                </a:moveTo>
                <a:lnTo>
                  <a:pt x="680962" y="0"/>
                </a:lnTo>
                <a:lnTo>
                  <a:pt x="680962" y="680963"/>
                </a:lnTo>
                <a:lnTo>
                  <a:pt x="0" y="68096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5124014" y="2696168"/>
            <a:ext cx="3048926" cy="2091543"/>
          </a:xfrm>
          <a:custGeom>
            <a:avLst/>
            <a:gdLst/>
            <a:ahLst/>
            <a:cxnLst/>
            <a:rect r="r" b="b" t="t" l="l"/>
            <a:pathLst>
              <a:path h="2091543" w="3048926">
                <a:moveTo>
                  <a:pt x="0" y="0"/>
                </a:moveTo>
                <a:lnTo>
                  <a:pt x="3048926" y="0"/>
                </a:lnTo>
                <a:lnTo>
                  <a:pt x="3048926" y="2091543"/>
                </a:lnTo>
                <a:lnTo>
                  <a:pt x="0" y="209154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-1322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7409517" y="1402608"/>
            <a:ext cx="2206896" cy="2215619"/>
          </a:xfrm>
          <a:custGeom>
            <a:avLst/>
            <a:gdLst/>
            <a:ahLst/>
            <a:cxnLst/>
            <a:rect r="r" b="b" t="t" l="l"/>
            <a:pathLst>
              <a:path h="2215619" w="2206896">
                <a:moveTo>
                  <a:pt x="0" y="0"/>
                </a:moveTo>
                <a:lnTo>
                  <a:pt x="2206896" y="0"/>
                </a:lnTo>
                <a:lnTo>
                  <a:pt x="2206896" y="2215620"/>
                </a:lnTo>
                <a:lnTo>
                  <a:pt x="0" y="221562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731520" y="608223"/>
            <a:ext cx="7592303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5600" b="true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Análise exploratória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17219" y="1786663"/>
            <a:ext cx="2088451" cy="344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4"/>
              </a:lnSpc>
            </a:pPr>
            <a:r>
              <a:rPr lang="en-US" sz="1649" b="true">
                <a:solidFill>
                  <a:srgbClr val="3384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80.8%</a:t>
            </a:r>
          </a:p>
          <a:p>
            <a:pPr algn="ctr">
              <a:lnSpc>
                <a:spcPts val="1162"/>
              </a:lnSpc>
            </a:pPr>
            <a:r>
              <a:rPr lang="en-US" sz="1249">
                <a:solidFill>
                  <a:srgbClr val="100816"/>
                </a:solidFill>
                <a:latin typeface="Montserrat"/>
                <a:ea typeface="Montserrat"/>
                <a:cs typeface="Montserrat"/>
                <a:sym typeface="Montserrat"/>
              </a:rPr>
              <a:t>Taxa de Conversão Geral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86240" y="2525735"/>
            <a:ext cx="1639138" cy="321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0"/>
              </a:lnSpc>
            </a:pPr>
            <a:r>
              <a:rPr lang="en-US" sz="99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11.986</a:t>
            </a:r>
          </a:p>
          <a:p>
            <a:pPr algn="ctr">
              <a:lnSpc>
                <a:spcPts val="1264"/>
              </a:lnSpc>
              <a:spcBef>
                <a:spcPct val="0"/>
              </a:spcBef>
            </a:pPr>
            <a:r>
              <a:rPr lang="en-US" sz="9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Convertidos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508007" y="2525735"/>
            <a:ext cx="1639138" cy="318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0"/>
              </a:lnSpc>
            </a:pPr>
            <a:r>
              <a:rPr lang="en-US" sz="99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2.839</a:t>
            </a:r>
          </a:p>
          <a:p>
            <a:pPr algn="ctr">
              <a:lnSpc>
                <a:spcPts val="1264"/>
              </a:lnSpc>
              <a:spcBef>
                <a:spcPct val="0"/>
              </a:spcBef>
            </a:pPr>
            <a:r>
              <a:rPr lang="en-US" sz="9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b="true" sz="9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9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Convertidos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7180" y="3137594"/>
            <a:ext cx="2758968" cy="24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</a:pPr>
            <a:r>
              <a:rPr lang="en-US" b="true" sz="1449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por Gênero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37208" y="4287104"/>
            <a:ext cx="2758968" cy="24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</a:pPr>
            <a:r>
              <a:rPr lang="en-US" b="true" sz="1449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por Idade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78970" y="5450876"/>
            <a:ext cx="3471654" cy="24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</a:pPr>
            <a:r>
              <a:rPr lang="en-US" b="true" sz="1449">
                <a:solidFill>
                  <a:srgbClr val="FF001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Convertidos vs. Não-Convertidos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272510" y="1860158"/>
            <a:ext cx="1876087" cy="75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</a:pPr>
            <a:r>
              <a:rPr lang="en-US" sz="9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Jovem</a:t>
            </a: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menos que 25 anos</a:t>
            </a:r>
          </a:p>
          <a:p>
            <a:pPr algn="ctr">
              <a:lnSpc>
                <a:spcPts val="1260"/>
              </a:lnSpc>
            </a:pPr>
            <a:r>
              <a:rPr lang="en-US" sz="9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Jovem adulto</a:t>
            </a: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- 25 a 34 anos</a:t>
            </a:r>
          </a:p>
          <a:p>
            <a:pPr algn="ctr">
              <a:lnSpc>
                <a:spcPts val="1260"/>
              </a:lnSpc>
            </a:pPr>
            <a:r>
              <a:rPr lang="en-US" sz="9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Adulto</a:t>
            </a: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- 35 a 49 anos</a:t>
            </a:r>
          </a:p>
          <a:p>
            <a:pPr algn="ctr">
              <a:lnSpc>
                <a:spcPts val="1260"/>
              </a:lnSpc>
            </a:pPr>
            <a:r>
              <a:rPr lang="en-US" sz="9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Maduro</a:t>
            </a: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- 50 a 64 anos</a:t>
            </a:r>
          </a:p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b="true" sz="9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doso </a:t>
            </a:r>
            <a:r>
              <a:rPr lang="en-US" sz="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mais que 65 anos</a:t>
            </a:r>
          </a:p>
        </p:txBody>
      </p:sp>
      <p:sp>
        <p:nvSpPr>
          <p:cNvPr name="Freeform 42" id="42"/>
          <p:cNvSpPr/>
          <p:nvPr/>
        </p:nvSpPr>
        <p:spPr>
          <a:xfrm flipH="true" flipV="true" rot="5688722">
            <a:off x="4847600" y="2359180"/>
            <a:ext cx="711168" cy="241797"/>
          </a:xfrm>
          <a:custGeom>
            <a:avLst/>
            <a:gdLst/>
            <a:ahLst/>
            <a:cxnLst/>
            <a:rect r="r" b="b" t="t" l="l"/>
            <a:pathLst>
              <a:path h="241797" w="711168">
                <a:moveTo>
                  <a:pt x="711167" y="241797"/>
                </a:moveTo>
                <a:lnTo>
                  <a:pt x="0" y="241797"/>
                </a:lnTo>
                <a:lnTo>
                  <a:pt x="0" y="0"/>
                </a:lnTo>
                <a:lnTo>
                  <a:pt x="711167" y="0"/>
                </a:lnTo>
                <a:lnTo>
                  <a:pt x="711167" y="241797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1D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0801" y="3261416"/>
            <a:ext cx="3388080" cy="3677509"/>
            <a:chOff x="0" y="0"/>
            <a:chExt cx="1254845" cy="1362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845" cy="1362040"/>
            </a:xfrm>
            <a:custGeom>
              <a:avLst/>
              <a:gdLst/>
              <a:ahLst/>
              <a:cxnLst/>
              <a:rect r="r" b="b" t="t" l="l"/>
              <a:pathLst>
                <a:path h="1362040" w="1254845">
                  <a:moveTo>
                    <a:pt x="228505" y="0"/>
                  </a:moveTo>
                  <a:lnTo>
                    <a:pt x="1026340" y="0"/>
                  </a:lnTo>
                  <a:cubicBezTo>
                    <a:pt x="1086943" y="0"/>
                    <a:pt x="1145064" y="24075"/>
                    <a:pt x="1187917" y="66927"/>
                  </a:cubicBezTo>
                  <a:cubicBezTo>
                    <a:pt x="1230770" y="109780"/>
                    <a:pt x="1254845" y="167901"/>
                    <a:pt x="1254845" y="228505"/>
                  </a:cubicBezTo>
                  <a:lnTo>
                    <a:pt x="1254845" y="1133536"/>
                  </a:lnTo>
                  <a:cubicBezTo>
                    <a:pt x="1254845" y="1194139"/>
                    <a:pt x="1230770" y="1252260"/>
                    <a:pt x="1187917" y="1295113"/>
                  </a:cubicBezTo>
                  <a:cubicBezTo>
                    <a:pt x="1145064" y="1337966"/>
                    <a:pt x="1086943" y="1362040"/>
                    <a:pt x="1026340" y="1362040"/>
                  </a:cubicBezTo>
                  <a:lnTo>
                    <a:pt x="228505" y="1362040"/>
                  </a:lnTo>
                  <a:cubicBezTo>
                    <a:pt x="167901" y="1362040"/>
                    <a:pt x="109780" y="1337966"/>
                    <a:pt x="66927" y="1295113"/>
                  </a:cubicBezTo>
                  <a:cubicBezTo>
                    <a:pt x="24075" y="1252260"/>
                    <a:pt x="0" y="1194139"/>
                    <a:pt x="0" y="1133536"/>
                  </a:cubicBezTo>
                  <a:lnTo>
                    <a:pt x="0" y="228505"/>
                  </a:lnTo>
                  <a:cubicBezTo>
                    <a:pt x="0" y="167901"/>
                    <a:pt x="24075" y="109780"/>
                    <a:pt x="66927" y="66927"/>
                  </a:cubicBezTo>
                  <a:cubicBezTo>
                    <a:pt x="109780" y="24075"/>
                    <a:pt x="167901" y="0"/>
                    <a:pt x="2285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54845" cy="1314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890783">
            <a:off x="8154253" y="304839"/>
            <a:ext cx="880946" cy="1292055"/>
          </a:xfrm>
          <a:custGeom>
            <a:avLst/>
            <a:gdLst/>
            <a:ahLst/>
            <a:cxnLst/>
            <a:rect r="r" b="b" t="t" l="l"/>
            <a:pathLst>
              <a:path h="1292055" w="880946">
                <a:moveTo>
                  <a:pt x="0" y="0"/>
                </a:moveTo>
                <a:lnTo>
                  <a:pt x="880946" y="0"/>
                </a:lnTo>
                <a:lnTo>
                  <a:pt x="880946" y="1292055"/>
                </a:lnTo>
                <a:lnTo>
                  <a:pt x="0" y="1292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22080" y="-336988"/>
            <a:ext cx="1057654" cy="1057654"/>
          </a:xfrm>
          <a:custGeom>
            <a:avLst/>
            <a:gdLst/>
            <a:ahLst/>
            <a:cxnLst/>
            <a:rect r="r" b="b" t="t" l="l"/>
            <a:pathLst>
              <a:path h="1057654" w="1057654">
                <a:moveTo>
                  <a:pt x="0" y="0"/>
                </a:moveTo>
                <a:lnTo>
                  <a:pt x="1057654" y="0"/>
                </a:lnTo>
                <a:lnTo>
                  <a:pt x="1057654" y="1057654"/>
                </a:lnTo>
                <a:lnTo>
                  <a:pt x="0" y="1057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7" id="7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518412" y="2074232"/>
            <a:ext cx="5099466" cy="334015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</a:ln>
        </p:spPr>
      </p:pic>
      <p:grpSp>
        <p:nvGrpSpPr>
          <p:cNvPr name="Group 8" id="8"/>
          <p:cNvGrpSpPr/>
          <p:nvPr/>
        </p:nvGrpSpPr>
        <p:grpSpPr>
          <a:xfrm rot="0">
            <a:off x="5237631" y="5751239"/>
            <a:ext cx="2455166" cy="725336"/>
            <a:chOff x="0" y="0"/>
            <a:chExt cx="1426273" cy="4213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26273" cy="421368"/>
            </a:xfrm>
            <a:custGeom>
              <a:avLst/>
              <a:gdLst/>
              <a:ahLst/>
              <a:cxnLst/>
              <a:rect r="r" b="b" t="t" l="l"/>
              <a:pathLst>
                <a:path h="421368" w="1426273">
                  <a:moveTo>
                    <a:pt x="210684" y="0"/>
                  </a:moveTo>
                  <a:lnTo>
                    <a:pt x="1215589" y="0"/>
                  </a:lnTo>
                  <a:cubicBezTo>
                    <a:pt x="1271466" y="0"/>
                    <a:pt x="1325055" y="22197"/>
                    <a:pt x="1364565" y="61708"/>
                  </a:cubicBezTo>
                  <a:cubicBezTo>
                    <a:pt x="1404076" y="101219"/>
                    <a:pt x="1426273" y="154807"/>
                    <a:pt x="1426273" y="210684"/>
                  </a:cubicBezTo>
                  <a:lnTo>
                    <a:pt x="1426273" y="210684"/>
                  </a:lnTo>
                  <a:cubicBezTo>
                    <a:pt x="1426273" y="327041"/>
                    <a:pt x="1331947" y="421368"/>
                    <a:pt x="1215589" y="421368"/>
                  </a:cubicBezTo>
                  <a:lnTo>
                    <a:pt x="210684" y="421368"/>
                  </a:lnTo>
                  <a:cubicBezTo>
                    <a:pt x="94326" y="421368"/>
                    <a:pt x="0" y="327041"/>
                    <a:pt x="0" y="210684"/>
                  </a:cubicBezTo>
                  <a:lnTo>
                    <a:pt x="0" y="210684"/>
                  </a:lnTo>
                  <a:cubicBezTo>
                    <a:pt x="0" y="94326"/>
                    <a:pt x="94326" y="0"/>
                    <a:pt x="2106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47625"/>
              <a:ext cx="1426273" cy="373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96995" y="1478083"/>
            <a:ext cx="4691582" cy="5837117"/>
          </a:xfrm>
          <a:custGeom>
            <a:avLst/>
            <a:gdLst/>
            <a:ahLst/>
            <a:cxnLst/>
            <a:rect r="r" b="b" t="t" l="l"/>
            <a:pathLst>
              <a:path h="5837117" w="4691582">
                <a:moveTo>
                  <a:pt x="0" y="0"/>
                </a:moveTo>
                <a:lnTo>
                  <a:pt x="4691582" y="0"/>
                </a:lnTo>
                <a:lnTo>
                  <a:pt x="4691582" y="5837117"/>
                </a:lnTo>
                <a:lnTo>
                  <a:pt x="0" y="583711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8649243">
            <a:off x="7888561" y="5754308"/>
            <a:ext cx="1128047" cy="383536"/>
          </a:xfrm>
          <a:custGeom>
            <a:avLst/>
            <a:gdLst/>
            <a:ahLst/>
            <a:cxnLst/>
            <a:rect r="r" b="b" t="t" l="l"/>
            <a:pathLst>
              <a:path h="383536" w="1128047">
                <a:moveTo>
                  <a:pt x="0" y="0"/>
                </a:moveTo>
                <a:lnTo>
                  <a:pt x="1128047" y="0"/>
                </a:lnTo>
                <a:lnTo>
                  <a:pt x="1128047" y="383536"/>
                </a:lnTo>
                <a:lnTo>
                  <a:pt x="0" y="3835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614168" y="1635805"/>
            <a:ext cx="542944" cy="287082"/>
          </a:xfrm>
          <a:custGeom>
            <a:avLst/>
            <a:gdLst/>
            <a:ahLst/>
            <a:cxnLst/>
            <a:rect r="r" b="b" t="t" l="l"/>
            <a:pathLst>
              <a:path h="287082" w="542944">
                <a:moveTo>
                  <a:pt x="0" y="0"/>
                </a:moveTo>
                <a:lnTo>
                  <a:pt x="542944" y="0"/>
                </a:lnTo>
                <a:lnTo>
                  <a:pt x="542944" y="287081"/>
                </a:lnTo>
                <a:lnTo>
                  <a:pt x="0" y="28708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43251" y="353764"/>
            <a:ext cx="7054591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56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Próximos passos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89850" y="2026607"/>
            <a:ext cx="1991580" cy="4050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2"/>
              </a:lnSpc>
            </a:pPr>
            <a:r>
              <a:rPr lang="en-US" sz="1460" b="true">
                <a:solidFill>
                  <a:srgbClr val="8D150C"/>
                </a:solidFill>
                <a:latin typeface="Poppins Bold"/>
                <a:ea typeface="Poppins Bold"/>
                <a:cs typeface="Poppins Bold"/>
                <a:sym typeface="Poppins Bold"/>
              </a:rPr>
              <a:t>Insights de Negócio</a:t>
            </a:r>
          </a:p>
          <a:p>
            <a:pPr algn="l" marL="231283" indent="-115641" lvl="1">
              <a:lnSpc>
                <a:spcPts val="1564"/>
              </a:lnSpc>
              <a:buFont typeface="Arial"/>
              <a:buChar char="•"/>
            </a:pPr>
            <a:r>
              <a:rPr lang="en-US" sz="10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Identific</a:t>
            </a:r>
            <a:r>
              <a:rPr lang="en-US" sz="10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ação de c</a:t>
            </a:r>
            <a:r>
              <a:rPr lang="en-US" sz="10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lientes de alto valor;</a:t>
            </a:r>
          </a:p>
          <a:p>
            <a:pPr algn="l" marL="231283" indent="-115641" lvl="1">
              <a:lnSpc>
                <a:spcPts val="1564"/>
              </a:lnSpc>
              <a:buFont typeface="Arial"/>
              <a:buChar char="•"/>
            </a:pPr>
            <a:r>
              <a:rPr lang="en-US" sz="10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Estratégias personalizadas por segmento;</a:t>
            </a:r>
          </a:p>
          <a:p>
            <a:pPr algn="l" marL="231283" indent="-115641" lvl="1">
              <a:lnSpc>
                <a:spcPts val="1564"/>
              </a:lnSpc>
              <a:buFont typeface="Arial"/>
              <a:buChar char="•"/>
            </a:pPr>
            <a:r>
              <a:rPr lang="en-US" sz="10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Oportunidades de crescimento quantificadas.</a:t>
            </a:r>
          </a:p>
          <a:p>
            <a:pPr algn="ctr">
              <a:lnSpc>
                <a:spcPts val="1564"/>
              </a:lnSpc>
            </a:pPr>
          </a:p>
          <a:p>
            <a:pPr algn="ctr">
              <a:lnSpc>
                <a:spcPts val="2132"/>
              </a:lnSpc>
            </a:pPr>
            <a:r>
              <a:rPr lang="en-US" b="true" sz="1460">
                <a:solidFill>
                  <a:srgbClr val="8D150C"/>
                </a:solidFill>
                <a:latin typeface="Poppins Bold"/>
                <a:ea typeface="Poppins Bold"/>
                <a:cs typeface="Poppins Bold"/>
                <a:sym typeface="Poppins Bold"/>
              </a:rPr>
              <a:t>Próximos Passos</a:t>
            </a:r>
          </a:p>
          <a:p>
            <a:pPr algn="l" marL="231283" indent="-115641" lvl="1">
              <a:lnSpc>
                <a:spcPts val="1564"/>
              </a:lnSpc>
              <a:buFont typeface="Arial"/>
              <a:buChar char="•"/>
            </a:pPr>
            <a:r>
              <a:rPr lang="en-US" sz="10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Deploy dos modelos em produção;</a:t>
            </a:r>
          </a:p>
          <a:p>
            <a:pPr algn="l" marL="231283" indent="-115641" lvl="1">
              <a:lnSpc>
                <a:spcPts val="1564"/>
              </a:lnSpc>
              <a:buFont typeface="Arial"/>
              <a:buChar char="•"/>
            </a:pPr>
            <a:r>
              <a:rPr lang="en-US" sz="10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Integração com sistemas de CRM;</a:t>
            </a:r>
          </a:p>
          <a:p>
            <a:pPr algn="l" marL="231283" indent="-115641" lvl="1">
              <a:lnSpc>
                <a:spcPts val="1564"/>
              </a:lnSpc>
              <a:buFont typeface="Arial"/>
              <a:buChar char="•"/>
            </a:pPr>
            <a:r>
              <a:rPr lang="en-US" sz="10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Monitoramento contínuo de performance;</a:t>
            </a:r>
          </a:p>
          <a:p>
            <a:pPr algn="l" marL="231283" indent="-115641" lvl="1">
              <a:lnSpc>
                <a:spcPts val="1564"/>
              </a:lnSpc>
              <a:buFont typeface="Arial"/>
              <a:buChar char="•"/>
            </a:pPr>
            <a:r>
              <a:rPr lang="en-US" sz="10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Retreinamento automático dos modelos.</a:t>
            </a:r>
          </a:p>
          <a:p>
            <a:pPr algn="just">
              <a:lnSpc>
                <a:spcPts val="1564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411117" y="5917501"/>
            <a:ext cx="2047322" cy="41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Exemplo do modelo em produção </a:t>
            </a:r>
            <a:r>
              <a:rPr lang="en-US" sz="12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(POC)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DAGyD7Hi0-U</dc:identifier>
  <dcterms:modified xsi:type="dcterms:W3CDTF">2011-08-01T06:04:30Z</dcterms:modified>
  <cp:revision>1</cp:revision>
  <dc:title>Borcelle Beverage</dc:title>
</cp:coreProperties>
</file>