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2"/>
  </p:notesMasterIdLst>
  <p:sldIdLst>
    <p:sldId id="256" r:id="rId2"/>
    <p:sldId id="266" r:id="rId3"/>
    <p:sldId id="261" r:id="rId4"/>
    <p:sldId id="276" r:id="rId5"/>
    <p:sldId id="278" r:id="rId6"/>
    <p:sldId id="284" r:id="rId7"/>
    <p:sldId id="283" r:id="rId8"/>
    <p:sldId id="281" r:id="rId9"/>
    <p:sldId id="285" r:id="rId10"/>
    <p:sldId id="28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EE75DADE-1247-4DDE-9FDB-F4CD86E65640}">
          <p14:sldIdLst>
            <p14:sldId id="256"/>
          </p14:sldIdLst>
        </p14:section>
        <p14:section name="Seção sem Título" id="{31D4B046-46A2-44F1-B325-B3B041ED2C89}">
          <p14:sldIdLst>
            <p14:sldId id="266"/>
            <p14:sldId id="261"/>
            <p14:sldId id="276"/>
            <p14:sldId id="278"/>
            <p14:sldId id="284"/>
            <p14:sldId id="283"/>
            <p14:sldId id="281"/>
            <p14:sldId id="285"/>
            <p14:sldId id="280"/>
          </p14:sldIdLst>
        </p14:section>
      </p14:sectionLst>
    </p:ext>
    <p:ext uri="{EFAFB233-063F-42B5-8137-9DF3F51BA10A}">
      <p15:sldGuideLst xmlns:p15="http://schemas.microsoft.com/office/powerpoint/2012/main">
        <p15:guide id="1" orient="horz" pos="2205"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96"/>
      </p:cViewPr>
      <p:guideLst>
        <p:guide orient="horz" pos="2205"/>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36DBB-8C46-496E-A26A-48622405AAA7}" type="datetimeFigureOut">
              <a:rPr lang="pt-BR" smtClean="0"/>
              <a:t>06/12/2021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A17BF-E7BD-4312-ACDA-FFC8DE738786}" type="slidenum">
              <a:rPr lang="pt-BR" smtClean="0"/>
              <a:t>‹nº›</a:t>
            </a:fld>
            <a:endParaRPr lang="pt-BR"/>
          </a:p>
        </p:txBody>
      </p:sp>
    </p:spTree>
    <p:extLst>
      <p:ext uri="{BB962C8B-B14F-4D97-AF65-F5344CB8AC3E}">
        <p14:creationId xmlns:p14="http://schemas.microsoft.com/office/powerpoint/2010/main" val="46655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3DE6193-CBE8-4C5C-987F-CDB24C8D5B62}"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21645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9DC2ECC-BF16-4309-A7C9-8E5201DBE712}"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3027109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9DC2ECC-BF16-4309-A7C9-8E5201DBE712}"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32404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9DC2ECC-BF16-4309-A7C9-8E5201DBE712}"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01621659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9DC2ECC-BF16-4309-A7C9-8E5201DBE712}"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787953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9DC2ECC-BF16-4309-A7C9-8E5201DBE712}"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46760038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894697A-3DFE-4402-9AFD-9A57A0BD07BF}"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28368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F172C2-F604-4CAE-BE7D-C568F7307E4C}"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20886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42EDEF-D5CB-4372-A830-1BFA853B82E4}"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66405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15D167B-D4B1-42AB-BD19-40EBEF9C6203}" type="datetime1">
              <a:rPr lang="pt-BR" smtClean="0"/>
              <a:t>06/12/2021</a:t>
            </a:fld>
            <a:endParaRPr lang="pt-BR"/>
          </a:p>
        </p:txBody>
      </p:sp>
      <p:sp>
        <p:nvSpPr>
          <p:cNvPr id="5" name="Footer Placeholder 4"/>
          <p:cNvSpPr>
            <a:spLocks noGrp="1"/>
          </p:cNvSpPr>
          <p:nvPr>
            <p:ph type="ftr" sz="quarter" idx="11"/>
          </p:nvPr>
        </p:nvSpPr>
        <p:spPr/>
        <p:txBody>
          <a:bodyPr/>
          <a:lstStyle/>
          <a:p>
            <a:r>
              <a:rPr lang="pt-BR"/>
              <a:t>Grupo Eco Energy</a:t>
            </a:r>
          </a:p>
        </p:txBody>
      </p:sp>
      <p:sp>
        <p:nvSpPr>
          <p:cNvPr id="6" name="Slide Number Placeholder 5"/>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47696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83404FE-1ECC-4F36-AB99-D7706AB70879}" type="datetime1">
              <a:rPr lang="pt-BR" smtClean="0"/>
              <a:t>06/12/2021</a:t>
            </a:fld>
            <a:endParaRPr lang="pt-BR"/>
          </a:p>
        </p:txBody>
      </p:sp>
      <p:sp>
        <p:nvSpPr>
          <p:cNvPr id="6" name="Footer Placeholder 5"/>
          <p:cNvSpPr>
            <a:spLocks noGrp="1"/>
          </p:cNvSpPr>
          <p:nvPr>
            <p:ph type="ftr" sz="quarter" idx="11"/>
          </p:nvPr>
        </p:nvSpPr>
        <p:spPr/>
        <p:txBody>
          <a:bodyPr/>
          <a:lstStyle/>
          <a:p>
            <a:r>
              <a:rPr lang="pt-BR"/>
              <a:t>Grupo Eco Energy</a:t>
            </a:r>
          </a:p>
        </p:txBody>
      </p:sp>
      <p:sp>
        <p:nvSpPr>
          <p:cNvPr id="7" name="Slide Number Placeholder 6"/>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20532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FF229CB-F570-494C-9DFC-7EBB4A5B339D}" type="datetime1">
              <a:rPr lang="pt-BR" smtClean="0"/>
              <a:t>06/12/2021</a:t>
            </a:fld>
            <a:endParaRPr lang="pt-BR"/>
          </a:p>
        </p:txBody>
      </p:sp>
      <p:sp>
        <p:nvSpPr>
          <p:cNvPr id="8" name="Footer Placeholder 7"/>
          <p:cNvSpPr>
            <a:spLocks noGrp="1"/>
          </p:cNvSpPr>
          <p:nvPr>
            <p:ph type="ftr" sz="quarter" idx="11"/>
          </p:nvPr>
        </p:nvSpPr>
        <p:spPr/>
        <p:txBody>
          <a:bodyPr/>
          <a:lstStyle/>
          <a:p>
            <a:r>
              <a:rPr lang="pt-BR"/>
              <a:t>Grupo Eco Energy</a:t>
            </a:r>
          </a:p>
        </p:txBody>
      </p:sp>
      <p:sp>
        <p:nvSpPr>
          <p:cNvPr id="9" name="Slide Number Placeholder 8"/>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55690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6F08C5E-054B-4EA3-9674-4A534E902D8F}" type="datetime1">
              <a:rPr lang="pt-BR" smtClean="0"/>
              <a:t>06/12/2021</a:t>
            </a:fld>
            <a:endParaRPr lang="pt-BR"/>
          </a:p>
        </p:txBody>
      </p:sp>
      <p:sp>
        <p:nvSpPr>
          <p:cNvPr id="4" name="Footer Placeholder 3"/>
          <p:cNvSpPr>
            <a:spLocks noGrp="1"/>
          </p:cNvSpPr>
          <p:nvPr>
            <p:ph type="ftr" sz="quarter" idx="11"/>
          </p:nvPr>
        </p:nvSpPr>
        <p:spPr/>
        <p:txBody>
          <a:bodyPr/>
          <a:lstStyle/>
          <a:p>
            <a:r>
              <a:rPr lang="pt-BR"/>
              <a:t>Grupo Eco Energy</a:t>
            </a:r>
          </a:p>
        </p:txBody>
      </p:sp>
      <p:sp>
        <p:nvSpPr>
          <p:cNvPr id="5" name="Slide Number Placeholder 4"/>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210772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984B9-6776-4088-80F6-64EF225C67DB}" type="datetime1">
              <a:rPr lang="pt-BR" smtClean="0"/>
              <a:t>06/12/2021</a:t>
            </a:fld>
            <a:endParaRPr lang="pt-BR"/>
          </a:p>
        </p:txBody>
      </p:sp>
      <p:sp>
        <p:nvSpPr>
          <p:cNvPr id="3" name="Footer Placeholder 2"/>
          <p:cNvSpPr>
            <a:spLocks noGrp="1"/>
          </p:cNvSpPr>
          <p:nvPr>
            <p:ph type="ftr" sz="quarter" idx="11"/>
          </p:nvPr>
        </p:nvSpPr>
        <p:spPr/>
        <p:txBody>
          <a:bodyPr/>
          <a:lstStyle/>
          <a:p>
            <a:r>
              <a:rPr lang="pt-BR"/>
              <a:t>Grupo Eco Energy</a:t>
            </a:r>
          </a:p>
        </p:txBody>
      </p:sp>
      <p:sp>
        <p:nvSpPr>
          <p:cNvPr id="4" name="Slide Number Placeholder 3"/>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230251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FA5DB6D-C811-492E-BC95-40D4CE7F3018}" type="datetime1">
              <a:rPr lang="pt-BR" smtClean="0"/>
              <a:t>06/12/2021</a:t>
            </a:fld>
            <a:endParaRPr lang="pt-BR"/>
          </a:p>
        </p:txBody>
      </p:sp>
      <p:sp>
        <p:nvSpPr>
          <p:cNvPr id="6" name="Footer Placeholder 5"/>
          <p:cNvSpPr>
            <a:spLocks noGrp="1"/>
          </p:cNvSpPr>
          <p:nvPr>
            <p:ph type="ftr" sz="quarter" idx="11"/>
          </p:nvPr>
        </p:nvSpPr>
        <p:spPr/>
        <p:txBody>
          <a:bodyPr/>
          <a:lstStyle/>
          <a:p>
            <a:r>
              <a:rPr lang="pt-BR"/>
              <a:t>Grupo Eco Energy</a:t>
            </a:r>
          </a:p>
        </p:txBody>
      </p:sp>
      <p:sp>
        <p:nvSpPr>
          <p:cNvPr id="7" name="Slide Number Placeholder 6"/>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172707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5392231-B61B-4087-826C-A02C05EACD70}" type="datetime1">
              <a:rPr lang="pt-BR" smtClean="0"/>
              <a:t>06/12/2021</a:t>
            </a:fld>
            <a:endParaRPr lang="pt-BR"/>
          </a:p>
        </p:txBody>
      </p:sp>
      <p:sp>
        <p:nvSpPr>
          <p:cNvPr id="6" name="Footer Placeholder 5"/>
          <p:cNvSpPr>
            <a:spLocks noGrp="1"/>
          </p:cNvSpPr>
          <p:nvPr>
            <p:ph type="ftr" sz="quarter" idx="11"/>
          </p:nvPr>
        </p:nvSpPr>
        <p:spPr/>
        <p:txBody>
          <a:bodyPr/>
          <a:lstStyle/>
          <a:p>
            <a:r>
              <a:rPr lang="pt-BR"/>
              <a:t>Grupo Eco Energy</a:t>
            </a:r>
          </a:p>
        </p:txBody>
      </p:sp>
      <p:sp>
        <p:nvSpPr>
          <p:cNvPr id="7" name="Slide Number Placeholder 6"/>
          <p:cNvSpPr>
            <a:spLocks noGrp="1"/>
          </p:cNvSpPr>
          <p:nvPr>
            <p:ph type="sldNum" sz="quarter" idx="12"/>
          </p:nvPr>
        </p:nvSpPr>
        <p:spPr/>
        <p:txBody>
          <a:bodyPr/>
          <a:lstStyle/>
          <a:p>
            <a:fld id="{24F432EC-2972-46C7-97C1-1EB75B8CBA8A}" type="slidenum">
              <a:rPr lang="pt-BR" smtClean="0"/>
              <a:t>‹nº›</a:t>
            </a:fld>
            <a:endParaRPr lang="pt-BR"/>
          </a:p>
        </p:txBody>
      </p:sp>
    </p:spTree>
    <p:extLst>
      <p:ext uri="{BB962C8B-B14F-4D97-AF65-F5344CB8AC3E}">
        <p14:creationId xmlns:p14="http://schemas.microsoft.com/office/powerpoint/2010/main" val="307185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DC2ECC-BF16-4309-A7C9-8E5201DBE712}" type="datetime1">
              <a:rPr lang="pt-BR" smtClean="0"/>
              <a:t>06/12/2021</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a:t>Grupo Eco Energy</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F432EC-2972-46C7-97C1-1EB75B8CBA8A}" type="slidenum">
              <a:rPr lang="pt-BR" smtClean="0"/>
              <a:t>‹nº›</a:t>
            </a:fld>
            <a:endParaRPr lang="pt-BR"/>
          </a:p>
        </p:txBody>
      </p:sp>
    </p:spTree>
    <p:extLst>
      <p:ext uri="{BB962C8B-B14F-4D97-AF65-F5344CB8AC3E}">
        <p14:creationId xmlns:p14="http://schemas.microsoft.com/office/powerpoint/2010/main" val="160135287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JTqz_xzozl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3;p4">
            <a:extLst>
              <a:ext uri="{FF2B5EF4-FFF2-40B4-BE49-F238E27FC236}">
                <a16:creationId xmlns:a16="http://schemas.microsoft.com/office/drawing/2014/main" id="{4557115F-6501-4467-B19D-4F51C6FA19B6}"/>
              </a:ext>
            </a:extLst>
          </p:cNvPr>
          <p:cNvSpPr txBox="1">
            <a:spLocks noGrp="1"/>
          </p:cNvSpPr>
          <p:nvPr>
            <p:ph type="ctrTitle"/>
          </p:nvPr>
        </p:nvSpPr>
        <p:spPr>
          <a:xfrm>
            <a:off x="2864222" y="1510242"/>
            <a:ext cx="5875357" cy="1918758"/>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5400"/>
              <a:buFont typeface="Arial Black"/>
              <a:buNone/>
            </a:pPr>
            <a:r>
              <a:rPr lang="pt-BR" sz="6000" b="1" i="1" u="none" dirty="0">
                <a:latin typeface="Arial"/>
                <a:ea typeface="Arial"/>
                <a:cs typeface="Arial"/>
                <a:sym typeface="Arial"/>
              </a:rPr>
              <a:t>Jogo do Vintão</a:t>
            </a:r>
            <a:endParaRPr lang="en-US" i="1" dirty="0"/>
          </a:p>
        </p:txBody>
      </p:sp>
      <p:sp>
        <p:nvSpPr>
          <p:cNvPr id="13" name="Subtítulo 12">
            <a:extLst>
              <a:ext uri="{FF2B5EF4-FFF2-40B4-BE49-F238E27FC236}">
                <a16:creationId xmlns:a16="http://schemas.microsoft.com/office/drawing/2014/main" id="{CA83B57E-7BA2-4333-AD82-C251F7F5A8C4}"/>
              </a:ext>
            </a:extLst>
          </p:cNvPr>
          <p:cNvSpPr>
            <a:spLocks noGrp="1"/>
          </p:cNvSpPr>
          <p:nvPr>
            <p:ph type="subTitle" idx="1"/>
          </p:nvPr>
        </p:nvSpPr>
        <p:spPr>
          <a:xfrm>
            <a:off x="4733364" y="3200400"/>
            <a:ext cx="4006215" cy="524435"/>
          </a:xfrm>
        </p:spPr>
        <p:txBody>
          <a:bodyPr>
            <a:normAutofit/>
          </a:bodyPr>
          <a:lstStyle/>
          <a:p>
            <a:r>
              <a:rPr lang="pt-BR" sz="2000" b="1" dirty="0">
                <a:solidFill>
                  <a:schemeClr val="tx1">
                    <a:lumMod val="85000"/>
                  </a:schemeClr>
                </a:solidFill>
                <a:latin typeface="Arial" panose="020B0604020202020204" pitchFamily="34" charset="0"/>
                <a:cs typeface="Arial" panose="020B0604020202020204" pitchFamily="34" charset="0"/>
              </a:rPr>
              <a:t>Jogo de perguntas e respostas</a:t>
            </a:r>
          </a:p>
        </p:txBody>
      </p:sp>
      <p:sp>
        <p:nvSpPr>
          <p:cNvPr id="16" name="Espaço Reservado para Rodapé 15">
            <a:extLst>
              <a:ext uri="{FF2B5EF4-FFF2-40B4-BE49-F238E27FC236}">
                <a16:creationId xmlns:a16="http://schemas.microsoft.com/office/drawing/2014/main" id="{B6C32960-5AFB-4767-B9C2-166EBE276999}"/>
              </a:ext>
            </a:extLst>
          </p:cNvPr>
          <p:cNvSpPr>
            <a:spLocks noGrp="1"/>
          </p:cNvSpPr>
          <p:nvPr>
            <p:ph type="ftr" sz="quarter" idx="11"/>
          </p:nvPr>
        </p:nvSpPr>
        <p:spPr/>
        <p:txBody>
          <a:bodyPr/>
          <a:lstStyle/>
          <a:p>
            <a:r>
              <a:rPr lang="pt-BR" sz="1600" dirty="0">
                <a:solidFill>
                  <a:schemeClr val="tx1"/>
                </a:solidFill>
              </a:rPr>
              <a:t>Jogo do Vintão-2021</a:t>
            </a:r>
          </a:p>
        </p:txBody>
      </p:sp>
    </p:spTree>
    <p:extLst>
      <p:ext uri="{BB962C8B-B14F-4D97-AF65-F5344CB8AC3E}">
        <p14:creationId xmlns:p14="http://schemas.microsoft.com/office/powerpoint/2010/main" val="290605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a:extLst>
              <a:ext uri="{FF2B5EF4-FFF2-40B4-BE49-F238E27FC236}">
                <a16:creationId xmlns:a16="http://schemas.microsoft.com/office/drawing/2014/main" id="{F14799E4-EC5C-44F3-A03C-5B67E973118D}"/>
              </a:ext>
            </a:extLst>
          </p:cNvPr>
          <p:cNvSpPr>
            <a:spLocks noGrp="1"/>
          </p:cNvSpPr>
          <p:nvPr>
            <p:ph type="title"/>
          </p:nvPr>
        </p:nvSpPr>
        <p:spPr>
          <a:xfrm>
            <a:off x="2808019" y="172322"/>
            <a:ext cx="4404262" cy="835052"/>
          </a:xfrm>
        </p:spPr>
        <p:txBody>
          <a:bodyPr>
            <a:normAutofit/>
          </a:bodyPr>
          <a:lstStyle/>
          <a:p>
            <a:pPr algn="ctr"/>
            <a:r>
              <a:rPr lang="pt-BR" sz="4000" b="1" dirty="0">
                <a:latin typeface="Arial" panose="020B0604020202020204" pitchFamily="34" charset="0"/>
                <a:cs typeface="Arial" panose="020B0604020202020204" pitchFamily="34" charset="0"/>
              </a:rPr>
              <a:t>Colaboradores</a:t>
            </a:r>
          </a:p>
        </p:txBody>
      </p:sp>
      <p:sp>
        <p:nvSpPr>
          <p:cNvPr id="19" name="Espaço Reservado para Conteúdo 2">
            <a:extLst>
              <a:ext uri="{FF2B5EF4-FFF2-40B4-BE49-F238E27FC236}">
                <a16:creationId xmlns:a16="http://schemas.microsoft.com/office/drawing/2014/main" id="{6CB01AE0-E462-45AE-BB9C-94749A3A54B5}"/>
              </a:ext>
            </a:extLst>
          </p:cNvPr>
          <p:cNvSpPr>
            <a:spLocks noGrp="1"/>
          </p:cNvSpPr>
          <p:nvPr>
            <p:ph idx="1"/>
          </p:nvPr>
        </p:nvSpPr>
        <p:spPr>
          <a:xfrm>
            <a:off x="1206500" y="1121674"/>
            <a:ext cx="7607300" cy="5435600"/>
          </a:xfrm>
        </p:spPr>
        <p:txBody>
          <a:bodyPr>
            <a:normAutofit fontScale="92500" lnSpcReduction="20000"/>
          </a:bodyPr>
          <a:lstStyle/>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Heitor de Araújo</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321131490</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UNA Cristiano Machado</a:t>
            </a:r>
          </a:p>
          <a:p>
            <a:pPr marL="0" indent="0" algn="ctr">
              <a:lnSpc>
                <a:spcPct val="120000"/>
              </a:lnSpc>
              <a:spcBef>
                <a:spcPts val="0"/>
              </a:spcBef>
              <a:buNone/>
            </a:pP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Lucas Mol</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32114860</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UNA Cristiano Machado</a:t>
            </a:r>
          </a:p>
          <a:p>
            <a:pPr marL="0" indent="0" algn="ctr">
              <a:lnSpc>
                <a:spcPct val="120000"/>
              </a:lnSpc>
              <a:spcBef>
                <a:spcPts val="0"/>
              </a:spcBef>
              <a:buNone/>
            </a:pP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Daniel Francisco</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321114598</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UNA Cristiano Machado</a:t>
            </a:r>
          </a:p>
          <a:p>
            <a:pPr marL="0" indent="0" algn="ctr">
              <a:lnSpc>
                <a:spcPct val="120000"/>
              </a:lnSpc>
              <a:spcBef>
                <a:spcPts val="0"/>
              </a:spcBef>
              <a:buNone/>
            </a:pP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Mateus Cambraia</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321220246</a:t>
            </a:r>
          </a:p>
          <a:p>
            <a:pPr marL="0" indent="0" algn="ctr">
              <a:lnSpc>
                <a:spcPct val="120000"/>
              </a:lnSpc>
              <a:spcBef>
                <a:spcPts val="0"/>
              </a:spcBef>
              <a:buNone/>
            </a:pPr>
            <a:r>
              <a:rPr lang="pt-BR" sz="2400" dirty="0">
                <a:effectLst/>
                <a:latin typeface="Arial" panose="020B0604020202020204" pitchFamily="34" charset="0"/>
                <a:ea typeface="Calibri" panose="020F0502020204030204" pitchFamily="34" charset="0"/>
                <a:cs typeface="Arial" panose="020B0604020202020204" pitchFamily="34" charset="0"/>
              </a:rPr>
              <a:t>- UNA Cristiano Machado</a:t>
            </a:r>
          </a:p>
          <a:p>
            <a:pPr marL="0" indent="0" algn="ctr">
              <a:lnSpc>
                <a:spcPct val="120000"/>
              </a:lnSpc>
              <a:spcBef>
                <a:spcPts val="0"/>
              </a:spcBef>
              <a:buNone/>
            </a:pPr>
            <a:endParaRPr lang="pt-BR" sz="2400" dirty="0">
              <a:latin typeface="Arial" panose="020B0604020202020204" pitchFamily="34" charset="0"/>
              <a:cs typeface="Arial" panose="020B0604020202020204" pitchFamily="34" charset="0"/>
            </a:endParaRPr>
          </a:p>
        </p:txBody>
      </p:sp>
      <p:sp>
        <p:nvSpPr>
          <p:cNvPr id="20" name="Espaço Reservado para Rodapé 3">
            <a:extLst>
              <a:ext uri="{FF2B5EF4-FFF2-40B4-BE49-F238E27FC236}">
                <a16:creationId xmlns:a16="http://schemas.microsoft.com/office/drawing/2014/main" id="{5BE2ED29-674A-4462-8118-2EA4AD6C7AC7}"/>
              </a:ext>
            </a:extLst>
          </p:cNvPr>
          <p:cNvSpPr>
            <a:spLocks noGrp="1"/>
          </p:cNvSpPr>
          <p:nvPr>
            <p:ph type="ftr" sz="quarter" idx="11"/>
          </p:nvPr>
        </p:nvSpPr>
        <p:spPr>
          <a:xfrm>
            <a:off x="588434" y="6415349"/>
            <a:ext cx="2116666" cy="365125"/>
          </a:xfrm>
        </p:spPr>
        <p:txBody>
          <a:bodyPr/>
          <a:lstStyle/>
          <a:p>
            <a:r>
              <a:rPr lang="pt-BR" sz="1600" dirty="0">
                <a:solidFill>
                  <a:schemeClr val="tx1"/>
                </a:solidFill>
              </a:rPr>
              <a:t>Jogo do Vintão-2021</a:t>
            </a:r>
          </a:p>
        </p:txBody>
      </p:sp>
    </p:spTree>
    <p:extLst>
      <p:ext uri="{BB962C8B-B14F-4D97-AF65-F5344CB8AC3E}">
        <p14:creationId xmlns:p14="http://schemas.microsoft.com/office/powerpoint/2010/main" val="194592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E4B2FD-EA94-46F9-8957-15BE8504D9BB}"/>
              </a:ext>
            </a:extLst>
          </p:cNvPr>
          <p:cNvSpPr txBox="1"/>
          <p:nvPr/>
        </p:nvSpPr>
        <p:spPr>
          <a:xfrm>
            <a:off x="1550121" y="271582"/>
            <a:ext cx="7018130" cy="954107"/>
          </a:xfrm>
          <a:prstGeom prst="rect">
            <a:avLst/>
          </a:prstGeom>
          <a:noFill/>
        </p:spPr>
        <p:txBody>
          <a:bodyPr wrap="square">
            <a:spAutoFit/>
          </a:bodyPr>
          <a:lstStyle/>
          <a:p>
            <a:pPr algn="ctr"/>
            <a:r>
              <a:rPr lang="en-US" sz="2800" b="1" dirty="0">
                <a:solidFill>
                  <a:schemeClr val="tx1">
                    <a:lumMod val="95000"/>
                  </a:schemeClr>
                </a:solidFill>
                <a:latin typeface="Arial Black"/>
                <a:sym typeface="Arial Black"/>
              </a:rPr>
              <a:t>OBJETIVOS DO SISTEMA</a:t>
            </a:r>
          </a:p>
          <a:p>
            <a:pPr algn="ctr"/>
            <a:r>
              <a:rPr lang="pt-BR" sz="2800" b="1" i="0" u="none" dirty="0">
                <a:solidFill>
                  <a:schemeClr val="tx1">
                    <a:lumMod val="95000"/>
                  </a:schemeClr>
                </a:solidFill>
                <a:latin typeface="Arial"/>
                <a:ea typeface="Arial"/>
                <a:cs typeface="Arial"/>
                <a:sym typeface="Arial"/>
              </a:rPr>
              <a:t>Jogo do Vintão</a:t>
            </a:r>
            <a:endParaRPr lang="pt-BR" sz="2800" dirty="0">
              <a:solidFill>
                <a:schemeClr val="tx1">
                  <a:lumMod val="95000"/>
                </a:schemeClr>
              </a:solidFill>
            </a:endParaRPr>
          </a:p>
        </p:txBody>
      </p:sp>
      <p:sp>
        <p:nvSpPr>
          <p:cNvPr id="10" name="CaixaDeTexto 9">
            <a:extLst>
              <a:ext uri="{FF2B5EF4-FFF2-40B4-BE49-F238E27FC236}">
                <a16:creationId xmlns:a16="http://schemas.microsoft.com/office/drawing/2014/main" id="{4B1C4A13-D8DA-474D-96C1-815569F9D6E0}"/>
              </a:ext>
            </a:extLst>
          </p:cNvPr>
          <p:cNvSpPr txBox="1"/>
          <p:nvPr/>
        </p:nvSpPr>
        <p:spPr>
          <a:xfrm>
            <a:off x="1163055" y="1225689"/>
            <a:ext cx="7792686" cy="5632311"/>
          </a:xfrm>
          <a:prstGeom prst="rect">
            <a:avLst/>
          </a:prstGeom>
          <a:noFill/>
        </p:spPr>
        <p:txBody>
          <a:bodyPr wrap="square">
            <a:spAutoFit/>
          </a:bodyPr>
          <a:lstStyle/>
          <a:p>
            <a:endParaRPr lang="pt-BR" sz="2000" b="1"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endParaRPr>
          </a:p>
          <a:p>
            <a:pPr fontAlgn="base">
              <a:buFont typeface="Arial" panose="020B0604020202020204" pitchFamily="34" charset="0"/>
              <a:buChar char="•"/>
            </a:pPr>
            <a:endPar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Melhorarem o raciocínio;</a:t>
            </a:r>
          </a:p>
          <a:p>
            <a:pPr fontAlgn="base">
              <a:buFont typeface="Arial" panose="020B0604020202020204" pitchFamily="34" charset="0"/>
              <a:buChar char="•"/>
            </a:pPr>
            <a:endPar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Trabalharem a memória; </a:t>
            </a:r>
          </a:p>
          <a:p>
            <a:pPr fontAlgn="base">
              <a:buFont typeface="Arial" panose="020B0604020202020204" pitchFamily="34" charset="0"/>
              <a:buChar char="•"/>
            </a:pPr>
            <a:endPar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Trabalharem o planejamento e execução de trabalhos ou atividades;</a:t>
            </a:r>
          </a:p>
          <a:p>
            <a:pPr fontAlgn="base">
              <a:buFont typeface="Arial" panose="020B0604020202020204" pitchFamily="34" charset="0"/>
              <a:buChar char="•"/>
            </a:pPr>
            <a:endPar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Melhorarem a capacidade de resolver problemas;</a:t>
            </a:r>
          </a:p>
          <a:p>
            <a:pPr fontAlgn="base">
              <a:buFont typeface="Arial" panose="020B0604020202020204" pitchFamily="34" charset="0"/>
              <a:buChar char="•"/>
            </a:pPr>
            <a:endPar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Melhorarem o controle inibitório;</a:t>
            </a:r>
          </a:p>
          <a:p>
            <a:pPr fontAlgn="base">
              <a:buFont typeface="Arial" panose="020B0604020202020204" pitchFamily="34" charset="0"/>
              <a:buChar char="•"/>
            </a:pPr>
            <a:endPar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Manterem-se mais focados e atentos; </a:t>
            </a:r>
          </a:p>
          <a:p>
            <a:pPr fontAlgn="base">
              <a:buFont typeface="Arial" panose="020B0604020202020204" pitchFamily="34" charset="0"/>
              <a:buChar char="•"/>
            </a:pPr>
            <a:endPar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fontAlgn="base">
              <a:buFont typeface="Arial" panose="020B0604020202020204" pitchFamily="34" charset="0"/>
              <a:buChar char="•"/>
            </a:pPr>
            <a:r>
              <a:rPr lang="pt-BR" sz="2000" b="1" i="0"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Trabalharem a flexibilidade cognitiva. </a:t>
            </a:r>
            <a:r>
              <a:rPr lang="pt-BR" sz="2000" b="1"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a:t>
            </a:r>
            <a:endParaRPr lang="pt-BR" sz="2000" b="1"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endParaRPr lang="pt-BR" sz="2000" b="1"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r>
              <a:rPr lang="pt-BR" sz="2000" b="1"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a:t>
            </a:r>
            <a:endParaRPr lang="pt-BR" sz="2000" b="1" u="sng" dirty="0">
              <a:solidFill>
                <a:schemeClr val="tx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75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7">
            <a:extLst>
              <a:ext uri="{FF2B5EF4-FFF2-40B4-BE49-F238E27FC236}">
                <a16:creationId xmlns:a16="http://schemas.microsoft.com/office/drawing/2014/main" id="{77068E38-688D-41FB-B4C4-EA30C5B0DEF6}"/>
              </a:ext>
            </a:extLst>
          </p:cNvPr>
          <p:cNvSpPr txBox="1">
            <a:spLocks/>
          </p:cNvSpPr>
          <p:nvPr/>
        </p:nvSpPr>
        <p:spPr>
          <a:xfrm>
            <a:off x="1245834" y="212036"/>
            <a:ext cx="8395707" cy="967733"/>
          </a:xfrm>
          <a:prstGeom prst="rect">
            <a:avLst/>
          </a:prstGeom>
          <a:noFill/>
          <a:ln>
            <a:noFill/>
          </a:ln>
          <a:effectLst/>
        </p:spPr>
        <p:txBody>
          <a:bodyPr spcFirstLastPara="1" vert="horz" wrap="square" lIns="91425" tIns="45700" rIns="91425" bIns="45700" rtlCol="0" anchor="ctr" anchorCtr="0">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
                <a:schemeClr val="dk2"/>
              </a:buClr>
              <a:buSzPts val="4400"/>
              <a:buFont typeface="Arial Black"/>
              <a:buNone/>
            </a:pPr>
            <a:r>
              <a:rPr lang="en-US" sz="4000" b="1" dirty="0">
                <a:latin typeface="Arial" panose="020B0604020202020204" pitchFamily="34" charset="0"/>
                <a:cs typeface="Arial" panose="020B0604020202020204" pitchFamily="34" charset="0"/>
              </a:rPr>
              <a:t>O QUE TEMOS HOJE?</a:t>
            </a:r>
          </a:p>
        </p:txBody>
      </p:sp>
      <p:sp>
        <p:nvSpPr>
          <p:cNvPr id="10" name="CaixaDeTexto 9">
            <a:hlinkClick r:id="rId2"/>
            <a:extLst>
              <a:ext uri="{FF2B5EF4-FFF2-40B4-BE49-F238E27FC236}">
                <a16:creationId xmlns:a16="http://schemas.microsoft.com/office/drawing/2014/main" id="{F92F8EF0-31BC-41BF-995F-A72CDCDE901A}"/>
              </a:ext>
            </a:extLst>
          </p:cNvPr>
          <p:cNvSpPr txBox="1"/>
          <p:nvPr/>
        </p:nvSpPr>
        <p:spPr>
          <a:xfrm>
            <a:off x="1245834" y="5678231"/>
            <a:ext cx="2129163" cy="369332"/>
          </a:xfrm>
          <a:prstGeom prst="rect">
            <a:avLst/>
          </a:prstGeom>
          <a:noFill/>
        </p:spPr>
        <p:txBody>
          <a:bodyPr wrap="square" rtlCol="0">
            <a:spAutoFit/>
          </a:bodyPr>
          <a:lstStyle/>
          <a:p>
            <a:endParaRPr lang="pt-BR" dirty="0"/>
          </a:p>
        </p:txBody>
      </p:sp>
      <p:sp>
        <p:nvSpPr>
          <p:cNvPr id="7" name="Espaço Reservado para Rodapé 6">
            <a:extLst>
              <a:ext uri="{FF2B5EF4-FFF2-40B4-BE49-F238E27FC236}">
                <a16:creationId xmlns:a16="http://schemas.microsoft.com/office/drawing/2014/main" id="{15E721F7-80C2-49E9-836B-9219A4BBCF21}"/>
              </a:ext>
            </a:extLst>
          </p:cNvPr>
          <p:cNvSpPr>
            <a:spLocks noGrp="1"/>
          </p:cNvSpPr>
          <p:nvPr>
            <p:ph type="ftr" sz="quarter" idx="11"/>
          </p:nvPr>
        </p:nvSpPr>
        <p:spPr/>
        <p:txBody>
          <a:bodyPr/>
          <a:lstStyle/>
          <a:p>
            <a:r>
              <a:rPr lang="pt-BR" sz="1600" dirty="0">
                <a:solidFill>
                  <a:schemeClr val="tx1"/>
                </a:solidFill>
              </a:rPr>
              <a:t>Jogo do Vintão-2021</a:t>
            </a:r>
          </a:p>
        </p:txBody>
      </p:sp>
      <p:sp>
        <p:nvSpPr>
          <p:cNvPr id="13" name="CaixaDeTexto 12">
            <a:extLst>
              <a:ext uri="{FF2B5EF4-FFF2-40B4-BE49-F238E27FC236}">
                <a16:creationId xmlns:a16="http://schemas.microsoft.com/office/drawing/2014/main" id="{C2263E4D-0E64-43D9-979C-DEA37009F501}"/>
              </a:ext>
            </a:extLst>
          </p:cNvPr>
          <p:cNvSpPr txBox="1"/>
          <p:nvPr/>
        </p:nvSpPr>
        <p:spPr>
          <a:xfrm>
            <a:off x="901326" y="1616219"/>
            <a:ext cx="8790962" cy="1631216"/>
          </a:xfrm>
          <a:prstGeom prst="rect">
            <a:avLst/>
          </a:prstGeom>
          <a:noFill/>
        </p:spPr>
        <p:txBody>
          <a:bodyPr wrap="square">
            <a:spAutoFit/>
          </a:bodyPr>
          <a:lstStyle/>
          <a:p>
            <a:pPr algn="just"/>
            <a:r>
              <a:rPr lang="pt-BR" sz="2000" dirty="0">
                <a:latin typeface="Arial" panose="020B0604020202020204" pitchFamily="34" charset="0"/>
                <a:ea typeface="Calibri" panose="020F0502020204030204" pitchFamily="34" charset="0"/>
                <a:cs typeface="Arial" panose="020B0604020202020204" pitchFamily="34" charset="0"/>
              </a:rPr>
              <a:t>Hoje, já possuímos algum jogos relacionados a esse modelo de perguntas e respostas mas, o jogo do vintão traz uma proposta  nova, além de treinar oque os outros jogos já treinam, também proporcionamos uma experiencia ao usuário que outras empresas não são capazes de proporcionar, gerando entretenimento, juntamente com o aprendizado.</a:t>
            </a:r>
            <a:endParaRPr lang="pt-BR"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2" name="Imagem 11">
            <a:extLst>
              <a:ext uri="{FF2B5EF4-FFF2-40B4-BE49-F238E27FC236}">
                <a16:creationId xmlns:a16="http://schemas.microsoft.com/office/drawing/2014/main" id="{E8419CC6-2165-4E87-94CE-445AEBD633ED}"/>
              </a:ext>
            </a:extLst>
          </p:cNvPr>
          <p:cNvPicPr>
            <a:picLocks noChangeAspect="1"/>
          </p:cNvPicPr>
          <p:nvPr/>
        </p:nvPicPr>
        <p:blipFill>
          <a:blip r:embed="rId3"/>
          <a:stretch>
            <a:fillRect/>
          </a:stretch>
        </p:blipFill>
        <p:spPr>
          <a:xfrm>
            <a:off x="1709607" y="3378553"/>
            <a:ext cx="6535023" cy="2531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CaixaDeTexto 14">
            <a:extLst>
              <a:ext uri="{FF2B5EF4-FFF2-40B4-BE49-F238E27FC236}">
                <a16:creationId xmlns:a16="http://schemas.microsoft.com/office/drawing/2014/main" id="{F6E9477B-C4A4-4B6D-903F-0C5B99D5718A}"/>
              </a:ext>
            </a:extLst>
          </p:cNvPr>
          <p:cNvSpPr txBox="1"/>
          <p:nvPr/>
        </p:nvSpPr>
        <p:spPr>
          <a:xfrm>
            <a:off x="3173095" y="6041362"/>
            <a:ext cx="4247425" cy="369332"/>
          </a:xfrm>
          <a:prstGeom prst="rect">
            <a:avLst/>
          </a:prstGeom>
          <a:noFill/>
        </p:spPr>
        <p:txBody>
          <a:bodyPr wrap="square" rtlCol="0">
            <a:spAutoFit/>
          </a:bodyPr>
          <a:lstStyle/>
          <a:p>
            <a:r>
              <a:rPr lang="pt-BR" dirty="0"/>
              <a:t>https://www.showdomilhao.com.br/</a:t>
            </a:r>
          </a:p>
        </p:txBody>
      </p:sp>
    </p:spTree>
    <p:extLst>
      <p:ext uri="{BB962C8B-B14F-4D97-AF65-F5344CB8AC3E}">
        <p14:creationId xmlns:p14="http://schemas.microsoft.com/office/powerpoint/2010/main" val="18490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E5974-0F00-4DD4-9055-1C2196E7A429}"/>
              </a:ext>
            </a:extLst>
          </p:cNvPr>
          <p:cNvSpPr>
            <a:spLocks noGrp="1"/>
          </p:cNvSpPr>
          <p:nvPr>
            <p:ph type="title"/>
          </p:nvPr>
        </p:nvSpPr>
        <p:spPr>
          <a:xfrm>
            <a:off x="2625330" y="241098"/>
            <a:ext cx="5632758" cy="767431"/>
          </a:xfrm>
        </p:spPr>
        <p:txBody>
          <a:bodyPr>
            <a:normAutofit/>
          </a:bodyPr>
          <a:lstStyle/>
          <a:p>
            <a:pPr algn="ctr"/>
            <a:r>
              <a:rPr lang="en-US" sz="4000" b="1" dirty="0">
                <a:latin typeface="Arial" panose="020B0604020202020204" pitchFamily="34" charset="0"/>
                <a:cs typeface="Arial" panose="020B0604020202020204" pitchFamily="34" charset="0"/>
                <a:sym typeface="Arial Black"/>
              </a:rPr>
              <a:t>Cronograma previsto</a:t>
            </a:r>
            <a:endParaRPr lang="pt-BR" sz="4000" dirty="0">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0FC2715D-25C8-483D-83DB-3B15DE8E6A51}"/>
              </a:ext>
            </a:extLst>
          </p:cNvPr>
          <p:cNvSpPr>
            <a:spLocks noGrp="1"/>
          </p:cNvSpPr>
          <p:nvPr>
            <p:ph type="ftr" sz="quarter" idx="11"/>
          </p:nvPr>
        </p:nvSpPr>
        <p:spPr/>
        <p:txBody>
          <a:bodyPr/>
          <a:lstStyle/>
          <a:p>
            <a:r>
              <a:rPr lang="pt-BR" sz="1200" dirty="0">
                <a:solidFill>
                  <a:schemeClr val="tx1"/>
                </a:solidFill>
              </a:rPr>
              <a:t>Jogo do Vintão-2021</a:t>
            </a:r>
          </a:p>
        </p:txBody>
      </p:sp>
      <p:sp>
        <p:nvSpPr>
          <p:cNvPr id="59" name="CaixaDeTexto 58">
            <a:extLst>
              <a:ext uri="{FF2B5EF4-FFF2-40B4-BE49-F238E27FC236}">
                <a16:creationId xmlns:a16="http://schemas.microsoft.com/office/drawing/2014/main" id="{01190938-8069-4F30-8FE4-377396C680DA}"/>
              </a:ext>
            </a:extLst>
          </p:cNvPr>
          <p:cNvSpPr txBox="1"/>
          <p:nvPr/>
        </p:nvSpPr>
        <p:spPr>
          <a:xfrm>
            <a:off x="677334" y="1351508"/>
            <a:ext cx="6000549" cy="4247317"/>
          </a:xfrm>
          <a:prstGeom prst="rect">
            <a:avLst/>
          </a:prstGeom>
          <a:noFill/>
        </p:spPr>
        <p:txBody>
          <a:bodyPr wrap="square" rtlCol="0">
            <a:spAutoFit/>
          </a:bodyPr>
          <a:lstStyle/>
          <a:p>
            <a:pPr marL="342900" indent="-342900">
              <a:buFont typeface="+mj-lt"/>
              <a:buAutoNum type="arabicPeriod"/>
            </a:pPr>
            <a:r>
              <a:rPr lang="pt-BR" sz="2200" dirty="0">
                <a:effectLst/>
                <a:latin typeface="Arial" panose="020B0604020202020204" pitchFamily="34" charset="0"/>
                <a:ea typeface="Calibri" panose="020F0502020204030204" pitchFamily="34" charset="0"/>
              </a:rPr>
              <a:t>Criação do repositório/ Kanban no GitHub. </a:t>
            </a: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Diagrama de Casos de Uso.                                                   </a:t>
            </a:r>
            <a:endParaRPr lang="pt-BR" sz="2200" dirty="0">
              <a:latin typeface="Arial" panose="020B0604020202020204" pitchFamily="34" charset="0"/>
              <a:ea typeface="Calibri" panose="020F0502020204030204" pitchFamily="34" charset="0"/>
            </a:endParaRP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Diagrama de Classes.                                                            </a:t>
            </a: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Modelo Entidade.                                                                    </a:t>
            </a:r>
            <a:endParaRPr lang="pt-BR" sz="2200" dirty="0">
              <a:latin typeface="Arial" panose="020B0604020202020204" pitchFamily="34" charset="0"/>
              <a:ea typeface="Calibri" panose="020F0502020204030204" pitchFamily="34" charset="0"/>
            </a:endParaRP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Modelo Relacional.                                                                  </a:t>
            </a: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Tela de instruções “instrucoes”.                                              </a:t>
            </a:r>
            <a:endParaRPr lang="pt-BR" sz="2200" dirty="0">
              <a:latin typeface="Arial" panose="020B0604020202020204" pitchFamily="34" charset="0"/>
              <a:ea typeface="Calibri" panose="020F0502020204030204" pitchFamily="34" charset="0"/>
            </a:endParaRP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Tela de cadastros “idCadastro”.                                              </a:t>
            </a: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Tela de seleção “selectPlayer”.                    </a:t>
            </a:r>
            <a:endParaRPr lang="pt-BR" sz="2200" dirty="0">
              <a:latin typeface="Arial" panose="020B0604020202020204" pitchFamily="34" charset="0"/>
              <a:ea typeface="Calibri" panose="020F0502020204030204" pitchFamily="34" charset="0"/>
            </a:endParaRP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Interface inicial “bemVindoForm”.                                           </a:t>
            </a: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Tela de perguntas “idPerguntas”.                                            </a:t>
            </a:r>
            <a:endParaRPr lang="pt-BR" sz="2200" dirty="0">
              <a:latin typeface="Arial" panose="020B0604020202020204" pitchFamily="34" charset="0"/>
              <a:ea typeface="Calibri" panose="020F0502020204030204" pitchFamily="34" charset="0"/>
            </a:endParaRP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Tela do Campeão. “idCampeao”  </a:t>
            </a:r>
          </a:p>
          <a:p>
            <a:pPr marL="342900" indent="-342900">
              <a:buFont typeface="+mj-lt"/>
              <a:buAutoNum type="arabicPeriod"/>
            </a:pPr>
            <a:r>
              <a:rPr lang="pt-BR" sz="2200" dirty="0">
                <a:effectLst/>
                <a:latin typeface="Arial" panose="020B0604020202020204" pitchFamily="34" charset="0"/>
                <a:ea typeface="Calibri" panose="020F0502020204030204" pitchFamily="34" charset="0"/>
              </a:rPr>
              <a:t>Incrementação de funcionalidades  </a:t>
            </a:r>
            <a:endParaRPr lang="pt-BR" sz="2200" dirty="0"/>
          </a:p>
        </p:txBody>
      </p:sp>
      <p:sp>
        <p:nvSpPr>
          <p:cNvPr id="60" name="CaixaDeTexto 59">
            <a:extLst>
              <a:ext uri="{FF2B5EF4-FFF2-40B4-BE49-F238E27FC236}">
                <a16:creationId xmlns:a16="http://schemas.microsoft.com/office/drawing/2014/main" id="{3B864399-9B5C-4A75-A689-7BF8D22008ED}"/>
              </a:ext>
            </a:extLst>
          </p:cNvPr>
          <p:cNvSpPr txBox="1"/>
          <p:nvPr/>
        </p:nvSpPr>
        <p:spPr>
          <a:xfrm>
            <a:off x="8293947" y="1351508"/>
            <a:ext cx="2662254" cy="4154984"/>
          </a:xfrm>
          <a:prstGeom prst="rect">
            <a:avLst/>
          </a:prstGeom>
          <a:noFill/>
        </p:spPr>
        <p:txBody>
          <a:bodyPr wrap="square" rtlCol="0">
            <a:spAutoFit/>
          </a:bodyPr>
          <a:lstStyle/>
          <a:p>
            <a:r>
              <a:rPr lang="pt-BR" sz="2200" dirty="0">
                <a:latin typeface="Arial" panose="020B0604020202020204" pitchFamily="34" charset="0"/>
                <a:cs typeface="Arial" panose="020B0604020202020204" pitchFamily="34" charset="0"/>
              </a:rPr>
              <a:t>08/11</a:t>
            </a:r>
          </a:p>
          <a:p>
            <a:r>
              <a:rPr lang="pt-BR" sz="2200" dirty="0">
                <a:latin typeface="Arial" panose="020B0604020202020204" pitchFamily="34" charset="0"/>
                <a:cs typeface="Arial" panose="020B0604020202020204" pitchFamily="34" charset="0"/>
              </a:rPr>
              <a:t>09/11</a:t>
            </a:r>
          </a:p>
          <a:p>
            <a:r>
              <a:rPr lang="pt-BR" sz="2200" dirty="0">
                <a:latin typeface="Arial" panose="020B0604020202020204" pitchFamily="34" charset="0"/>
                <a:cs typeface="Arial" panose="020B0604020202020204" pitchFamily="34" charset="0"/>
              </a:rPr>
              <a:t>10/11</a:t>
            </a:r>
          </a:p>
          <a:p>
            <a:r>
              <a:rPr lang="pt-BR" sz="2200" dirty="0">
                <a:latin typeface="Arial" panose="020B0604020202020204" pitchFamily="34" charset="0"/>
                <a:cs typeface="Arial" panose="020B0604020202020204" pitchFamily="34" charset="0"/>
              </a:rPr>
              <a:t>11/11</a:t>
            </a:r>
          </a:p>
          <a:p>
            <a:r>
              <a:rPr lang="pt-BR" sz="2200" dirty="0">
                <a:latin typeface="Arial" panose="020B0604020202020204" pitchFamily="34" charset="0"/>
                <a:cs typeface="Arial" panose="020B0604020202020204" pitchFamily="34" charset="0"/>
              </a:rPr>
              <a:t>12/11</a:t>
            </a:r>
          </a:p>
          <a:p>
            <a:r>
              <a:rPr lang="pt-BR" sz="2200" dirty="0">
                <a:latin typeface="Arial" panose="020B0604020202020204" pitchFamily="34" charset="0"/>
                <a:cs typeface="Arial" panose="020B0604020202020204" pitchFamily="34" charset="0"/>
              </a:rPr>
              <a:t>28/11</a:t>
            </a:r>
          </a:p>
          <a:p>
            <a:r>
              <a:rPr lang="pt-BR" sz="2200" dirty="0">
                <a:latin typeface="Arial" panose="020B0604020202020204" pitchFamily="34" charset="0"/>
                <a:cs typeface="Arial" panose="020B0604020202020204" pitchFamily="34" charset="0"/>
              </a:rPr>
              <a:t>28/11</a:t>
            </a:r>
          </a:p>
          <a:p>
            <a:r>
              <a:rPr lang="pt-BR" sz="2200" dirty="0">
                <a:latin typeface="Arial" panose="020B0604020202020204" pitchFamily="34" charset="0"/>
                <a:cs typeface="Arial" panose="020B0604020202020204" pitchFamily="34" charset="0"/>
              </a:rPr>
              <a:t>28/11</a:t>
            </a:r>
          </a:p>
          <a:p>
            <a:r>
              <a:rPr lang="pt-BR" sz="2200" dirty="0">
                <a:latin typeface="Arial" panose="020B0604020202020204" pitchFamily="34" charset="0"/>
                <a:cs typeface="Arial" panose="020B0604020202020204" pitchFamily="34" charset="0"/>
              </a:rPr>
              <a:t>05/12</a:t>
            </a:r>
          </a:p>
          <a:p>
            <a:r>
              <a:rPr lang="pt-BR" sz="2200" dirty="0">
                <a:latin typeface="Arial" panose="020B0604020202020204" pitchFamily="34" charset="0"/>
                <a:cs typeface="Arial" panose="020B0604020202020204" pitchFamily="34" charset="0"/>
              </a:rPr>
              <a:t>06/12</a:t>
            </a:r>
          </a:p>
          <a:p>
            <a:r>
              <a:rPr lang="pt-BR" sz="2200" dirty="0">
                <a:latin typeface="Arial" panose="020B0604020202020204" pitchFamily="34" charset="0"/>
                <a:cs typeface="Arial" panose="020B0604020202020204" pitchFamily="34" charset="0"/>
              </a:rPr>
              <a:t>06/12</a:t>
            </a:r>
          </a:p>
          <a:p>
            <a:r>
              <a:rPr lang="pt-BR" sz="2200" dirty="0">
                <a:effectLst/>
                <a:latin typeface="Arial" panose="020B0604020202020204" pitchFamily="34" charset="0"/>
                <a:ea typeface="Calibri" panose="020F0502020204030204" pitchFamily="34" charset="0"/>
              </a:rPr>
              <a:t>09/12</a:t>
            </a:r>
            <a:endParaRPr lang="pt-B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5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E5974-0F00-4DD4-9055-1C2196E7A429}"/>
              </a:ext>
            </a:extLst>
          </p:cNvPr>
          <p:cNvSpPr>
            <a:spLocks noGrp="1"/>
          </p:cNvSpPr>
          <p:nvPr>
            <p:ph type="title"/>
          </p:nvPr>
        </p:nvSpPr>
        <p:spPr>
          <a:xfrm>
            <a:off x="2034387" y="344765"/>
            <a:ext cx="5745864" cy="679708"/>
          </a:xfrm>
        </p:spPr>
        <p:txBody>
          <a:bodyPr>
            <a:normAutofit fontScale="90000"/>
          </a:bodyPr>
          <a:lstStyle/>
          <a:p>
            <a:pPr algn="ctr"/>
            <a:r>
              <a:rPr lang="en-US" sz="4000" b="1" dirty="0">
                <a:latin typeface="Arial" panose="020B0604020202020204" pitchFamily="34" charset="0"/>
                <a:cs typeface="Arial" panose="020B0604020202020204" pitchFamily="34" charset="0"/>
                <a:sym typeface="Arial Black"/>
              </a:rPr>
              <a:t>Backlog do Produto</a:t>
            </a:r>
            <a:endParaRPr lang="pt-BR" sz="4000" dirty="0">
              <a:latin typeface="Arial" panose="020B0604020202020204" pitchFamily="34" charset="0"/>
              <a:cs typeface="Arial" panose="020B0604020202020204" pitchFamily="34" charset="0"/>
            </a:endParaRPr>
          </a:p>
        </p:txBody>
      </p:sp>
      <p:sp>
        <p:nvSpPr>
          <p:cNvPr id="4" name="Espaço Reservado para Rodapé 3">
            <a:extLst>
              <a:ext uri="{FF2B5EF4-FFF2-40B4-BE49-F238E27FC236}">
                <a16:creationId xmlns:a16="http://schemas.microsoft.com/office/drawing/2014/main" id="{0FC2715D-25C8-483D-83DB-3B15DE8E6A51}"/>
              </a:ext>
            </a:extLst>
          </p:cNvPr>
          <p:cNvSpPr>
            <a:spLocks noGrp="1"/>
          </p:cNvSpPr>
          <p:nvPr>
            <p:ph type="ftr" sz="quarter" idx="11"/>
          </p:nvPr>
        </p:nvSpPr>
        <p:spPr/>
        <p:txBody>
          <a:bodyPr/>
          <a:lstStyle/>
          <a:p>
            <a:r>
              <a:rPr lang="pt-BR" sz="1200" dirty="0">
                <a:solidFill>
                  <a:schemeClr val="tx1"/>
                </a:solidFill>
              </a:rPr>
              <a:t>Jogo do Vintão-2021</a:t>
            </a:r>
          </a:p>
        </p:txBody>
      </p:sp>
      <p:pic>
        <p:nvPicPr>
          <p:cNvPr id="8" name="Imagem 7">
            <a:extLst>
              <a:ext uri="{FF2B5EF4-FFF2-40B4-BE49-F238E27FC236}">
                <a16:creationId xmlns:a16="http://schemas.microsoft.com/office/drawing/2014/main" id="{5B62DCC6-6459-45AE-835B-EB37611B8E13}"/>
              </a:ext>
            </a:extLst>
          </p:cNvPr>
          <p:cNvPicPr>
            <a:picLocks noChangeAspect="1"/>
          </p:cNvPicPr>
          <p:nvPr/>
        </p:nvPicPr>
        <p:blipFill>
          <a:blip r:embed="rId2"/>
          <a:stretch>
            <a:fillRect/>
          </a:stretch>
        </p:blipFill>
        <p:spPr>
          <a:xfrm>
            <a:off x="540636" y="1024473"/>
            <a:ext cx="8733366" cy="4393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Espaço Reservado para Rodapé 3">
            <a:extLst>
              <a:ext uri="{FF2B5EF4-FFF2-40B4-BE49-F238E27FC236}">
                <a16:creationId xmlns:a16="http://schemas.microsoft.com/office/drawing/2014/main" id="{3B294C3C-271B-48F0-99AB-B6F16D2CAF1D}"/>
              </a:ext>
            </a:extLst>
          </p:cNvPr>
          <p:cNvSpPr txBox="1">
            <a:spLocks/>
          </p:cNvSpPr>
          <p:nvPr/>
        </p:nvSpPr>
        <p:spPr>
          <a:xfrm>
            <a:off x="540636" y="5547047"/>
            <a:ext cx="8733366"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https://github.com/lucasmolc/GameQ-A/projects/1?fullscreen=true</a:t>
            </a:r>
          </a:p>
        </p:txBody>
      </p:sp>
    </p:spTree>
    <p:extLst>
      <p:ext uri="{BB962C8B-B14F-4D97-AF65-F5344CB8AC3E}">
        <p14:creationId xmlns:p14="http://schemas.microsoft.com/office/powerpoint/2010/main" val="192146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a:extLst>
              <a:ext uri="{FF2B5EF4-FFF2-40B4-BE49-F238E27FC236}">
                <a16:creationId xmlns:a16="http://schemas.microsoft.com/office/drawing/2014/main" id="{CE24728C-18BC-436A-9FBD-CDD4FAF100D8}"/>
              </a:ext>
            </a:extLst>
          </p:cNvPr>
          <p:cNvSpPr>
            <a:spLocks noGrp="1"/>
          </p:cNvSpPr>
          <p:nvPr>
            <p:ph type="ftr" sz="quarter" idx="11"/>
          </p:nvPr>
        </p:nvSpPr>
        <p:spPr>
          <a:xfrm>
            <a:off x="677334" y="6223924"/>
            <a:ext cx="6297612" cy="365125"/>
          </a:xfrm>
        </p:spPr>
        <p:txBody>
          <a:bodyPr/>
          <a:lstStyle/>
          <a:p>
            <a:r>
              <a:rPr lang="pt-BR" sz="1200" dirty="0">
                <a:solidFill>
                  <a:schemeClr val="tx1"/>
                </a:solidFill>
              </a:rPr>
              <a:t>Jogo do Vintão-2021</a:t>
            </a:r>
          </a:p>
        </p:txBody>
      </p:sp>
      <p:sp>
        <p:nvSpPr>
          <p:cNvPr id="14" name="Título 1">
            <a:extLst>
              <a:ext uri="{FF2B5EF4-FFF2-40B4-BE49-F238E27FC236}">
                <a16:creationId xmlns:a16="http://schemas.microsoft.com/office/drawing/2014/main" id="{34E1C9FA-1136-46DB-B2BD-CF3664A90A16}"/>
              </a:ext>
            </a:extLst>
          </p:cNvPr>
          <p:cNvSpPr>
            <a:spLocks noGrp="1"/>
          </p:cNvSpPr>
          <p:nvPr>
            <p:ph type="title"/>
          </p:nvPr>
        </p:nvSpPr>
        <p:spPr>
          <a:xfrm>
            <a:off x="2372207" y="268951"/>
            <a:ext cx="5632758" cy="767431"/>
          </a:xfrm>
        </p:spPr>
        <p:txBody>
          <a:bodyPr>
            <a:normAutofit/>
          </a:bodyPr>
          <a:lstStyle/>
          <a:p>
            <a:pPr algn="ctr"/>
            <a:r>
              <a:rPr lang="en-US" sz="4000" b="1" dirty="0">
                <a:latin typeface="Arial" panose="020B0604020202020204" pitchFamily="34" charset="0"/>
                <a:cs typeface="Arial" panose="020B0604020202020204" pitchFamily="34" charset="0"/>
                <a:sym typeface="Arial Black"/>
              </a:rPr>
              <a:t>Sprints</a:t>
            </a:r>
            <a:endParaRPr lang="pt-BR" sz="4000" dirty="0">
              <a:latin typeface="Arial" panose="020B0604020202020204" pitchFamily="34" charset="0"/>
              <a:cs typeface="Arial" panose="020B0604020202020204" pitchFamily="34" charset="0"/>
            </a:endParaRPr>
          </a:p>
        </p:txBody>
      </p:sp>
      <p:sp>
        <p:nvSpPr>
          <p:cNvPr id="15" name="CaixaDeTexto 14">
            <a:extLst>
              <a:ext uri="{FF2B5EF4-FFF2-40B4-BE49-F238E27FC236}">
                <a16:creationId xmlns:a16="http://schemas.microsoft.com/office/drawing/2014/main" id="{2A78BAEA-24FF-4617-A021-5C55627A571A}"/>
              </a:ext>
            </a:extLst>
          </p:cNvPr>
          <p:cNvSpPr txBox="1"/>
          <p:nvPr/>
        </p:nvSpPr>
        <p:spPr>
          <a:xfrm>
            <a:off x="1009041" y="1147371"/>
            <a:ext cx="8359090" cy="4755148"/>
          </a:xfrm>
          <a:prstGeom prst="rect">
            <a:avLst/>
          </a:prstGeom>
          <a:noFill/>
        </p:spPr>
        <p:txBody>
          <a:bodyPr wrap="square" rtlCol="0">
            <a:spAutoFit/>
          </a:bodyPr>
          <a:lstStyle/>
          <a:p>
            <a:pPr>
              <a:lnSpc>
                <a:spcPct val="107000"/>
              </a:lnSpc>
              <a:spcAft>
                <a:spcPts val="800"/>
              </a:spcAft>
            </a:pPr>
            <a:r>
              <a:rPr lang="pt-BR" sz="2200" b="1" dirty="0">
                <a:effectLst/>
                <a:latin typeface="Arial" panose="020B0604020202020204" pitchFamily="34" charset="0"/>
                <a:ea typeface="Calibri" panose="020F0502020204030204" pitchFamily="34" charset="0"/>
                <a:cs typeface="Arial" panose="020B0604020202020204" pitchFamily="34" charset="0"/>
              </a:rPr>
              <a:t>1ª Sprint (08/11 – 12/11): </a:t>
            </a:r>
            <a:r>
              <a:rPr lang="pt-BR" sz="2200" dirty="0">
                <a:effectLst/>
                <a:latin typeface="Arial" panose="020B0604020202020204" pitchFamily="34" charset="0"/>
                <a:ea typeface="Calibri" panose="020F0502020204030204" pitchFamily="34" charset="0"/>
                <a:cs typeface="Arial" panose="020B0604020202020204" pitchFamily="34" charset="0"/>
              </a:rPr>
              <a:t>A primeira Sprint foi definida para  a criação do projeto no GitHub e dos diagramas para a modelagem do software. </a:t>
            </a:r>
          </a:p>
          <a:p>
            <a:pPr>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pt-BR" sz="2200" b="1" dirty="0">
                <a:effectLst/>
                <a:latin typeface="Arial" panose="020B0604020202020204" pitchFamily="34" charset="0"/>
                <a:ea typeface="Calibri" panose="020F0502020204030204" pitchFamily="34" charset="0"/>
                <a:cs typeface="Arial" panose="020B0604020202020204" pitchFamily="34" charset="0"/>
              </a:rPr>
              <a:t>2ª Sprint (20/11 – 28/11): </a:t>
            </a:r>
            <a:r>
              <a:rPr lang="pt-BR" sz="2200" dirty="0">
                <a:effectLst/>
                <a:latin typeface="Arial" panose="020B0604020202020204" pitchFamily="34" charset="0"/>
                <a:ea typeface="Calibri" panose="020F0502020204030204" pitchFamily="34" charset="0"/>
                <a:cs typeface="Arial" panose="020B0604020202020204" pitchFamily="34" charset="0"/>
              </a:rPr>
              <a:t>A segunda Sprint foi definida para  a criação da interface inicial do jogo e suas funcionalidades de design, como: tamanho, imagens, cores, hovers e clicks.</a:t>
            </a:r>
          </a:p>
          <a:p>
            <a:pPr>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 </a:t>
            </a:r>
          </a:p>
          <a:p>
            <a:r>
              <a:rPr lang="pt-BR" sz="2200" b="1" dirty="0">
                <a:effectLst/>
                <a:latin typeface="Arial" panose="020B0604020202020204" pitchFamily="34" charset="0"/>
                <a:ea typeface="Calibri" panose="020F0502020204030204" pitchFamily="34" charset="0"/>
                <a:cs typeface="Arial" panose="020B0604020202020204" pitchFamily="34" charset="0"/>
              </a:rPr>
              <a:t>3ª Sprint (31/11 – 09/12): </a:t>
            </a:r>
            <a:r>
              <a:rPr lang="pt-BR" sz="2200" dirty="0">
                <a:effectLst/>
                <a:latin typeface="Arial" panose="020B0604020202020204" pitchFamily="34" charset="0"/>
                <a:ea typeface="Calibri" panose="020F0502020204030204" pitchFamily="34" charset="0"/>
                <a:cs typeface="Arial" panose="020B0604020202020204" pitchFamily="34" charset="0"/>
              </a:rPr>
              <a:t>A terceira Sprint foi definida para o desenvolvimento do back-end do jogo, relacionado as funcionalidades de todos os botões, pontuações, perguntas e alternativas. </a:t>
            </a:r>
            <a:endParaRPr lang="pt-B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03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E6113-3564-4536-9605-8C6FE18D03BA}"/>
              </a:ext>
            </a:extLst>
          </p:cNvPr>
          <p:cNvSpPr>
            <a:spLocks noGrp="1"/>
          </p:cNvSpPr>
          <p:nvPr>
            <p:ph type="title"/>
          </p:nvPr>
        </p:nvSpPr>
        <p:spPr>
          <a:xfrm>
            <a:off x="677334" y="451513"/>
            <a:ext cx="8596668" cy="812511"/>
          </a:xfrm>
          <a:effectLst>
            <a:outerShdw blurRad="50800" dist="38100" dir="2700000" algn="tl" rotWithShape="0">
              <a:prstClr val="black">
                <a:alpha val="40000"/>
              </a:prstClr>
            </a:outerShdw>
          </a:effectLst>
        </p:spPr>
        <p:txBody>
          <a:bodyPr/>
          <a:lstStyle/>
          <a:p>
            <a:pPr algn="ctr"/>
            <a:r>
              <a:rPr lang="pt-BR" dirty="0"/>
              <a:t>Diagrama de Casos de uso do sistema.</a:t>
            </a:r>
          </a:p>
        </p:txBody>
      </p:sp>
      <p:sp>
        <p:nvSpPr>
          <p:cNvPr id="4" name="Espaço Reservado para Rodapé 3">
            <a:extLst>
              <a:ext uri="{FF2B5EF4-FFF2-40B4-BE49-F238E27FC236}">
                <a16:creationId xmlns:a16="http://schemas.microsoft.com/office/drawing/2014/main" id="{F67FB5B4-FA86-41D3-A1F2-3E440F4C6C76}"/>
              </a:ext>
            </a:extLst>
          </p:cNvPr>
          <p:cNvSpPr>
            <a:spLocks noGrp="1"/>
          </p:cNvSpPr>
          <p:nvPr>
            <p:ph type="ftr" sz="quarter" idx="11"/>
          </p:nvPr>
        </p:nvSpPr>
        <p:spPr>
          <a:xfrm>
            <a:off x="677334" y="6229611"/>
            <a:ext cx="6297612" cy="365125"/>
          </a:xfrm>
        </p:spPr>
        <p:txBody>
          <a:bodyPr/>
          <a:lstStyle/>
          <a:p>
            <a:r>
              <a:rPr lang="pt-BR" dirty="0"/>
              <a:t>Grupo Eco Energy</a:t>
            </a:r>
          </a:p>
        </p:txBody>
      </p:sp>
      <p:pic>
        <p:nvPicPr>
          <p:cNvPr id="7" name="Imagem 6">
            <a:extLst>
              <a:ext uri="{FF2B5EF4-FFF2-40B4-BE49-F238E27FC236}">
                <a16:creationId xmlns:a16="http://schemas.microsoft.com/office/drawing/2014/main" id="{BB37268D-E5BD-43B4-A91E-B0D77709DE2D}"/>
              </a:ext>
            </a:extLst>
          </p:cNvPr>
          <p:cNvPicPr>
            <a:picLocks noChangeAspect="1"/>
          </p:cNvPicPr>
          <p:nvPr/>
        </p:nvPicPr>
        <p:blipFill>
          <a:blip r:embed="rId2"/>
          <a:stretch>
            <a:fillRect/>
          </a:stretch>
        </p:blipFill>
        <p:spPr>
          <a:xfrm>
            <a:off x="677335" y="1264024"/>
            <a:ext cx="8596668" cy="4817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188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C6538-DBA8-49A5-8890-3561E2343A20}"/>
              </a:ext>
            </a:extLst>
          </p:cNvPr>
          <p:cNvSpPr>
            <a:spLocks noGrp="1"/>
          </p:cNvSpPr>
          <p:nvPr>
            <p:ph type="title"/>
          </p:nvPr>
        </p:nvSpPr>
        <p:spPr>
          <a:xfrm>
            <a:off x="-202702" y="0"/>
            <a:ext cx="9969002" cy="1320800"/>
          </a:xfrm>
        </p:spPr>
        <p:txBody>
          <a:bodyPr/>
          <a:lstStyle/>
          <a:p>
            <a:pPr algn="ctr"/>
            <a:r>
              <a:rPr lang="pt-BR" dirty="0"/>
              <a:t>Modelo Entidade Relacionamento da base de dados do sistema.</a:t>
            </a:r>
          </a:p>
        </p:txBody>
      </p:sp>
      <p:sp>
        <p:nvSpPr>
          <p:cNvPr id="4" name="Espaço Reservado para Rodapé 3">
            <a:extLst>
              <a:ext uri="{FF2B5EF4-FFF2-40B4-BE49-F238E27FC236}">
                <a16:creationId xmlns:a16="http://schemas.microsoft.com/office/drawing/2014/main" id="{53A45AD6-46E0-4B7D-8E98-40AAAC655F51}"/>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CC69F523-A747-4FF0-B644-54C7856BE5F4}"/>
              </a:ext>
            </a:extLst>
          </p:cNvPr>
          <p:cNvSpPr>
            <a:spLocks noGrp="1"/>
          </p:cNvSpPr>
          <p:nvPr>
            <p:ph type="sldNum" sz="quarter" idx="12"/>
          </p:nvPr>
        </p:nvSpPr>
        <p:spPr/>
        <p:txBody>
          <a:bodyPr/>
          <a:lstStyle/>
          <a:p>
            <a:fld id="{24F432EC-2972-46C7-97C1-1EB75B8CBA8A}" type="slidenum">
              <a:rPr lang="pt-BR" smtClean="0"/>
              <a:t>8</a:t>
            </a:fld>
            <a:endParaRPr lang="pt-BR"/>
          </a:p>
        </p:txBody>
      </p:sp>
      <p:pic>
        <p:nvPicPr>
          <p:cNvPr id="9" name="Imagem 8">
            <a:extLst>
              <a:ext uri="{FF2B5EF4-FFF2-40B4-BE49-F238E27FC236}">
                <a16:creationId xmlns:a16="http://schemas.microsoft.com/office/drawing/2014/main" id="{17AA920D-CB38-4A1A-8083-4E7EEAE0F43E}"/>
              </a:ext>
            </a:extLst>
          </p:cNvPr>
          <p:cNvPicPr>
            <a:picLocks noChangeAspect="1"/>
          </p:cNvPicPr>
          <p:nvPr/>
        </p:nvPicPr>
        <p:blipFill>
          <a:blip r:embed="rId2"/>
          <a:stretch>
            <a:fillRect/>
          </a:stretch>
        </p:blipFill>
        <p:spPr>
          <a:xfrm>
            <a:off x="118782" y="1320800"/>
            <a:ext cx="11954435" cy="53381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672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E15CF-DA7F-4C01-ADA3-477D5A8AE1F6}"/>
              </a:ext>
            </a:extLst>
          </p:cNvPr>
          <p:cNvSpPr>
            <a:spLocks noGrp="1"/>
          </p:cNvSpPr>
          <p:nvPr>
            <p:ph type="title"/>
          </p:nvPr>
        </p:nvSpPr>
        <p:spPr>
          <a:xfrm>
            <a:off x="1492594" y="-24668"/>
            <a:ext cx="7270406" cy="1226649"/>
          </a:xfrm>
        </p:spPr>
        <p:txBody>
          <a:bodyPr>
            <a:normAutofit/>
          </a:bodyPr>
          <a:lstStyle/>
          <a:p>
            <a:pPr algn="ctr"/>
            <a:r>
              <a:rPr lang="pt-BR" dirty="0"/>
              <a:t>Modelo Relacional da base de dados do sistema.</a:t>
            </a:r>
          </a:p>
        </p:txBody>
      </p:sp>
      <p:sp>
        <p:nvSpPr>
          <p:cNvPr id="3" name="Espaço Reservado para Conteúdo 2">
            <a:extLst>
              <a:ext uri="{FF2B5EF4-FFF2-40B4-BE49-F238E27FC236}">
                <a16:creationId xmlns:a16="http://schemas.microsoft.com/office/drawing/2014/main" id="{E6AEBCA6-FB9F-4AFA-97B4-980E52A3153B}"/>
              </a:ext>
            </a:extLst>
          </p:cNvPr>
          <p:cNvSpPr>
            <a:spLocks noGrp="1"/>
          </p:cNvSpPr>
          <p:nvPr>
            <p:ph idx="1"/>
          </p:nvPr>
        </p:nvSpPr>
        <p:spPr/>
        <p:txBody>
          <a:bodyPr/>
          <a:lstStyle/>
          <a:p>
            <a:r>
              <a:rPr lang="pt-BR" dirty="0"/>
              <a:t>Imagem ou link</a:t>
            </a:r>
          </a:p>
          <a:p>
            <a:endParaRPr lang="pt-BR" dirty="0"/>
          </a:p>
        </p:txBody>
      </p:sp>
      <p:sp>
        <p:nvSpPr>
          <p:cNvPr id="4" name="Espaço Reservado para Rodapé 3">
            <a:extLst>
              <a:ext uri="{FF2B5EF4-FFF2-40B4-BE49-F238E27FC236}">
                <a16:creationId xmlns:a16="http://schemas.microsoft.com/office/drawing/2014/main" id="{FB735E50-1D73-4A92-A5E4-AB8F1A3B8DB2}"/>
              </a:ext>
            </a:extLst>
          </p:cNvPr>
          <p:cNvSpPr>
            <a:spLocks noGrp="1"/>
          </p:cNvSpPr>
          <p:nvPr>
            <p:ph type="ftr" sz="quarter" idx="11"/>
          </p:nvPr>
        </p:nvSpPr>
        <p:spPr/>
        <p:txBody>
          <a:bodyPr/>
          <a:lstStyle/>
          <a:p>
            <a:r>
              <a:rPr lang="pt-BR" sz="1200" dirty="0">
                <a:solidFill>
                  <a:schemeClr val="tx1"/>
                </a:solidFill>
              </a:rPr>
              <a:t>Jogo do Vintão-2021</a:t>
            </a:r>
          </a:p>
        </p:txBody>
      </p:sp>
      <p:sp>
        <p:nvSpPr>
          <p:cNvPr id="5" name="Espaço Reservado para Número de Slide 4">
            <a:extLst>
              <a:ext uri="{FF2B5EF4-FFF2-40B4-BE49-F238E27FC236}">
                <a16:creationId xmlns:a16="http://schemas.microsoft.com/office/drawing/2014/main" id="{BDA5D907-5688-4DB3-B328-37EEC1CFB827}"/>
              </a:ext>
            </a:extLst>
          </p:cNvPr>
          <p:cNvSpPr>
            <a:spLocks noGrp="1"/>
          </p:cNvSpPr>
          <p:nvPr>
            <p:ph type="sldNum" sz="quarter" idx="12"/>
          </p:nvPr>
        </p:nvSpPr>
        <p:spPr/>
        <p:txBody>
          <a:bodyPr/>
          <a:lstStyle/>
          <a:p>
            <a:fld id="{24F432EC-2972-46C7-97C1-1EB75B8CBA8A}" type="slidenum">
              <a:rPr lang="pt-BR" smtClean="0"/>
              <a:t>9</a:t>
            </a:fld>
            <a:endParaRPr lang="pt-BR"/>
          </a:p>
        </p:txBody>
      </p:sp>
      <p:pic>
        <p:nvPicPr>
          <p:cNvPr id="7" name="Imagem 6">
            <a:extLst>
              <a:ext uri="{FF2B5EF4-FFF2-40B4-BE49-F238E27FC236}">
                <a16:creationId xmlns:a16="http://schemas.microsoft.com/office/drawing/2014/main" id="{E043EAEE-7AF5-4243-9D27-251BC7F7D1D2}"/>
              </a:ext>
            </a:extLst>
          </p:cNvPr>
          <p:cNvPicPr>
            <a:picLocks noChangeAspect="1"/>
          </p:cNvPicPr>
          <p:nvPr/>
        </p:nvPicPr>
        <p:blipFill>
          <a:blip r:embed="rId2"/>
          <a:stretch>
            <a:fillRect/>
          </a:stretch>
        </p:blipFill>
        <p:spPr>
          <a:xfrm>
            <a:off x="289983" y="1201981"/>
            <a:ext cx="11612034" cy="5517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6247098"/>
      </p:ext>
    </p:extLst>
  </p:cSld>
  <p:clrMapOvr>
    <a:masterClrMapping/>
  </p:clrMapOvr>
</p:sld>
</file>

<file path=ppt/theme/theme1.xml><?xml version="1.0" encoding="utf-8"?>
<a:theme xmlns:a="http://schemas.openxmlformats.org/drawingml/2006/main" name="Facetado">
  <a:themeElements>
    <a:clrScheme name="Verde-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1329</TotalTime>
  <Words>423</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Arial Black</vt:lpstr>
      <vt:lpstr>Calibri</vt:lpstr>
      <vt:lpstr>Trebuchet MS</vt:lpstr>
      <vt:lpstr>Wingdings 3</vt:lpstr>
      <vt:lpstr>Facetado</vt:lpstr>
      <vt:lpstr>Jogo do Vintão</vt:lpstr>
      <vt:lpstr>Apresentação do PowerPoint</vt:lpstr>
      <vt:lpstr>Apresentação do PowerPoint</vt:lpstr>
      <vt:lpstr>Cronograma previsto</vt:lpstr>
      <vt:lpstr>Backlog do Produto</vt:lpstr>
      <vt:lpstr>Sprints</vt:lpstr>
      <vt:lpstr>Diagrama de Casos de uso do sistema.</vt:lpstr>
      <vt:lpstr>Modelo Entidade Relacionamento da base de dados do sistema.</vt:lpstr>
      <vt:lpstr>Modelo Relacional da base de dados do sistema.</vt:lpstr>
      <vt:lpstr>Colaboradores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ENERGIA LIMPA E            ACESSÍVEL</dc:title>
  <dc:creator>zzbrenovinicius@gmail.com</dc:creator>
  <cp:lastModifiedBy>Daniel Costa</cp:lastModifiedBy>
  <cp:revision>17</cp:revision>
  <dcterms:created xsi:type="dcterms:W3CDTF">2021-11-03T22:48:41Z</dcterms:created>
  <dcterms:modified xsi:type="dcterms:W3CDTF">2021-12-07T15:09:47Z</dcterms:modified>
</cp:coreProperties>
</file>