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 SemiBold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Montserrat ExtraBold"/>
      <p:bold r:id="rId29"/>
      <p:boldItalic r:id="rId30"/>
    </p:embeddedFont>
    <p:embeddedFont>
      <p:font typeface="Cambria Math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SemiBold-bold.fntdata"/><Relationship Id="rId21" Type="http://schemas.openxmlformats.org/officeDocument/2006/relationships/font" Target="fonts/MontserratSemiBold-regular.fntdata"/><Relationship Id="rId24" Type="http://schemas.openxmlformats.org/officeDocument/2006/relationships/font" Target="fonts/MontserratSemiBold-boldItalic.fntdata"/><Relationship Id="rId23" Type="http://schemas.openxmlformats.org/officeDocument/2006/relationships/font" Target="fonts/Montserrat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mbriaMath-regular.fntdata"/><Relationship Id="rId30" Type="http://schemas.openxmlformats.org/officeDocument/2006/relationships/font" Target="fonts/MontserratExtra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e1c3f289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e1c3f28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Colocar as imagens do morais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d69f630c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d69f630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Colocar as imagens do morais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e1c3f289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e1c3f28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d69f630c6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d69f630c6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d69f630c6_0_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d69f630c6_0_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3b79b46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3b79b46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d69f630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d69f630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d69f630c6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d69f630c6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d69f630c6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d69f630c6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d69f630c6_0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d69f630c6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d69f630c6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d69f630c6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d69f630c6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d69f630c6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d69f630c6_0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d69f630c6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d69f630c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d69f630c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Relationship Id="rId5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Relationship Id="rId4" Type="http://schemas.openxmlformats.org/officeDocument/2006/relationships/image" Target="../media/image12.jpg"/><Relationship Id="rId5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5.jpg"/><Relationship Id="rId5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8200" y="0"/>
            <a:ext cx="9152100" cy="5143500"/>
          </a:xfrm>
          <a:prstGeom prst="rtTriangle">
            <a:avLst/>
          </a:prstGeom>
          <a:solidFill>
            <a:schemeClr val="lt2"/>
          </a:solidFill>
          <a:ln>
            <a:noFill/>
          </a:ln>
          <a:effectLst>
            <a:outerShdw blurRad="800100" rotWithShape="0" algn="bl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236550" y="4039125"/>
            <a:ext cx="251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Prof. Dr. Loreto Pizzuti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720600" y="1454225"/>
            <a:ext cx="15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Grupo 1 - Vapo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580300" y="2158788"/>
            <a:ext cx="3831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Caterina Vargas Bueno - 11201812306 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Gabriel Moraes de Souza - 11201811286 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Lucas Moura de Almeida - 11201811415 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Pedro Henrique Assarito Araújo - 11201810768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347425" y="460450"/>
            <a:ext cx="2121000" cy="50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Tubo de Pitot</a:t>
            </a:r>
            <a:endParaRPr sz="21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/>
        </p:nvSpPr>
        <p:spPr>
          <a:xfrm>
            <a:off x="2925900" y="394700"/>
            <a:ext cx="2987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Construção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00" y="1061600"/>
            <a:ext cx="3463625" cy="259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025" y="2381250"/>
            <a:ext cx="3235049" cy="242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9125" y="1061606"/>
            <a:ext cx="3463625" cy="2597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/>
        </p:nvSpPr>
        <p:spPr>
          <a:xfrm>
            <a:off x="2925900" y="394700"/>
            <a:ext cx="2987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Construção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0" y="968075"/>
            <a:ext cx="3245400" cy="24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4975" y="1953450"/>
            <a:ext cx="3990152" cy="29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0875" y="1084025"/>
            <a:ext cx="3090752" cy="23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/>
        </p:nvSpPr>
        <p:spPr>
          <a:xfrm>
            <a:off x="2925900" y="394700"/>
            <a:ext cx="2987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Resultados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4000500" y="2306775"/>
            <a:ext cx="9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Vídeo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/>
        </p:nvSpPr>
        <p:spPr>
          <a:xfrm>
            <a:off x="2925900" y="394700"/>
            <a:ext cx="2987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Resultados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87" y="1147175"/>
            <a:ext cx="2800200" cy="31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1105688" y="4408175"/>
            <a:ext cx="88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SemiBold"/>
                <a:ea typeface="Montserrat SemiBold"/>
                <a:cs typeface="Montserrat SemiBold"/>
                <a:sym typeface="Montserrat SemiBold"/>
              </a:rPr>
              <a:t>88 km/h </a:t>
            </a:r>
            <a:endParaRPr sz="12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9812" y="1147175"/>
            <a:ext cx="2987400" cy="31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4160113" y="4389800"/>
            <a:ext cx="104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SemiBold"/>
                <a:ea typeface="Montserrat SemiBold"/>
                <a:cs typeface="Montserrat SemiBold"/>
                <a:sym typeface="Montserrat SemiBold"/>
              </a:rPr>
              <a:t>100</a:t>
            </a:r>
            <a:r>
              <a:rPr lang="en" sz="1200">
                <a:latin typeface="Montserrat SemiBold"/>
                <a:ea typeface="Montserrat SemiBold"/>
                <a:cs typeface="Montserrat SemiBold"/>
                <a:sym typeface="Montserrat SemiBold"/>
              </a:rPr>
              <a:t> km/h </a:t>
            </a:r>
            <a:endParaRPr sz="12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7175713" y="4408175"/>
            <a:ext cx="104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SemiBold"/>
                <a:ea typeface="Montserrat SemiBold"/>
                <a:cs typeface="Montserrat SemiBold"/>
                <a:sym typeface="Montserrat SemiBold"/>
              </a:rPr>
              <a:t>120 km/h </a:t>
            </a:r>
            <a:endParaRPr sz="12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4938" y="1147175"/>
            <a:ext cx="2497175" cy="316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25"/>
          <p:cNvCxnSpPr/>
          <p:nvPr/>
        </p:nvCxnSpPr>
        <p:spPr>
          <a:xfrm>
            <a:off x="1361725" y="3199325"/>
            <a:ext cx="1320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5"/>
          <p:cNvCxnSpPr/>
          <p:nvPr/>
        </p:nvCxnSpPr>
        <p:spPr>
          <a:xfrm>
            <a:off x="1144975" y="2571750"/>
            <a:ext cx="1320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5"/>
          <p:cNvCxnSpPr/>
          <p:nvPr/>
        </p:nvCxnSpPr>
        <p:spPr>
          <a:xfrm>
            <a:off x="4447475" y="3265550"/>
            <a:ext cx="1320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5"/>
          <p:cNvCxnSpPr/>
          <p:nvPr/>
        </p:nvCxnSpPr>
        <p:spPr>
          <a:xfrm>
            <a:off x="4288125" y="2630450"/>
            <a:ext cx="1320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5"/>
          <p:cNvCxnSpPr/>
          <p:nvPr/>
        </p:nvCxnSpPr>
        <p:spPr>
          <a:xfrm>
            <a:off x="7175725" y="3199325"/>
            <a:ext cx="1320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5"/>
          <p:cNvCxnSpPr/>
          <p:nvPr/>
        </p:nvCxnSpPr>
        <p:spPr>
          <a:xfrm>
            <a:off x="7104325" y="2159375"/>
            <a:ext cx="1320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5"/>
          <p:cNvSpPr txBox="1"/>
          <p:nvPr/>
        </p:nvSpPr>
        <p:spPr>
          <a:xfrm>
            <a:off x="1105702" y="4724650"/>
            <a:ext cx="104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96,5</a:t>
            </a:r>
            <a:r>
              <a:rPr lang="en" sz="120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km/h </a:t>
            </a:r>
            <a:endParaRPr sz="1200">
              <a:solidFill>
                <a:srgbClr val="FF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4160129" y="4724650"/>
            <a:ext cx="114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113,2 </a:t>
            </a:r>
            <a:r>
              <a:rPr lang="en" sz="120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km/h </a:t>
            </a:r>
            <a:endParaRPr sz="1200">
              <a:solidFill>
                <a:srgbClr val="FF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7214554" y="4724650"/>
            <a:ext cx="114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136,5</a:t>
            </a:r>
            <a:r>
              <a:rPr lang="en" sz="120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km/h </a:t>
            </a:r>
            <a:endParaRPr sz="1200">
              <a:solidFill>
                <a:srgbClr val="FF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2421475" y="2606538"/>
            <a:ext cx="44400" cy="5580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5409288" y="2668988"/>
            <a:ext cx="44400" cy="5580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 flipH="1">
            <a:off x="8180350" y="2216458"/>
            <a:ext cx="44400" cy="9258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2465879" y="2700888"/>
            <a:ext cx="114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 cm</a:t>
            </a:r>
            <a:endParaRPr sz="1200">
              <a:solidFill>
                <a:srgbClr val="FF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5505854" y="2763338"/>
            <a:ext cx="114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5,5 </a:t>
            </a:r>
            <a:r>
              <a:rPr lang="en" sz="120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cm</a:t>
            </a:r>
            <a:endParaRPr sz="1200">
              <a:solidFill>
                <a:srgbClr val="FF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8299754" y="2494688"/>
            <a:ext cx="114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8 </a:t>
            </a:r>
            <a:r>
              <a:rPr lang="en" sz="120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cm</a:t>
            </a:r>
            <a:endParaRPr sz="1200">
              <a:solidFill>
                <a:srgbClr val="FF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/>
        </p:nvSpPr>
        <p:spPr>
          <a:xfrm>
            <a:off x="2925900" y="394700"/>
            <a:ext cx="2987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Desafios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25" y="1109800"/>
            <a:ext cx="4131624" cy="30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300" y="1109800"/>
            <a:ext cx="3987176" cy="283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/>
        </p:nvSpPr>
        <p:spPr>
          <a:xfrm>
            <a:off x="2064600" y="2310150"/>
            <a:ext cx="5014800" cy="52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Muito Obrigado</a:t>
            </a:r>
            <a:endParaRPr b="1"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925900" y="394700"/>
            <a:ext cx="2987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Escoamento Incompressível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099650" y="977138"/>
            <a:ext cx="94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mbria Math"/>
                <a:ea typeface="Cambria Math"/>
                <a:cs typeface="Cambria Math"/>
                <a:sym typeface="Cambria Math"/>
              </a:rPr>
              <a:t>M &lt; 0,3</a:t>
            </a:r>
            <a:endParaRPr b="1" sz="16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940" y="1663887"/>
            <a:ext cx="1166665" cy="726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051" y="2813137"/>
            <a:ext cx="1496991" cy="579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3961" y="3917281"/>
            <a:ext cx="2751298" cy="579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1644" y="1642777"/>
            <a:ext cx="1575918" cy="726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60774" y="1716199"/>
            <a:ext cx="1148828" cy="579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45143" y="2813125"/>
            <a:ext cx="1980083" cy="579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43938" y="2603915"/>
            <a:ext cx="2751314" cy="998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2925900" y="394700"/>
            <a:ext cx="2987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Escoamento Incompressível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099650" y="977138"/>
            <a:ext cx="94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mbria Math"/>
                <a:ea typeface="Cambria Math"/>
                <a:cs typeface="Cambria Math"/>
                <a:sym typeface="Cambria Math"/>
              </a:rPr>
              <a:t>M &lt; 0,3</a:t>
            </a:r>
            <a:endParaRPr b="1" sz="16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940" y="1663887"/>
            <a:ext cx="1166665" cy="726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051" y="2813137"/>
            <a:ext cx="1496991" cy="579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3961" y="3917281"/>
            <a:ext cx="2751298" cy="579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1644" y="1642777"/>
            <a:ext cx="1575918" cy="726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60774" y="1716199"/>
            <a:ext cx="1148828" cy="579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45143" y="2813125"/>
            <a:ext cx="1980083" cy="579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43938" y="2603915"/>
            <a:ext cx="2751314" cy="99826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888325" y="1716200"/>
            <a:ext cx="1689900" cy="1745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2925900" y="394700"/>
            <a:ext cx="2987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Escoamento Incompressível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099650" y="977138"/>
            <a:ext cx="94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mbria Math"/>
                <a:ea typeface="Cambria Math"/>
                <a:cs typeface="Cambria Math"/>
                <a:sym typeface="Cambria Math"/>
              </a:rPr>
              <a:t>M &lt; 0,3</a:t>
            </a:r>
            <a:endParaRPr b="1" sz="16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940" y="1663887"/>
            <a:ext cx="1166665" cy="726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051" y="2813137"/>
            <a:ext cx="1496991" cy="579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3961" y="3917281"/>
            <a:ext cx="2751298" cy="579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1644" y="1642777"/>
            <a:ext cx="1575918" cy="726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60774" y="1716199"/>
            <a:ext cx="1148828" cy="579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45143" y="2813125"/>
            <a:ext cx="1980083" cy="579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43938" y="2603915"/>
            <a:ext cx="2751314" cy="99826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/>
          <p:nvPr/>
        </p:nvSpPr>
        <p:spPr>
          <a:xfrm>
            <a:off x="2925900" y="3972275"/>
            <a:ext cx="2791800" cy="482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2925900" y="394700"/>
            <a:ext cx="2987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Escoamento Incompressível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099650" y="977138"/>
            <a:ext cx="94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mbria Math"/>
                <a:ea typeface="Cambria Math"/>
                <a:cs typeface="Cambria Math"/>
                <a:sym typeface="Cambria Math"/>
              </a:rPr>
              <a:t>M &lt; 0,3</a:t>
            </a:r>
            <a:endParaRPr b="1" sz="16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940" y="1663887"/>
            <a:ext cx="1166665" cy="726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051" y="2813137"/>
            <a:ext cx="1496991" cy="579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3961" y="3917281"/>
            <a:ext cx="2751298" cy="579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1644" y="1642777"/>
            <a:ext cx="1575918" cy="726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60774" y="1716199"/>
            <a:ext cx="1148828" cy="579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45143" y="2813125"/>
            <a:ext cx="1980083" cy="579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43938" y="2603915"/>
            <a:ext cx="2751314" cy="99826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3631650" y="1642775"/>
            <a:ext cx="1626600" cy="72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2925900" y="394700"/>
            <a:ext cx="2987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Escoamento Incompressível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099650" y="977138"/>
            <a:ext cx="94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mbria Math"/>
                <a:ea typeface="Cambria Math"/>
                <a:cs typeface="Cambria Math"/>
                <a:sym typeface="Cambria Math"/>
              </a:rPr>
              <a:t>M &lt; 0,3</a:t>
            </a:r>
            <a:endParaRPr b="1" sz="16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940" y="1663887"/>
            <a:ext cx="1166665" cy="726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051" y="2813137"/>
            <a:ext cx="1496991" cy="579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3961" y="3917281"/>
            <a:ext cx="2751298" cy="579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1644" y="1642777"/>
            <a:ext cx="1575918" cy="726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60774" y="1716199"/>
            <a:ext cx="1148828" cy="579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45143" y="2813125"/>
            <a:ext cx="1980083" cy="579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43938" y="2603915"/>
            <a:ext cx="2751314" cy="99826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6666875" y="1642775"/>
            <a:ext cx="1626600" cy="72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/>
        </p:nvSpPr>
        <p:spPr>
          <a:xfrm>
            <a:off x="2925900" y="394700"/>
            <a:ext cx="2987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Escoamento Incompressível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4099650" y="977138"/>
            <a:ext cx="94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mbria Math"/>
                <a:ea typeface="Cambria Math"/>
                <a:cs typeface="Cambria Math"/>
                <a:sym typeface="Cambria Math"/>
              </a:rPr>
              <a:t>M &lt; 0,3</a:t>
            </a:r>
            <a:endParaRPr b="1" sz="16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940" y="1663887"/>
            <a:ext cx="1166665" cy="726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051" y="2813137"/>
            <a:ext cx="1496991" cy="579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3961" y="3917281"/>
            <a:ext cx="2751298" cy="579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1644" y="1642777"/>
            <a:ext cx="1575918" cy="726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60774" y="1716199"/>
            <a:ext cx="1148828" cy="579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45143" y="2813125"/>
            <a:ext cx="1980083" cy="579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43938" y="2603915"/>
            <a:ext cx="2751314" cy="99826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/>
          <p:nvPr/>
        </p:nvSpPr>
        <p:spPr>
          <a:xfrm>
            <a:off x="6418425" y="2739750"/>
            <a:ext cx="1889100" cy="72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2925900" y="394700"/>
            <a:ext cx="2987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Escoamento Incompressível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4099650" y="977138"/>
            <a:ext cx="94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mbria Math"/>
                <a:ea typeface="Cambria Math"/>
                <a:cs typeface="Cambria Math"/>
                <a:sym typeface="Cambria Math"/>
              </a:rPr>
              <a:t>M &lt; 0,3</a:t>
            </a:r>
            <a:endParaRPr b="1" sz="16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940" y="1663887"/>
            <a:ext cx="1166665" cy="726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051" y="2813137"/>
            <a:ext cx="1496991" cy="579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3961" y="3917281"/>
            <a:ext cx="2751298" cy="579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1644" y="1642777"/>
            <a:ext cx="1575918" cy="726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60774" y="1716199"/>
            <a:ext cx="1148828" cy="579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45143" y="2813125"/>
            <a:ext cx="1980083" cy="579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43938" y="2603915"/>
            <a:ext cx="2751314" cy="99826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/>
          <p:nvPr/>
        </p:nvSpPr>
        <p:spPr>
          <a:xfrm>
            <a:off x="3098425" y="2674300"/>
            <a:ext cx="2696700" cy="916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/>
        </p:nvSpPr>
        <p:spPr>
          <a:xfrm>
            <a:off x="2925900" y="394700"/>
            <a:ext cx="2987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Lista de Materiais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683" y="1279150"/>
            <a:ext cx="2126664" cy="1212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2725" y="1279150"/>
            <a:ext cx="2126650" cy="130224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1875163" y="2392825"/>
            <a:ext cx="117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Mangueira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 rotWithShape="1">
          <a:blip r:embed="rId5">
            <a:alphaModFix/>
          </a:blip>
          <a:srcRect b="0" l="0" r="13314" t="0"/>
          <a:stretch/>
        </p:blipFill>
        <p:spPr>
          <a:xfrm rot="-5400000">
            <a:off x="6149137" y="2548650"/>
            <a:ext cx="1262125" cy="225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/>
        </p:nvSpPr>
        <p:spPr>
          <a:xfrm>
            <a:off x="1274687" y="4328150"/>
            <a:ext cx="225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Carro 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6">
            <a:alphaModFix/>
          </a:blip>
          <a:srcRect b="15952" l="0" r="0" t="0"/>
          <a:stretch/>
        </p:blipFill>
        <p:spPr>
          <a:xfrm>
            <a:off x="1037450" y="2809475"/>
            <a:ext cx="2601124" cy="145602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/>
        </p:nvSpPr>
        <p:spPr>
          <a:xfrm>
            <a:off x="6192650" y="2636225"/>
            <a:ext cx="117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Tubo Plástico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5652725" y="4362000"/>
            <a:ext cx="248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Folha de Medição de 1cm cada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