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Comfortaa Medium"/>
      <p:regular r:id="rId7"/>
      <p:bold r:id="rId8"/>
    </p:embeddedFont>
    <p:embeddedFont>
      <p:font typeface="Comfortaa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Comfortaa-bold.fntdata"/><Relationship Id="rId9" Type="http://schemas.openxmlformats.org/officeDocument/2006/relationships/font" Target="fonts/Comforta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ComfortaaMedium-regular.fntdata"/><Relationship Id="rId8" Type="http://schemas.openxmlformats.org/officeDocument/2006/relationships/font" Target="fonts/Comfortaa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5e833efc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5e833efc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350" y="4558937"/>
            <a:ext cx="520125" cy="53207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734550" y="4599863"/>
            <a:ext cx="1674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MáscaraJá</a:t>
            </a:r>
            <a:endParaRPr b="1" sz="19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79150" y="142000"/>
            <a:ext cx="1579500" cy="2834700"/>
          </a:xfrm>
          <a:prstGeom prst="roundRect">
            <a:avLst>
              <a:gd fmla="val 16667" name="adj"/>
            </a:avLst>
          </a:prstGeom>
          <a:solidFill>
            <a:srgbClr val="E9F2FC"/>
          </a:solidFill>
          <a:ln cap="flat" cmpd="sng" w="9525">
            <a:solidFill>
              <a:srgbClr val="05668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5668D"/>
                </a:solidFill>
                <a:latin typeface="Comfortaa"/>
                <a:ea typeface="Comfortaa"/>
                <a:cs typeface="Comfortaa"/>
                <a:sym typeface="Comfortaa"/>
              </a:rPr>
              <a:t>Parceiros Chave</a:t>
            </a:r>
            <a:endParaRPr b="1" sz="1000">
              <a:solidFill>
                <a:srgbClr val="05668D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15494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Fornecedores de máscaras PFF2 e N95</a:t>
            </a:r>
            <a:endParaRPr sz="1000"/>
          </a:p>
          <a:p>
            <a:pPr indent="-15494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Instituições de saúde</a:t>
            </a:r>
            <a:endParaRPr sz="1000"/>
          </a:p>
          <a:p>
            <a:pPr indent="-15494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Digital Influencers</a:t>
            </a:r>
            <a:endParaRPr sz="1000"/>
          </a:p>
        </p:txBody>
      </p:sp>
      <p:sp>
        <p:nvSpPr>
          <p:cNvPr id="57" name="Google Shape;57;p13"/>
          <p:cNvSpPr/>
          <p:nvPr/>
        </p:nvSpPr>
        <p:spPr>
          <a:xfrm>
            <a:off x="1922500" y="138175"/>
            <a:ext cx="1723200" cy="1520100"/>
          </a:xfrm>
          <a:prstGeom prst="roundRect">
            <a:avLst>
              <a:gd fmla="val 16667" name="adj"/>
            </a:avLst>
          </a:prstGeom>
          <a:solidFill>
            <a:srgbClr val="E9F2FC"/>
          </a:solidFill>
          <a:ln cap="flat" cmpd="sng" w="9525">
            <a:solidFill>
              <a:srgbClr val="05668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5668D"/>
                </a:solidFill>
                <a:latin typeface="Comfortaa"/>
                <a:ea typeface="Comfortaa"/>
                <a:cs typeface="Comfortaa"/>
                <a:sym typeface="Comfortaa"/>
              </a:rPr>
              <a:t>Atividades Chave</a:t>
            </a:r>
            <a:endParaRPr sz="10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154940" lvl="0" marL="9144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Armazenar o produto</a:t>
            </a:r>
            <a:endParaRPr sz="1000"/>
          </a:p>
          <a:p>
            <a:pPr indent="-15494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Manter o sistema</a:t>
            </a:r>
            <a:endParaRPr sz="1000"/>
          </a:p>
          <a:p>
            <a:pPr indent="-15494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Revenda</a:t>
            </a:r>
            <a:br>
              <a:rPr lang="en" sz="1000"/>
            </a:br>
            <a:endParaRPr sz="1000"/>
          </a:p>
        </p:txBody>
      </p:sp>
      <p:sp>
        <p:nvSpPr>
          <p:cNvPr id="58" name="Google Shape;58;p13"/>
          <p:cNvSpPr/>
          <p:nvPr/>
        </p:nvSpPr>
        <p:spPr>
          <a:xfrm>
            <a:off x="1922500" y="1703050"/>
            <a:ext cx="1723200" cy="1269900"/>
          </a:xfrm>
          <a:prstGeom prst="roundRect">
            <a:avLst>
              <a:gd fmla="val 16667" name="adj"/>
            </a:avLst>
          </a:prstGeom>
          <a:solidFill>
            <a:srgbClr val="E9F2FC"/>
          </a:solidFill>
          <a:ln cap="flat" cmpd="sng" w="9525">
            <a:solidFill>
              <a:srgbClr val="05668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5668D"/>
                </a:solidFill>
                <a:latin typeface="Comfortaa"/>
                <a:ea typeface="Comfortaa"/>
                <a:cs typeface="Comfortaa"/>
                <a:sym typeface="Comfortaa"/>
              </a:rPr>
              <a:t>Recursos Chave</a:t>
            </a:r>
            <a:endParaRPr b="1" sz="1000">
              <a:solidFill>
                <a:srgbClr val="05668D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148590" lvl="0" marL="9144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Capital</a:t>
            </a:r>
            <a:endParaRPr sz="900"/>
          </a:p>
          <a:p>
            <a:pPr indent="-148590" lvl="0" marL="9144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Pessoal qualificado</a:t>
            </a:r>
            <a:endParaRPr sz="900"/>
          </a:p>
          <a:p>
            <a:pPr indent="-148590" lvl="0" marL="9144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Equipamentos eletrônicos </a:t>
            </a:r>
            <a:endParaRPr sz="900"/>
          </a:p>
        </p:txBody>
      </p:sp>
      <p:sp>
        <p:nvSpPr>
          <p:cNvPr id="59" name="Google Shape;59;p13"/>
          <p:cNvSpPr/>
          <p:nvPr/>
        </p:nvSpPr>
        <p:spPr>
          <a:xfrm>
            <a:off x="3758200" y="138175"/>
            <a:ext cx="1645800" cy="2834700"/>
          </a:xfrm>
          <a:prstGeom prst="roundRect">
            <a:avLst>
              <a:gd fmla="val 16667" name="adj"/>
            </a:avLst>
          </a:prstGeom>
          <a:solidFill>
            <a:srgbClr val="FDF1F1">
              <a:alpha val="96470"/>
            </a:srgbClr>
          </a:solidFill>
          <a:ln cap="flat" cmpd="sng" w="9525">
            <a:solidFill>
              <a:srgbClr val="760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760A0A"/>
                </a:solidFill>
                <a:latin typeface="Comfortaa"/>
                <a:ea typeface="Comfortaa"/>
                <a:cs typeface="Comfortaa"/>
                <a:sym typeface="Comfortaa"/>
              </a:rPr>
              <a:t>Proposta de Valor</a:t>
            </a:r>
            <a:endParaRPr b="1" sz="1000">
              <a:solidFill>
                <a:srgbClr val="760A0A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15494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Máscaras de qualidade mais </a:t>
            </a:r>
            <a:r>
              <a:rPr lang="en" sz="1000">
                <a:solidFill>
                  <a:schemeClr val="dk1"/>
                </a:solidFill>
              </a:rPr>
              <a:t>acessíveis à população de risco</a:t>
            </a:r>
            <a:endParaRPr sz="1000">
              <a:solidFill>
                <a:schemeClr val="dk1"/>
              </a:solidFill>
            </a:endParaRPr>
          </a:p>
          <a:p>
            <a:pPr indent="-15494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Suprimir a alta demanda</a:t>
            </a:r>
            <a:endParaRPr sz="1000">
              <a:solidFill>
                <a:schemeClr val="dk1"/>
              </a:solidFill>
            </a:endParaRPr>
          </a:p>
          <a:p>
            <a:pPr indent="-15494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Redução de preços das máscaras</a:t>
            </a:r>
            <a:endParaRPr sz="1000">
              <a:solidFill>
                <a:schemeClr val="dk1"/>
              </a:solidFill>
            </a:endParaRPr>
          </a:p>
          <a:p>
            <a:pPr indent="-15494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Divulgação de informações</a:t>
            </a:r>
            <a:endParaRPr sz="1000"/>
          </a:p>
        </p:txBody>
      </p:sp>
      <p:sp>
        <p:nvSpPr>
          <p:cNvPr id="60" name="Google Shape;60;p13"/>
          <p:cNvSpPr/>
          <p:nvPr/>
        </p:nvSpPr>
        <p:spPr>
          <a:xfrm>
            <a:off x="5516500" y="151525"/>
            <a:ext cx="1645800" cy="2808000"/>
          </a:xfrm>
          <a:prstGeom prst="roundRect">
            <a:avLst>
              <a:gd fmla="val 16667" name="adj"/>
            </a:avLst>
          </a:prstGeom>
          <a:solidFill>
            <a:srgbClr val="F2FDF2"/>
          </a:solidFill>
          <a:ln cap="flat" cmpd="sng" w="9525">
            <a:solidFill>
              <a:srgbClr val="3570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57010"/>
                </a:solidFill>
                <a:latin typeface="Comfortaa"/>
                <a:ea typeface="Comfortaa"/>
                <a:cs typeface="Comfortaa"/>
                <a:sym typeface="Comfortaa"/>
              </a:rPr>
              <a:t>Relação com o</a:t>
            </a:r>
            <a:br>
              <a:rPr b="1" lang="en" sz="1000">
                <a:solidFill>
                  <a:srgbClr val="357010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1" lang="en" sz="1000">
                <a:solidFill>
                  <a:srgbClr val="357010"/>
                </a:solidFill>
                <a:latin typeface="Comfortaa"/>
                <a:ea typeface="Comfortaa"/>
                <a:cs typeface="Comfortaa"/>
                <a:sym typeface="Comfortaa"/>
              </a:rPr>
              <a:t>Cliente e Beneficiários</a:t>
            </a:r>
            <a:endParaRPr b="1" sz="1000">
              <a:solidFill>
                <a:srgbClr val="35701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15494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Atendimentos personalizados</a:t>
            </a:r>
            <a:endParaRPr sz="1000"/>
          </a:p>
          <a:p>
            <a:pPr indent="-15494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Transparência</a:t>
            </a:r>
            <a:endParaRPr sz="1000"/>
          </a:p>
          <a:p>
            <a:pPr indent="-15494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Conectar fornecedores e consumidores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1" name="Google Shape;61;p13"/>
          <p:cNvSpPr/>
          <p:nvPr/>
        </p:nvSpPr>
        <p:spPr>
          <a:xfrm>
            <a:off x="7219050" y="151525"/>
            <a:ext cx="1645800" cy="1520100"/>
          </a:xfrm>
          <a:prstGeom prst="roundRect">
            <a:avLst>
              <a:gd fmla="val 16667" name="adj"/>
            </a:avLst>
          </a:prstGeom>
          <a:solidFill>
            <a:srgbClr val="F2FDF2"/>
          </a:solidFill>
          <a:ln cap="flat" cmpd="sng" w="9525">
            <a:solidFill>
              <a:srgbClr val="3570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57010"/>
                </a:solidFill>
                <a:latin typeface="Comfortaa"/>
                <a:ea typeface="Comfortaa"/>
                <a:cs typeface="Comfortaa"/>
                <a:sym typeface="Comfortaa"/>
              </a:rPr>
              <a:t>Segmentos de</a:t>
            </a:r>
            <a:br>
              <a:rPr b="1" lang="en" sz="1000">
                <a:solidFill>
                  <a:srgbClr val="357010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1" lang="en" sz="1000">
                <a:solidFill>
                  <a:srgbClr val="357010"/>
                </a:solidFill>
                <a:latin typeface="Comfortaa"/>
                <a:ea typeface="Comfortaa"/>
                <a:cs typeface="Comfortaa"/>
                <a:sym typeface="Comfortaa"/>
              </a:rPr>
              <a:t>Mercado</a:t>
            </a:r>
            <a:endParaRPr b="1" sz="1000">
              <a:solidFill>
                <a:srgbClr val="35701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5701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15494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Produtos diversos, com foco em EPI’s</a:t>
            </a:r>
            <a:endParaRPr sz="1000"/>
          </a:p>
          <a:p>
            <a:pPr indent="-15494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Varejo Online</a:t>
            </a:r>
            <a:endParaRPr sz="1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2" name="Google Shape;62;p13"/>
          <p:cNvSpPr/>
          <p:nvPr/>
        </p:nvSpPr>
        <p:spPr>
          <a:xfrm>
            <a:off x="7219050" y="1715063"/>
            <a:ext cx="1645800" cy="1233600"/>
          </a:xfrm>
          <a:prstGeom prst="roundRect">
            <a:avLst>
              <a:gd fmla="val 16667" name="adj"/>
            </a:avLst>
          </a:prstGeom>
          <a:solidFill>
            <a:srgbClr val="F2FDF2"/>
          </a:solidFill>
          <a:ln cap="flat" cmpd="sng" w="9525">
            <a:solidFill>
              <a:srgbClr val="3570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57010"/>
                </a:solidFill>
                <a:latin typeface="Comfortaa"/>
                <a:ea typeface="Comfortaa"/>
                <a:cs typeface="Comfortaa"/>
                <a:sym typeface="Comfortaa"/>
              </a:rPr>
              <a:t>Canais</a:t>
            </a:r>
            <a:endParaRPr b="1" sz="1000">
              <a:solidFill>
                <a:srgbClr val="35701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15494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Midias Sociais</a:t>
            </a:r>
            <a:endParaRPr sz="1000"/>
          </a:p>
          <a:p>
            <a:pPr indent="-15494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Email</a:t>
            </a:r>
            <a:endParaRPr sz="1000"/>
          </a:p>
          <a:p>
            <a:pPr indent="-15494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Telefone</a:t>
            </a:r>
            <a:endParaRPr sz="1000"/>
          </a:p>
          <a:p>
            <a:pPr indent="-15494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Plataforma</a:t>
            </a:r>
            <a:endParaRPr sz="1000"/>
          </a:p>
        </p:txBody>
      </p:sp>
      <p:sp>
        <p:nvSpPr>
          <p:cNvPr id="63" name="Google Shape;63;p13"/>
          <p:cNvSpPr/>
          <p:nvPr/>
        </p:nvSpPr>
        <p:spPr>
          <a:xfrm>
            <a:off x="279150" y="3054825"/>
            <a:ext cx="4270200" cy="1463100"/>
          </a:xfrm>
          <a:prstGeom prst="roundRect">
            <a:avLst>
              <a:gd fmla="val 16667" name="adj"/>
            </a:avLst>
          </a:prstGeom>
          <a:solidFill>
            <a:srgbClr val="FEF9EB"/>
          </a:solidFill>
          <a:ln cap="flat" cmpd="sng" w="9525">
            <a:solidFill>
              <a:srgbClr val="8F5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F5F04"/>
                </a:solidFill>
                <a:latin typeface="Comfortaa"/>
                <a:ea typeface="Comfortaa"/>
                <a:cs typeface="Comfortaa"/>
                <a:sym typeface="Comfortaa"/>
              </a:rPr>
              <a:t>Estrutura de Custos</a:t>
            </a:r>
            <a:endParaRPr b="1" sz="1000">
              <a:solidFill>
                <a:srgbClr val="8F5F04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15494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Equipe especializada</a:t>
            </a:r>
            <a:endParaRPr sz="1000"/>
          </a:p>
          <a:p>
            <a:pPr indent="-15494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Infraestrutura tecnológica</a:t>
            </a:r>
            <a:endParaRPr sz="1000"/>
          </a:p>
          <a:p>
            <a:pPr indent="-15494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Centro logístico 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4" name="Google Shape;64;p13"/>
          <p:cNvSpPr/>
          <p:nvPr/>
        </p:nvSpPr>
        <p:spPr>
          <a:xfrm>
            <a:off x="4594650" y="3052913"/>
            <a:ext cx="4270200" cy="1463100"/>
          </a:xfrm>
          <a:prstGeom prst="roundRect">
            <a:avLst>
              <a:gd fmla="val 16667" name="adj"/>
            </a:avLst>
          </a:prstGeom>
          <a:solidFill>
            <a:srgbClr val="FEF9EB"/>
          </a:solidFill>
          <a:ln cap="flat" cmpd="sng" w="9525">
            <a:solidFill>
              <a:srgbClr val="8F5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F5F04"/>
                </a:solidFill>
                <a:latin typeface="Comfortaa"/>
                <a:ea typeface="Comfortaa"/>
                <a:cs typeface="Comfortaa"/>
                <a:sym typeface="Comfortaa"/>
              </a:rPr>
              <a:t>Fontes de Renda</a:t>
            </a:r>
            <a:endParaRPr b="1" sz="1000">
              <a:solidFill>
                <a:srgbClr val="8F5F04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15494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Comissão pela venda de máscaras no varejo online e para grandes consumidores </a:t>
            </a:r>
            <a:endParaRPr sz="1000"/>
          </a:p>
        </p:txBody>
      </p:sp>
      <p:sp>
        <p:nvSpPr>
          <p:cNvPr id="65" name="Google Shape;65;p13"/>
          <p:cNvSpPr txBox="1"/>
          <p:nvPr/>
        </p:nvSpPr>
        <p:spPr>
          <a:xfrm>
            <a:off x="5570250" y="4530563"/>
            <a:ext cx="329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Modelo de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Negócio Social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