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428" r:id="rId2"/>
    <p:sldId id="404" r:id="rId3"/>
    <p:sldId id="427" r:id="rId4"/>
    <p:sldId id="425" r:id="rId5"/>
    <p:sldId id="437" r:id="rId6"/>
    <p:sldId id="426" r:id="rId7"/>
    <p:sldId id="433" r:id="rId8"/>
    <p:sldId id="434" r:id="rId9"/>
    <p:sldId id="435" r:id="rId10"/>
    <p:sldId id="431" r:id="rId11"/>
    <p:sldId id="409" r:id="rId12"/>
    <p:sldId id="423" r:id="rId13"/>
    <p:sldId id="410" r:id="rId14"/>
    <p:sldId id="412" r:id="rId15"/>
  </p:sldIdLst>
  <p:sldSz cx="10287000" cy="6858000" type="35mm"/>
  <p:notesSz cx="6881813" cy="966152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6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2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  <a:srgbClr val="FFFF66"/>
    <a:srgbClr val="FFCC66"/>
    <a:srgbClr val="0E1FBE"/>
    <a:srgbClr val="0033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95" autoAdjust="0"/>
  </p:normalViewPr>
  <p:slideViewPr>
    <p:cSldViewPr>
      <p:cViewPr varScale="1">
        <p:scale>
          <a:sx n="87" d="100"/>
          <a:sy n="87" d="100"/>
        </p:scale>
        <p:origin x="-1152" y="-78"/>
      </p:cViewPr>
      <p:guideLst>
        <p:guide orient="horz" pos="2160"/>
        <p:guide pos="3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8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2" y="1"/>
            <a:ext cx="2982418" cy="48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725488"/>
            <a:ext cx="5434013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589545"/>
            <a:ext cx="5504853" cy="434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7491"/>
            <a:ext cx="2982418" cy="48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2" y="9177491"/>
            <a:ext cx="2982418" cy="48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24F8E8E-C853-493A-9240-4DAF62E44B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269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3FF1-61BA-494F-96E1-57CE12579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4203-FC1B-4D57-8677-6EF6217AF3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9488" y="609600"/>
            <a:ext cx="2185987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1525" y="609600"/>
            <a:ext cx="6405563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DE7B5-DC08-4CA7-84B6-8F220FB46E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A787E-C84C-48EC-9D23-FDFBE13711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D378F-C9C4-4930-8EED-75AAE7D7D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AB0C4-128B-4BD6-AB81-E1FEE96FC7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A2258-6377-4501-ABAC-8FC7312619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E48DF-491E-4761-960A-35DCB1B0B1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9015-21FA-48A8-BD86-84C3DEA373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3C0AA-4ADF-4C12-81BF-C5E37A088C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7CB5-9D7C-42C5-96ED-9E5A7C6409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/>
            </a:gs>
            <a:gs pos="50000">
              <a:srgbClr val="0E1FBE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9600"/>
            <a:ext cx="874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8400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8400"/>
            <a:ext cx="325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8400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C449121-2FEA-486D-ADDA-CB93EFED2E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5"/>
          <p:cNvSpPr txBox="1">
            <a:spLocks noChangeArrowheads="1"/>
          </p:cNvSpPr>
          <p:nvPr/>
        </p:nvSpPr>
        <p:spPr bwMode="auto">
          <a:xfrm>
            <a:off x="2790825" y="500063"/>
            <a:ext cx="4784725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b="1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UFABC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Bacharelado em Ciência &amp; Tecnologia</a:t>
            </a:r>
          </a:p>
        </p:txBody>
      </p:sp>
      <p:pic>
        <p:nvPicPr>
          <p:cNvPr id="4099" name="Picture 4" descr="notcont49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7250"/>
            <a:ext cx="30003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027113" y="2276475"/>
            <a:ext cx="8247062" cy="305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pt-BR" altLang="pt-BR" sz="4000" b="1" i="1" dirty="0">
                <a:solidFill>
                  <a:srgbClr val="FFFF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Bioquímica: Estrutura, Propriedades e Funções de Biomoléculas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pt-BR" altLang="pt-BR" sz="2800" dirty="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pt-BR" altLang="pt-BR" sz="2800" dirty="0" smtClean="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BC0308)</a:t>
            </a:r>
            <a:endParaRPr lang="pt-BR" altLang="pt-BR" sz="2800" dirty="0">
              <a:solidFill>
                <a:schemeClr val="bg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727676" y="532961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FFFF00"/>
                </a:solidFill>
              </a:rPr>
              <a:t>Prof. Dr. Luiz R. Nunes</a:t>
            </a:r>
          </a:p>
          <a:p>
            <a:r>
              <a:rPr lang="pt-BR" sz="1800" dirty="0">
                <a:solidFill>
                  <a:srgbClr val="FFFF00"/>
                </a:solidFill>
              </a:rPr>
              <a:t>Luiz.Nunes@ufabc.edu.br</a:t>
            </a:r>
          </a:p>
        </p:txBody>
      </p:sp>
    </p:spTree>
    <p:extLst>
      <p:ext uri="{BB962C8B-B14F-4D97-AF65-F5344CB8AC3E}">
        <p14:creationId xmlns:p14="http://schemas.microsoft.com/office/powerpoint/2010/main" val="64880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119164" y="116632"/>
            <a:ext cx="6769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4000" dirty="0">
                <a:solidFill>
                  <a:srgbClr val="FFFF00"/>
                </a:solidFill>
              </a:rPr>
              <a:t>Calendário Acadêmico 2019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71673D45-46B2-452C-A9C2-DC0594D3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6" y="1519184"/>
            <a:ext cx="9434677" cy="22825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01F9BB27-B21C-4FFC-AB0B-64479F49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23" y="4096940"/>
            <a:ext cx="9434678" cy="22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70590"/>
              </p:ext>
            </p:extLst>
          </p:nvPr>
        </p:nvGraphicFramePr>
        <p:xfrm>
          <a:off x="514350" y="980728"/>
          <a:ext cx="9290050" cy="5608371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5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SEMANA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CONTEÚDO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1 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(25-26/09)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</a:t>
                      </a:r>
                      <a:endParaRPr kumimoji="0" 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25/09 – Apresentação da disciplina, docentes, normas e critérios de avaliação. Introdução às Biomoléculas. Estruturas carbônicas em sistemas biológicos. Funções orgânicas e suas propriedades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26/09 – UFABC para Todos – Não haverá aula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2 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(02/10)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II</a:t>
                      </a:r>
                      <a:endParaRPr kumimoji="0" 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02/10 – Dissociação e equilíbrio químico da água; revisão de conceitos de pH, ácidos/bases e sistemas tampão. Princípios de Termodinâmica.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3 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(09-10/10)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</a:t>
                      </a:r>
                      <a:endParaRPr kumimoji="0" 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09/10 – O ambiente aquoso. Estrutura e propriedades coligativas da molécula de água. Propriedades físico-químicas do ambiente aquoso e seu papel na manutenção das principais reações bioquímicas.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10/10 – Estrutura e composição dos principais grupos de Biomoléculas.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1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4 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(16/10)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II</a:t>
                      </a:r>
                      <a:endParaRPr kumimoji="0" lang="pt-B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  <a:p>
                      <a:endParaRPr lang="pt-BR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16/10 – Propriedades e funções de aminoácidos e proteínas. Ligações peptídicas. Peptídeos em sistemas bioquímicos. Níveis de Organização de Proteínas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71" name="Rectangle 2"/>
          <p:cNvSpPr>
            <a:spLocks noChangeArrowheads="1"/>
          </p:cNvSpPr>
          <p:nvPr/>
        </p:nvSpPr>
        <p:spPr bwMode="auto">
          <a:xfrm>
            <a:off x="514350" y="-71438"/>
            <a:ext cx="92583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pt-BR" sz="4400" b="1">
                <a:solidFill>
                  <a:srgbClr val="000066"/>
                </a:solidFill>
              </a:rPr>
              <a:t>Teoria: Cronograma e Conteúdo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33419"/>
              </p:ext>
            </p:extLst>
          </p:nvPr>
        </p:nvGraphicFramePr>
        <p:xfrm>
          <a:off x="138944" y="1268760"/>
          <a:ext cx="10009112" cy="3974514"/>
        </p:xfrm>
        <a:graphic>
          <a:graphicData uri="http://schemas.openxmlformats.org/drawingml/2006/table">
            <a:tbl>
              <a:tblPr/>
              <a:tblGrid>
                <a:gridCol w="1847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619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SEMANA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CONTEÚDO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1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5 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(23-24/10)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</a:t>
                      </a:r>
                      <a:endParaRPr kumimoji="0" 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23/10 – Proteínas Fibrilares Estruturais; Proteínas Globulares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24/10 – </a:t>
                      </a: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Avaliação # 1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1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6 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(30/10)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II</a:t>
                      </a:r>
                      <a:endParaRPr kumimoji="0" lang="pt-B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30/10 – Enzimas: conceito, estrutura e papel nos processos catalíticos bioquímicos.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2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7 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(06-07/11)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06/11 – Conceitos de Cinética enzimática.</a:t>
                      </a: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 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07/11 – Estrutura, propriedades e funções de lipídeos.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2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8 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(13/11)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II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13/11 – Agregados lipídicos e Membranas Biológicas.</a:t>
                      </a:r>
                    </a:p>
                    <a:p>
                      <a:endParaRPr lang="pt-BR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71" name="Rectangle 2"/>
          <p:cNvSpPr>
            <a:spLocks noChangeArrowheads="1"/>
          </p:cNvSpPr>
          <p:nvPr/>
        </p:nvSpPr>
        <p:spPr bwMode="auto">
          <a:xfrm>
            <a:off x="514350" y="-71438"/>
            <a:ext cx="92583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pt-BR" sz="4400" b="1">
                <a:solidFill>
                  <a:srgbClr val="000066"/>
                </a:solidFill>
              </a:rPr>
              <a:t>Teoria: Cronograma e Conteúdo</a:t>
            </a:r>
          </a:p>
        </p:txBody>
      </p:sp>
    </p:spTree>
    <p:extLst>
      <p:ext uri="{BB962C8B-B14F-4D97-AF65-F5344CB8AC3E}">
        <p14:creationId xmlns:p14="http://schemas.microsoft.com/office/powerpoint/2010/main" val="346907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34766"/>
              </p:ext>
            </p:extLst>
          </p:nvPr>
        </p:nvGraphicFramePr>
        <p:xfrm>
          <a:off x="246956" y="1207000"/>
          <a:ext cx="9690148" cy="4931150"/>
        </p:xfrm>
        <a:graphic>
          <a:graphicData uri="http://schemas.openxmlformats.org/drawingml/2006/table">
            <a:tbl>
              <a:tblPr/>
              <a:tblGrid>
                <a:gridCol w="18169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32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SEMANA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CONTEÚDO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537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9 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(20-21/11)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20/11 –  Feriado – Não haverá aula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21/11 – Propriedades e funções de carboidratos simples e complexos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0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10 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(27/11)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II</a:t>
                      </a:r>
                      <a:endParaRPr kumimoji="0" lang="pt-B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27/11 – 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Estrutura e função de glicoproteínas, </a:t>
                      </a: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peptideoglicanos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 e </a:t>
                      </a: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glicoconjugados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8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11 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(04-05/12)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I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04/12 –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Propriedades e funções de bases nitrogenadas. Estrutura e função do DNA e RNA. Processos informacionais contidos nos ácidos nucléicos</a:t>
                      </a:r>
                      <a:endParaRPr kumimoji="0" 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charset="0"/>
                        </a:rPr>
                        <a:t>05/12 –</a:t>
                      </a:r>
                      <a:r>
                        <a:rPr kumimoji="0" lang="pt-B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Arial" charset="0"/>
                        </a:rPr>
                        <a:t>Avaliação # 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70882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12</a:t>
                      </a:r>
                      <a:r>
                        <a:rPr lang="pt-BR" dirty="0"/>
                        <a:t> (11/12)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II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charset="0"/>
                        </a:rPr>
                        <a:t>11/12 - </a:t>
                      </a:r>
                      <a:r>
                        <a:rPr kumimoji="0" lang="pt-B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charset="0"/>
                        </a:rPr>
                        <a:t>Avaliação substitutiva</a:t>
                      </a:r>
                      <a:endParaRPr kumimoji="0" lang="pt-B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dirty="0"/>
                        <a:t>(</a:t>
                      </a:r>
                      <a:r>
                        <a:rPr lang="pt-BR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Resolução </a:t>
                      </a:r>
                      <a:r>
                        <a:rPr lang="pt-BR" sz="18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ConsEPE</a:t>
                      </a:r>
                      <a:r>
                        <a:rPr lang="pt-BR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UFABC n. 181, de 23/10/14)</a:t>
                      </a:r>
                      <a:endParaRPr lang="pt-BR" sz="1800" b="0" i="0" dirty="0"/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350" y="53751"/>
            <a:ext cx="92583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pt-BR" sz="4400" b="1">
                <a:solidFill>
                  <a:srgbClr val="000066"/>
                </a:solidFill>
              </a:rPr>
              <a:t>Teoria: Cronograma e Conteúdo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9813" y="1484313"/>
            <a:ext cx="8207375" cy="4525962"/>
          </a:xfrm>
        </p:spPr>
        <p:txBody>
          <a:bodyPr/>
          <a:lstStyle/>
          <a:p>
            <a:pPr marL="609600" indent="-609600" algn="just" eaLnBrk="1" hangingPunct="1">
              <a:lnSpc>
                <a:spcPct val="130000"/>
              </a:lnSpc>
              <a:buFontTx/>
              <a:buNone/>
            </a:pPr>
            <a:r>
              <a:rPr lang="pt-BR" sz="2400" b="1">
                <a:solidFill>
                  <a:srgbClr val="FFFF00"/>
                </a:solidFill>
              </a:rPr>
              <a:t>LEHNINGER</a:t>
            </a:r>
            <a:r>
              <a:rPr lang="pt-BR" sz="2400">
                <a:solidFill>
                  <a:schemeClr val="bg1"/>
                </a:solidFill>
              </a:rPr>
              <a:t>, A.L.; NELSON, D.L.; COX, M.M. </a:t>
            </a:r>
            <a:r>
              <a:rPr lang="pt-BR" sz="2400" b="1">
                <a:solidFill>
                  <a:schemeClr val="bg1"/>
                </a:solidFill>
              </a:rPr>
              <a:t>Princípios de bioquímica. </a:t>
            </a:r>
            <a:r>
              <a:rPr lang="pt-BR" sz="2400">
                <a:solidFill>
                  <a:schemeClr val="bg1"/>
                </a:solidFill>
              </a:rPr>
              <a:t>4 ed. São Paulo:Sarvier, 2006. 1202 p.</a:t>
            </a:r>
          </a:p>
          <a:p>
            <a:pPr marL="609600" indent="-609600" algn="just" eaLnBrk="1" hangingPunct="1">
              <a:lnSpc>
                <a:spcPct val="130000"/>
              </a:lnSpc>
              <a:buFontTx/>
              <a:buNone/>
            </a:pPr>
            <a:endParaRPr lang="pt-BR" sz="2400">
              <a:solidFill>
                <a:schemeClr val="bg1"/>
              </a:solidFill>
            </a:endParaRPr>
          </a:p>
          <a:p>
            <a:pPr marL="609600" indent="-609600" algn="just" eaLnBrk="1" hangingPunct="1">
              <a:lnSpc>
                <a:spcPct val="130000"/>
              </a:lnSpc>
              <a:buFontTx/>
              <a:buNone/>
            </a:pPr>
            <a:r>
              <a:rPr lang="pt-BR" sz="2400" b="1">
                <a:solidFill>
                  <a:srgbClr val="FFFF00"/>
                </a:solidFill>
              </a:rPr>
              <a:t>VOET</a:t>
            </a:r>
            <a:r>
              <a:rPr lang="pt-BR" sz="2400">
                <a:solidFill>
                  <a:schemeClr val="bg1"/>
                </a:solidFill>
              </a:rPr>
              <a:t>, D.; </a:t>
            </a:r>
            <a:r>
              <a:rPr lang="pt-BR" sz="2400" b="1">
                <a:solidFill>
                  <a:schemeClr val="bg1"/>
                </a:solidFill>
              </a:rPr>
              <a:t>VOET</a:t>
            </a:r>
            <a:r>
              <a:rPr lang="pt-BR" sz="2400">
                <a:solidFill>
                  <a:schemeClr val="bg1"/>
                </a:solidFill>
              </a:rPr>
              <a:t>, J.G. </a:t>
            </a:r>
            <a:r>
              <a:rPr lang="pt-BR" sz="2400" b="1">
                <a:solidFill>
                  <a:schemeClr val="bg1"/>
                </a:solidFill>
              </a:rPr>
              <a:t>Bioquímica. </a:t>
            </a:r>
            <a:r>
              <a:rPr lang="pt-BR" sz="2400">
                <a:solidFill>
                  <a:schemeClr val="bg1"/>
                </a:solidFill>
              </a:rPr>
              <a:t>3 ed. Porto Alegre:Artmed, 2006, 1596 p.</a:t>
            </a:r>
          </a:p>
          <a:p>
            <a:pPr marL="609600" indent="-609600" algn="just" eaLnBrk="1" hangingPunct="1">
              <a:lnSpc>
                <a:spcPct val="130000"/>
              </a:lnSpc>
              <a:buFontTx/>
              <a:buNone/>
            </a:pPr>
            <a:endParaRPr lang="pt-BR" sz="2400">
              <a:solidFill>
                <a:schemeClr val="bg1"/>
              </a:solidFill>
            </a:endParaRPr>
          </a:p>
          <a:p>
            <a:pPr marL="609600" indent="-609600" algn="just" eaLnBrk="1" hangingPunct="1">
              <a:lnSpc>
                <a:spcPct val="130000"/>
              </a:lnSpc>
              <a:buFontTx/>
              <a:buNone/>
            </a:pPr>
            <a:r>
              <a:rPr lang="pt-BR" sz="2400">
                <a:solidFill>
                  <a:schemeClr val="bg1"/>
                </a:solidFill>
              </a:rPr>
              <a:t>BERG, J. M.; TYMOCZKO, J.L; </a:t>
            </a:r>
            <a:r>
              <a:rPr lang="pt-BR" sz="2400" b="1">
                <a:solidFill>
                  <a:srgbClr val="FFFF00"/>
                </a:solidFill>
              </a:rPr>
              <a:t>STRYER</a:t>
            </a:r>
            <a:r>
              <a:rPr lang="pt-BR" sz="2400">
                <a:solidFill>
                  <a:schemeClr val="bg1"/>
                </a:solidFill>
              </a:rPr>
              <a:t>, L. Bioquímica, 5 ed., Rio de Janeiro: Guanabara Koogan, 2004. </a:t>
            </a:r>
          </a:p>
          <a:p>
            <a:pPr marL="609600" indent="-609600" algn="just" eaLnBrk="1" hangingPunct="1">
              <a:lnSpc>
                <a:spcPct val="130000"/>
              </a:lnSpc>
              <a:buFontTx/>
              <a:buNone/>
            </a:pPr>
            <a:endParaRPr lang="pt-BR" sz="2400">
              <a:solidFill>
                <a:schemeClr val="bg1"/>
              </a:solidFill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335213" y="260350"/>
            <a:ext cx="5451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>
                <a:solidFill>
                  <a:srgbClr val="FF9900"/>
                </a:solidFill>
                <a:latin typeface="Verdana" pitchFamily="34" charset="0"/>
              </a:rPr>
              <a:t>Bibliografia básica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260350"/>
            <a:ext cx="9258300" cy="1143000"/>
          </a:xfrm>
        </p:spPr>
        <p:txBody>
          <a:bodyPr/>
          <a:lstStyle/>
          <a:p>
            <a:pPr eaLnBrk="1" hangingPunct="1"/>
            <a:r>
              <a:rPr lang="pt-BR" sz="4000" b="1">
                <a:solidFill>
                  <a:srgbClr val="FF9900"/>
                </a:solidFill>
                <a:latin typeface="Verdana" pitchFamily="34" charset="0"/>
              </a:rPr>
              <a:t>Estrutura da disciplina</a:t>
            </a:r>
          </a:p>
        </p:txBody>
      </p:sp>
      <p:grpSp>
        <p:nvGrpSpPr>
          <p:cNvPr id="4099" name="Group 16"/>
          <p:cNvGrpSpPr>
            <a:grpSpLocks/>
          </p:cNvGrpSpPr>
          <p:nvPr/>
        </p:nvGrpSpPr>
        <p:grpSpPr bwMode="auto">
          <a:xfrm>
            <a:off x="1314450" y="2708275"/>
            <a:ext cx="7292975" cy="1658938"/>
            <a:chOff x="1148" y="2612"/>
            <a:chExt cx="4594" cy="1045"/>
          </a:xfrm>
        </p:grpSpPr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2696" y="2612"/>
              <a:ext cx="1118" cy="40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3600">
                  <a:solidFill>
                    <a:schemeClr val="bg1"/>
                  </a:solidFill>
                  <a:latin typeface="Arial" charset="0"/>
                </a:rPr>
                <a:t>3 - 2 - 6</a:t>
              </a:r>
            </a:p>
          </p:txBody>
        </p:sp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1148" y="3277"/>
              <a:ext cx="1328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2400">
                  <a:solidFill>
                    <a:schemeClr val="bg1"/>
                  </a:solidFill>
                  <a:latin typeface="Arial" charset="0"/>
                </a:rPr>
                <a:t>Aulas teóricas</a:t>
              </a:r>
            </a:p>
          </p:txBody>
        </p:sp>
        <p:sp>
          <p:nvSpPr>
            <p:cNvPr id="4102" name="Text Box 6"/>
            <p:cNvSpPr txBox="1">
              <a:spLocks noChangeArrowheads="1"/>
            </p:cNvSpPr>
            <p:nvPr/>
          </p:nvSpPr>
          <p:spPr bwMode="auto">
            <a:xfrm>
              <a:off x="2679" y="3363"/>
              <a:ext cx="1328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2400">
                  <a:solidFill>
                    <a:schemeClr val="bg1"/>
                  </a:solidFill>
                  <a:latin typeface="Arial" charset="0"/>
                </a:rPr>
                <a:t>Aulas práticas</a:t>
              </a:r>
            </a:p>
          </p:txBody>
        </p:sp>
        <p:sp>
          <p:nvSpPr>
            <p:cNvPr id="4103" name="Text Box 7"/>
            <p:cNvSpPr txBox="1">
              <a:spLocks noChangeArrowheads="1"/>
            </p:cNvSpPr>
            <p:nvPr/>
          </p:nvSpPr>
          <p:spPr bwMode="auto">
            <a:xfrm>
              <a:off x="4166" y="3277"/>
              <a:ext cx="1576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pt-BR" sz="2400">
                  <a:solidFill>
                    <a:schemeClr val="bg1"/>
                  </a:solidFill>
                  <a:latin typeface="Arial" charset="0"/>
                </a:rPr>
                <a:t>Estudo individual</a:t>
              </a: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2469" y="3022"/>
              <a:ext cx="227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285" y="3022"/>
              <a:ext cx="0" cy="3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3875" y="3022"/>
              <a:ext cx="318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/>
          <p:cNvSpPr txBox="1">
            <a:spLocks noChangeArrowheads="1"/>
          </p:cNvSpPr>
          <p:nvPr/>
        </p:nvSpPr>
        <p:spPr bwMode="auto">
          <a:xfrm>
            <a:off x="679450" y="404813"/>
            <a:ext cx="8928100" cy="549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600" b="1">
                <a:solidFill>
                  <a:srgbClr val="FFFF00"/>
                </a:solidFill>
              </a:rPr>
              <a:t>EMENTA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2600" b="1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600">
                <a:solidFill>
                  <a:schemeClr val="bg1"/>
                </a:solidFill>
              </a:rPr>
              <a:t>“Introdução ao universo das transformações da matéria que ocorrem em sistemas biológicos a fim de desenvolver uma visão crítica da estreita relação </a:t>
            </a:r>
            <a:r>
              <a:rPr lang="pt-BR" altLang="pt-BR" sz="2600" b="1">
                <a:solidFill>
                  <a:srgbClr val="FF9900"/>
                </a:solidFill>
              </a:rPr>
              <a:t>estrutura/propriedades/funções das biomoléculas</a:t>
            </a:r>
            <a:r>
              <a:rPr lang="pt-BR" altLang="pt-BR" sz="2600">
                <a:solidFill>
                  <a:schemeClr val="bg1"/>
                </a:solidFill>
              </a:rPr>
              <a:t> nos seus mais diversos níveis e correlacionar processos bioquímicos com as características macroscópicas dos seres vivos, bem como suas implicações nos diversos ramos do conhecimento científico e tecnológico.”</a:t>
            </a:r>
          </a:p>
        </p:txBody>
      </p:sp>
    </p:spTree>
    <p:extLst>
      <p:ext uri="{BB962C8B-B14F-4D97-AF65-F5344CB8AC3E}">
        <p14:creationId xmlns:p14="http://schemas.microsoft.com/office/powerpoint/2010/main" val="132228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1525" y="-12528"/>
            <a:ext cx="8743950" cy="1143000"/>
          </a:xfrm>
        </p:spPr>
        <p:txBody>
          <a:bodyPr/>
          <a:lstStyle/>
          <a:p>
            <a:r>
              <a:rPr lang="pt-BR" sz="4000" b="1" dirty="0">
                <a:solidFill>
                  <a:srgbClr val="FF9900"/>
                </a:solidFill>
                <a:latin typeface="Verdana" pitchFamily="34" charset="0"/>
              </a:rPr>
              <a:t>Horários da 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972" y="908720"/>
            <a:ext cx="9505056" cy="41148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Aulas Teóricas (Prof. Luiz R. Nunes)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Sala 102 (Bloco Alfa 2 - SBC)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4as Feiras – 	10:00 – 12:00 </a:t>
            </a:r>
            <a:r>
              <a:rPr lang="pt-BR" dirty="0" err="1">
                <a:solidFill>
                  <a:schemeClr val="bg1"/>
                </a:solidFill>
              </a:rPr>
              <a:t>hrs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5as Feiras – 	10:00 – 12:00 </a:t>
            </a:r>
            <a:r>
              <a:rPr lang="pt-BR" dirty="0" err="1">
                <a:solidFill>
                  <a:schemeClr val="bg1"/>
                </a:solidFill>
              </a:rPr>
              <a:t>hrs</a:t>
            </a:r>
            <a:r>
              <a:rPr lang="pt-BR" dirty="0">
                <a:solidFill>
                  <a:schemeClr val="bg1"/>
                </a:solidFill>
              </a:rPr>
              <a:t> (Quinzenal, com início em 25/09)</a:t>
            </a: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4as Feiras – 	13:00 – 15:00 </a:t>
            </a:r>
            <a:r>
              <a:rPr lang="pt-BR" sz="2400" dirty="0" err="1">
                <a:solidFill>
                  <a:schemeClr val="bg1"/>
                </a:solidFill>
              </a:rPr>
              <a:t>hrs</a:t>
            </a:r>
            <a:r>
              <a:rPr lang="pt-BR" sz="2400" dirty="0">
                <a:solidFill>
                  <a:schemeClr val="bg1"/>
                </a:solidFill>
              </a:rPr>
              <a:t> (Bloco Delta, sala 341, para atendimento)</a:t>
            </a:r>
          </a:p>
          <a:p>
            <a:r>
              <a:rPr lang="pt-BR" dirty="0">
                <a:solidFill>
                  <a:schemeClr val="bg1"/>
                </a:solidFill>
              </a:rPr>
              <a:t>Aulas Práticas (</a:t>
            </a:r>
            <a:r>
              <a:rPr lang="pt-BR" dirty="0" err="1">
                <a:solidFill>
                  <a:schemeClr val="bg1"/>
                </a:solidFill>
              </a:rPr>
              <a:t>Prof.s</a:t>
            </a:r>
            <a:r>
              <a:rPr lang="pt-BR" dirty="0">
                <a:solidFill>
                  <a:schemeClr val="bg1"/>
                </a:solidFill>
              </a:rPr>
              <a:t> César Ribeiro, Giselle </a:t>
            </a:r>
            <a:r>
              <a:rPr lang="pt-BR" dirty="0" err="1">
                <a:solidFill>
                  <a:schemeClr val="bg1"/>
                </a:solidFill>
              </a:rPr>
              <a:t>Cerchiaro</a:t>
            </a:r>
            <a:r>
              <a:rPr lang="pt-BR" dirty="0">
                <a:solidFill>
                  <a:schemeClr val="bg1"/>
                </a:solidFill>
              </a:rPr>
              <a:t> e Célio </a:t>
            </a:r>
            <a:r>
              <a:rPr lang="pt-BR" dirty="0" err="1">
                <a:solidFill>
                  <a:schemeClr val="bg1"/>
                </a:solidFill>
              </a:rPr>
              <a:t>Angolin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Laboratório de Biologia (sala A1-L-302, 303 e 305, Bloco Alfa, 3º andar)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2as Feiras – 	8:00 – 10:00 </a:t>
            </a:r>
            <a:r>
              <a:rPr lang="pt-BR" dirty="0" err="1">
                <a:solidFill>
                  <a:schemeClr val="bg1"/>
                </a:solidFill>
              </a:rPr>
              <a:t>hrs</a:t>
            </a:r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56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6956" y="188640"/>
            <a:ext cx="9793088" cy="1143000"/>
          </a:xfrm>
        </p:spPr>
        <p:txBody>
          <a:bodyPr/>
          <a:lstStyle/>
          <a:p>
            <a:pPr eaLnBrk="1" hangingPunct="1"/>
            <a:r>
              <a:rPr lang="pt-BR" sz="4000" b="1" dirty="0">
                <a:solidFill>
                  <a:srgbClr val="FF9900"/>
                </a:solidFill>
                <a:latin typeface="Verdana" pitchFamily="34" charset="0"/>
              </a:rPr>
              <a:t>Estrutura da disciplina e avaliação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3507" y="2060848"/>
            <a:ext cx="9937104" cy="315753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pt-BR" sz="1400" b="1" dirty="0">
                <a:solidFill>
                  <a:srgbClr val="FFFF00"/>
                </a:solidFill>
                <a:latin typeface="Verdana" pitchFamily="34" charset="0"/>
              </a:rPr>
              <a:t>1. Parte teórica </a:t>
            </a:r>
          </a:p>
          <a:p>
            <a:pPr eaLnBrk="1" hangingPunct="1">
              <a:lnSpc>
                <a:spcPct val="130000"/>
              </a:lnSpc>
            </a:pPr>
            <a:r>
              <a:rPr lang="pt-BR" sz="1400" b="1" dirty="0">
                <a:solidFill>
                  <a:schemeClr val="bg1"/>
                </a:solidFill>
                <a:latin typeface="Verdana" pitchFamily="34" charset="0"/>
              </a:rPr>
              <a:t>Aulas expositivas (</a:t>
            </a:r>
            <a:r>
              <a:rPr lang="pt-BR" sz="1400" b="1" dirty="0" smtClean="0">
                <a:solidFill>
                  <a:schemeClr val="bg1"/>
                </a:solidFill>
                <a:latin typeface="Verdana" pitchFamily="34" charset="0"/>
              </a:rPr>
              <a:t>faltas </a:t>
            </a:r>
            <a:r>
              <a:rPr lang="pt-BR" sz="1400" b="1" smtClean="0">
                <a:solidFill>
                  <a:schemeClr val="bg1"/>
                </a:solidFill>
                <a:latin typeface="Verdana" pitchFamily="34" charset="0"/>
              </a:rPr>
              <a:t>e resenhas)</a:t>
            </a:r>
            <a:endParaRPr lang="pt-BR" sz="1400" b="1" dirty="0">
              <a:solidFill>
                <a:schemeClr val="bg1"/>
              </a:solidFill>
              <a:latin typeface="Verdana" pitchFamily="34" charset="0"/>
            </a:endParaRPr>
          </a:p>
          <a:p>
            <a:pPr eaLnBrk="1" hangingPunct="1">
              <a:lnSpc>
                <a:spcPct val="130000"/>
              </a:lnSpc>
            </a:pPr>
            <a:endParaRPr lang="pt-BR" sz="1400" b="1" dirty="0">
              <a:solidFill>
                <a:schemeClr val="bg1"/>
              </a:solidFill>
              <a:latin typeface="Verdana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pt-BR" sz="1400" b="1" dirty="0">
                <a:solidFill>
                  <a:schemeClr val="bg1"/>
                </a:solidFill>
                <a:latin typeface="Verdana" pitchFamily="34" charset="0"/>
              </a:rPr>
              <a:t>Aulas disponibilizadas em: </a:t>
            </a:r>
            <a:r>
              <a:rPr lang="pt-BR" sz="1400" b="1" dirty="0">
                <a:solidFill>
                  <a:srgbClr val="FFC000"/>
                </a:solidFill>
                <a:latin typeface="Verdana" pitchFamily="34" charset="0"/>
              </a:rPr>
              <a:t>goo.gl/5sfiM9</a:t>
            </a:r>
          </a:p>
          <a:p>
            <a:pPr eaLnBrk="1" hangingPunct="1">
              <a:lnSpc>
                <a:spcPct val="130000"/>
              </a:lnSpc>
            </a:pPr>
            <a:endParaRPr lang="pt-BR" sz="1400" b="1" dirty="0">
              <a:solidFill>
                <a:schemeClr val="bg1"/>
              </a:solidFill>
              <a:latin typeface="Verdana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pt-BR" sz="1400" b="1" dirty="0">
                <a:solidFill>
                  <a:schemeClr val="bg1"/>
                </a:solidFill>
                <a:latin typeface="Verdana" pitchFamily="34" charset="0"/>
              </a:rPr>
              <a:t>2 Avaliações individuais (Teoria P1 e Teoria P2)</a:t>
            </a:r>
          </a:p>
          <a:p>
            <a:pPr eaLnBrk="1" hangingPunct="1">
              <a:lnSpc>
                <a:spcPct val="130000"/>
              </a:lnSpc>
            </a:pPr>
            <a:endParaRPr lang="pt-BR" sz="1400" dirty="0">
              <a:solidFill>
                <a:srgbClr val="FFCC66"/>
              </a:solidFill>
              <a:latin typeface="Verdana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pt-BR" sz="1400" b="1" dirty="0">
                <a:solidFill>
                  <a:srgbClr val="FFFF00"/>
                </a:solidFill>
                <a:latin typeface="Verdana" pitchFamily="34" charset="0"/>
              </a:rPr>
              <a:t>2. Parte prática</a:t>
            </a:r>
          </a:p>
          <a:p>
            <a:pPr eaLnBrk="1" hangingPunct="1">
              <a:lnSpc>
                <a:spcPct val="130000"/>
              </a:lnSpc>
            </a:pPr>
            <a:r>
              <a:rPr lang="pt-BR" sz="1400" b="1" dirty="0">
                <a:solidFill>
                  <a:schemeClr val="bg1"/>
                </a:solidFill>
                <a:latin typeface="Verdana" pitchFamily="34" charset="0"/>
              </a:rPr>
              <a:t>1 Avaliações Teórico-Prática </a:t>
            </a:r>
          </a:p>
          <a:p>
            <a:pPr eaLnBrk="1" hangingPunct="1">
              <a:lnSpc>
                <a:spcPct val="130000"/>
              </a:lnSpc>
            </a:pPr>
            <a:r>
              <a:rPr lang="pt-BR" sz="1400" b="1" dirty="0">
                <a:solidFill>
                  <a:schemeClr val="bg1"/>
                </a:solidFill>
                <a:latin typeface="Verdana" pitchFamily="34" charset="0"/>
              </a:rPr>
              <a:t>Apostila de aulas práticas disponível no link acima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b="1" dirty="0">
              <a:solidFill>
                <a:schemeClr val="bg1"/>
              </a:solidFill>
              <a:latin typeface="Verdana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pt-BR" sz="1400" b="1" dirty="0">
              <a:solidFill>
                <a:srgbClr val="FFFF00"/>
              </a:solidFill>
              <a:latin typeface="Verdana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pt-BR" sz="24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4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303" name="Group 3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3505060"/>
              </p:ext>
            </p:extLst>
          </p:nvPr>
        </p:nvGraphicFramePr>
        <p:xfrm>
          <a:off x="771525" y="1052513"/>
          <a:ext cx="8743950" cy="5281613"/>
        </p:xfrm>
        <a:graphic>
          <a:graphicData uri="http://schemas.openxmlformats.org/drawingml/2006/table">
            <a:tbl>
              <a:tblPr/>
              <a:tblGrid>
                <a:gridCol w="4371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719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Aproveitamento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Conceito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85 - 100 %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70 - 84 %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55 - 69 %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50 </a:t>
                      </a:r>
                      <a:r>
                        <a:rPr kumimoji="0" 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- 54 </a:t>
                      </a: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&lt; 50 %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reprovação por faltas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44" name="Rectangle 32"/>
          <p:cNvSpPr>
            <a:spLocks noChangeArrowheads="1"/>
          </p:cNvSpPr>
          <p:nvPr/>
        </p:nvSpPr>
        <p:spPr bwMode="auto">
          <a:xfrm>
            <a:off x="946228" y="260648"/>
            <a:ext cx="7956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b="1" dirty="0">
                <a:solidFill>
                  <a:srgbClr val="FF9900"/>
                </a:solidFill>
                <a:latin typeface="Verdana" pitchFamily="34" charset="0"/>
              </a:rPr>
              <a:t>Norteadores de notas e Conceitos</a:t>
            </a:r>
          </a:p>
        </p:txBody>
      </p:sp>
    </p:spTree>
    <p:extLst>
      <p:ext uri="{BB962C8B-B14F-4D97-AF65-F5344CB8AC3E}">
        <p14:creationId xmlns:p14="http://schemas.microsoft.com/office/powerpoint/2010/main" val="312625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6956" y="188640"/>
            <a:ext cx="9793088" cy="1143000"/>
          </a:xfrm>
        </p:spPr>
        <p:txBody>
          <a:bodyPr/>
          <a:lstStyle/>
          <a:p>
            <a:pPr eaLnBrk="1" hangingPunct="1"/>
            <a:r>
              <a:rPr lang="pt-BR" sz="4000" b="1" dirty="0">
                <a:solidFill>
                  <a:srgbClr val="FF9900"/>
                </a:solidFill>
                <a:latin typeface="Verdana" pitchFamily="34" charset="0"/>
              </a:rPr>
              <a:t>Definição de conceitos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1196752"/>
            <a:ext cx="9499451" cy="104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0" y="2492896"/>
            <a:ext cx="10045874" cy="378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63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6956" y="188640"/>
            <a:ext cx="9793088" cy="1143000"/>
          </a:xfrm>
        </p:spPr>
        <p:txBody>
          <a:bodyPr/>
          <a:lstStyle/>
          <a:p>
            <a:pPr eaLnBrk="1" hangingPunct="1"/>
            <a:r>
              <a:rPr lang="pt-BR" sz="4000" b="1" dirty="0">
                <a:solidFill>
                  <a:srgbClr val="FF9900"/>
                </a:solidFill>
                <a:latin typeface="Verdana" pitchFamily="34" charset="0"/>
              </a:rPr>
              <a:t>Composição do conceito final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4" y="4437112"/>
            <a:ext cx="9451826" cy="82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4" y="5445224"/>
            <a:ext cx="9250153" cy="102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7" y="1340768"/>
            <a:ext cx="925882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54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6956" y="188640"/>
            <a:ext cx="9793088" cy="1143000"/>
          </a:xfrm>
        </p:spPr>
        <p:txBody>
          <a:bodyPr/>
          <a:lstStyle/>
          <a:p>
            <a:pPr eaLnBrk="1" hangingPunct="1"/>
            <a:r>
              <a:rPr lang="pt-BR" sz="4000" b="1" dirty="0">
                <a:solidFill>
                  <a:srgbClr val="FF9900"/>
                </a:solidFill>
                <a:latin typeface="Verdana" pitchFamily="34" charset="0"/>
              </a:rPr>
              <a:t>Exame de Recuperação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1340768"/>
            <a:ext cx="9586060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587615" y="1518129"/>
            <a:ext cx="130851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de 2020-1 em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78532" y="2492895"/>
            <a:ext cx="89229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Informações sobre o exame serão postados no drive da disciplina (</a:t>
            </a:r>
            <a:r>
              <a:rPr lang="pt-BR" sz="1400" dirty="0">
                <a:latin typeface="+mj-lt"/>
              </a:rPr>
              <a:t>goo.gl/5sfiM9)</a:t>
            </a:r>
            <a:r>
              <a:rPr lang="pt-BR" sz="1400" dirty="0"/>
              <a:t> no início do período letivo de 2020-1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00" y="2924944"/>
            <a:ext cx="7252104" cy="372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206874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6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6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649</Words>
  <Application>Microsoft Office PowerPoint</Application>
  <PresentationFormat>Slides de 35 mm</PresentationFormat>
  <Paragraphs>119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Estrutura padrão</vt:lpstr>
      <vt:lpstr>Apresentação do PowerPoint</vt:lpstr>
      <vt:lpstr>Estrutura da disciplina</vt:lpstr>
      <vt:lpstr>Apresentação do PowerPoint</vt:lpstr>
      <vt:lpstr>Horários da disciplina</vt:lpstr>
      <vt:lpstr>Estrutura da disciplina e avaliação</vt:lpstr>
      <vt:lpstr>Apresentação do PowerPoint</vt:lpstr>
      <vt:lpstr>Definição de conceitos</vt:lpstr>
      <vt:lpstr>Composição do conceito final</vt:lpstr>
      <vt:lpstr>Exame de Recuperação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Tiago</dc:creator>
  <cp:lastModifiedBy>LUIZ ROBERTO NUNES</cp:lastModifiedBy>
  <cp:revision>251</cp:revision>
  <cp:lastPrinted>2015-01-29T16:34:46Z</cp:lastPrinted>
  <dcterms:created xsi:type="dcterms:W3CDTF">2000-06-13T12:31:01Z</dcterms:created>
  <dcterms:modified xsi:type="dcterms:W3CDTF">2019-10-30T10:46:23Z</dcterms:modified>
</cp:coreProperties>
</file>