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04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55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3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3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4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33F0-C4DB-4809-BDC4-9979E33D1BC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A94E-FCF4-4FE2-8C13-78ADD46F6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CnIKEOtbf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Subtítulo 2"/>
          <p:cNvSpPr>
            <a:spLocks noGrp="1"/>
          </p:cNvSpPr>
          <p:nvPr>
            <p:ph type="subTitle" idx="1"/>
          </p:nvPr>
        </p:nvSpPr>
        <p:spPr>
          <a:xfrm>
            <a:off x="2135189" y="404814"/>
            <a:ext cx="7921625" cy="6048375"/>
          </a:xfrm>
        </p:spPr>
        <p:txBody>
          <a:bodyPr/>
          <a:lstStyle/>
          <a:p>
            <a:pPr eaLnBrk="1" hangingPunct="1"/>
            <a:r>
              <a:rPr lang="pt-BR" altLang="pt-BR" b="1" dirty="0" smtClean="0">
                <a:solidFill>
                  <a:srgbClr val="FF0000"/>
                </a:solidFill>
              </a:rPr>
              <a:t>UFABC</a:t>
            </a:r>
          </a:p>
          <a:p>
            <a:pPr eaLnBrk="1" hangingPunct="1"/>
            <a:r>
              <a:rPr lang="pt-BR" altLang="pt-BR" b="1" dirty="0" smtClean="0"/>
              <a:t>Estrutura e Dinâmica Social</a:t>
            </a:r>
          </a:p>
          <a:p>
            <a:pPr eaLnBrk="1" hangingPunct="1"/>
            <a:endParaRPr lang="pt-BR" altLang="pt-BR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pt-BR" altLang="pt-BR" sz="6000" b="1" dirty="0" smtClean="0">
                <a:solidFill>
                  <a:srgbClr val="FF0000"/>
                </a:solidFill>
              </a:rPr>
              <a:t>14. </a:t>
            </a:r>
            <a:r>
              <a:rPr lang="pt-BR" altLang="pt-BR" sz="6000" b="1" dirty="0">
                <a:solidFill>
                  <a:srgbClr val="FF0000"/>
                </a:solidFill>
              </a:rPr>
              <a:t>A longa jornada pelos direitos humanos</a:t>
            </a:r>
          </a:p>
          <a:p>
            <a:pPr eaLnBrk="1" hangingPunct="1"/>
            <a:endParaRPr lang="pt-BR" altLang="pt-BR" dirty="0" smtClean="0"/>
          </a:p>
          <a:p>
            <a:pPr>
              <a:lnSpc>
                <a:spcPct val="80000"/>
              </a:lnSpc>
            </a:pPr>
            <a:r>
              <a:rPr lang="pt-BR" altLang="pt-BR" b="1" dirty="0" smtClean="0"/>
              <a:t>Professor: </a:t>
            </a:r>
            <a:r>
              <a:rPr lang="pt-BR" altLang="pt-BR" dirty="0" smtClean="0"/>
              <a:t>Gilberto Maringoni</a:t>
            </a:r>
          </a:p>
          <a:p>
            <a:pPr>
              <a:lnSpc>
                <a:spcPct val="80000"/>
              </a:lnSpc>
            </a:pPr>
            <a:r>
              <a:rPr lang="pt-BR" altLang="pt-BR" b="1" dirty="0" smtClean="0"/>
              <a:t>UFABC – 1º. </a:t>
            </a:r>
            <a:r>
              <a:rPr lang="pt-BR" altLang="pt-BR" b="1" dirty="0" err="1" smtClean="0"/>
              <a:t>Quadri</a:t>
            </a:r>
            <a:r>
              <a:rPr lang="pt-BR" altLang="pt-BR" b="1" dirty="0" smtClean="0"/>
              <a:t>. 2020</a:t>
            </a:r>
            <a:r>
              <a:rPr lang="pt-BR" altLang="pt-BR" dirty="0" smtClean="0"/>
              <a:t> 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542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476250"/>
            <a:ext cx="8229600" cy="61928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Estariam aparentemente selados o fim dos privilégios da nobreza e do clero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Os artigos aprovados na França revolucionária buscavam detalhar mais o que seriam direitos humanos</a:t>
            </a:r>
            <a:r>
              <a:rPr lang="pt-BR" dirty="0"/>
              <a:t>. Um tópico em especial chama a atenção: “O princípio de toda a </a:t>
            </a:r>
            <a:r>
              <a:rPr lang="pt-BR" dirty="0" smtClean="0"/>
              <a:t>soberania </a:t>
            </a:r>
            <a:r>
              <a:rPr lang="pt-BR" dirty="0"/>
              <a:t>reside, essencialmente, na nação. </a:t>
            </a:r>
            <a:r>
              <a:rPr lang="pt-BR" dirty="0" smtClean="0"/>
              <a:t>Nenhuma </a:t>
            </a:r>
            <a:r>
              <a:rPr lang="pt-BR" dirty="0"/>
              <a:t>operação, nenhum indivíduo, pode exercer autoridade que dela não emane expressamente”.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Ou </a:t>
            </a:r>
            <a:r>
              <a:rPr lang="pt-BR" dirty="0">
                <a:solidFill>
                  <a:srgbClr val="FF0000"/>
                </a:solidFill>
              </a:rPr>
              <a:t>seja, o garantidor </a:t>
            </a:r>
            <a:r>
              <a:rPr lang="pt-BR" dirty="0" smtClean="0">
                <a:solidFill>
                  <a:srgbClr val="FF0000"/>
                </a:solidFill>
              </a:rPr>
              <a:t>básico </a:t>
            </a:r>
            <a:r>
              <a:rPr lang="pt-BR" dirty="0">
                <a:solidFill>
                  <a:srgbClr val="FF0000"/>
                </a:solidFill>
              </a:rPr>
              <a:t>dos direitos humanos e do conceito de cidadania é o Estado-nação.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264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Tal conceito populariza a ideia de uma nova institucionalidade.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O </a:t>
            </a:r>
            <a:r>
              <a:rPr lang="pt-BR" dirty="0">
                <a:solidFill>
                  <a:srgbClr val="FF0000"/>
                </a:solidFill>
              </a:rPr>
              <a:t>Estado não deveria ser algo distante, exterior à vida de cada um, mas parte integrante do corpo social, sintetizando princípios iluministas liberais e burgueses.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O </a:t>
            </a:r>
            <a:r>
              <a:rPr lang="pt-BR" dirty="0"/>
              <a:t>direito à propriedade, por exemplo, está no mesmo plano que o direito à vida. Se este último iguala todos os homens em termos individuais, pois cada um possui apenas uma vida, o direito à propriedade os diferencia no plano político e social.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5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2313" y="333376"/>
            <a:ext cx="8229600" cy="6264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Embora </a:t>
            </a:r>
            <a:r>
              <a:rPr lang="pt-BR" dirty="0"/>
              <a:t>alcançasse os direitos civis, as consignações da Revolução Francesa não se voltaram para o que futuramente seriam os direitos sociais.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A </a:t>
            </a:r>
            <a:r>
              <a:rPr lang="pt-BR" dirty="0">
                <a:solidFill>
                  <a:srgbClr val="FF0000"/>
                </a:solidFill>
              </a:rPr>
              <a:t>liberdade, a igualdade e a fraternidade no plano civil conviviam sem contradições com a desigualdade social</a:t>
            </a:r>
            <a:r>
              <a:rPr lang="pt-BR" dirty="0"/>
              <a:t>. Além disso, os direitos do homem eram literalmente dos homens.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/>
              <a:t>Não havia menção alguma às diferenças que as mulheres enfrentavam na sociedade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Existia outro agravante. </a:t>
            </a:r>
          </a:p>
        </p:txBody>
      </p:sp>
    </p:spTree>
    <p:extLst>
      <p:ext uri="{BB962C8B-B14F-4D97-AF65-F5344CB8AC3E}">
        <p14:creationId xmlns:p14="http://schemas.microsoft.com/office/powerpoint/2010/main" val="24696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/>
          <a:lstStyle/>
          <a:p>
            <a:pPr eaLnBrk="1" hangingPunct="1"/>
            <a:r>
              <a:rPr lang="pt-BR" altLang="pt-BR" b="1" smtClean="0">
                <a:solidFill>
                  <a:srgbClr val="FF0000"/>
                </a:solidFill>
              </a:rPr>
              <a:t>COLONIALISMO</a:t>
            </a:r>
          </a:p>
          <a:p>
            <a:pPr eaLnBrk="1" hangingPunct="1"/>
            <a:r>
              <a:rPr lang="pt-BR" altLang="pt-BR" smtClean="0"/>
              <a:t>No século 19, os maiores países europeus passam a ser, com hierarquias variadas, centros de poder imperial, conquistando colônias na África e na Ásia. </a:t>
            </a:r>
            <a:br>
              <a:rPr lang="pt-BR" altLang="pt-BR" smtClean="0"/>
            </a:br>
            <a:endParaRPr lang="pt-BR" altLang="pt-BR" smtClean="0"/>
          </a:p>
          <a:p>
            <a:pPr eaLnBrk="1" hangingPunct="1"/>
            <a:r>
              <a:rPr lang="pt-BR" altLang="pt-BR" smtClean="0">
                <a:solidFill>
                  <a:srgbClr val="FF0000"/>
                </a:solidFill>
              </a:rPr>
              <a:t>Havia um nó teórico a ser desatado</a:t>
            </a:r>
            <a:r>
              <a:rPr lang="pt-BR" altLang="pt-BR" smtClean="0"/>
              <a:t>: como regimes liberais, lastreados nas ideias de 1789, poderiam possuir nações inteiras, subjugando povos e culturas a seus desígnios?</a:t>
            </a:r>
          </a:p>
        </p:txBody>
      </p:sp>
    </p:spTree>
    <p:extLst>
      <p:ext uri="{BB962C8B-B14F-4D97-AF65-F5344CB8AC3E}">
        <p14:creationId xmlns:p14="http://schemas.microsoft.com/office/powerpoint/2010/main" val="2634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57927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sz="3500" dirty="0"/>
              <a:t>É nesse ponto que surgem as primeiras teorias </a:t>
            </a:r>
            <a:r>
              <a:rPr lang="pt-BR" sz="3500" dirty="0" err="1"/>
              <a:t>racialistas</a:t>
            </a:r>
            <a:r>
              <a:rPr lang="pt-BR" sz="3500" dirty="0"/>
              <a:t> para justificar a superioridade intelectual, física e moral do europeu branco. </a:t>
            </a:r>
            <a:br>
              <a:rPr lang="pt-BR" sz="3500" dirty="0"/>
            </a:br>
            <a:endParaRPr lang="pt-BR" sz="3500" dirty="0"/>
          </a:p>
          <a:p>
            <a:pPr eaLnBrk="1" hangingPunct="1">
              <a:defRPr/>
            </a:pPr>
            <a:r>
              <a:rPr lang="pt-BR" sz="3500" dirty="0">
                <a:solidFill>
                  <a:srgbClr val="FF0000"/>
                </a:solidFill>
              </a:rPr>
              <a:t>O primeiro grande formulador foi o conde francês Joseph-Arthur </a:t>
            </a:r>
            <a:r>
              <a:rPr lang="pt-BR" sz="3500" dirty="0" err="1">
                <a:solidFill>
                  <a:srgbClr val="FF0000"/>
                </a:solidFill>
              </a:rPr>
              <a:t>Gobineau</a:t>
            </a:r>
            <a:r>
              <a:rPr lang="pt-BR" sz="3500" dirty="0">
                <a:solidFill>
                  <a:srgbClr val="FF0000"/>
                </a:solidFill>
              </a:rPr>
              <a:t> </a:t>
            </a:r>
            <a:r>
              <a:rPr lang="pt-BR" sz="3500" dirty="0"/>
              <a:t>(1816–82). Diplomata, poeta, romancista e escultor, </a:t>
            </a:r>
            <a:r>
              <a:rPr lang="pt-BR" sz="3500" dirty="0" err="1"/>
              <a:t>Gobineau</a:t>
            </a:r>
            <a:r>
              <a:rPr lang="pt-BR" sz="3500" dirty="0"/>
              <a:t> tornou-se conhecido após a publicação de seu </a:t>
            </a:r>
            <a:r>
              <a:rPr lang="pt-BR" sz="3500" i="1" dirty="0"/>
              <a:t>Ensaio sobre a desigualdade das raças humanas</a:t>
            </a:r>
            <a:r>
              <a:rPr lang="pt-BR" sz="3500" dirty="0"/>
              <a:t> (1855). </a:t>
            </a:r>
            <a:br>
              <a:rPr lang="pt-BR" sz="3500" dirty="0"/>
            </a:br>
            <a:endParaRPr lang="pt-BR" sz="3500" dirty="0"/>
          </a:p>
          <a:p>
            <a:pPr eaLnBrk="1" hangingPunct="1">
              <a:defRPr/>
            </a:pPr>
            <a:r>
              <a:rPr lang="pt-BR" sz="3500" dirty="0">
                <a:solidFill>
                  <a:srgbClr val="FF0000"/>
                </a:solidFill>
              </a:rPr>
              <a:t>Se os outros povos eram inferiores, como poderiam ter os mesmos direitos dos europeus</a:t>
            </a:r>
            <a:r>
              <a:rPr lang="pt-BR" sz="3500" dirty="0"/>
              <a:t>? Assim, tornou-se plausível defender ao mesmo tempo a opressão colonial e as ideias de liberdade, igualdade e fraternidade</a:t>
            </a:r>
            <a:endParaRPr lang="pt-BR" sz="35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0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404814"/>
            <a:ext cx="8229600" cy="61928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Haiti, primeira república negra</a:t>
            </a:r>
          </a:p>
          <a:p>
            <a:pPr eaLnBrk="1" hangingPunct="1">
              <a:defRPr/>
            </a:pPr>
            <a:r>
              <a:rPr lang="pt-BR" dirty="0"/>
              <a:t>Em 1791, dois anos depois da Revolução na França, os escravos da mais importante e rica colônia do país, as Índias Ocidentais de São Domingos, se rebelaram.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Em </a:t>
            </a:r>
            <a:r>
              <a:rPr lang="pt-BR" dirty="0">
                <a:solidFill>
                  <a:srgbClr val="FF0000"/>
                </a:solidFill>
              </a:rPr>
              <a:t>doze anos de luta, derrotaram os senhores locais, o exército francês, uma invasão espanhola e uma expedição britânica.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A </a:t>
            </a:r>
            <a:r>
              <a:rPr lang="pt-BR" dirty="0"/>
              <a:t>vitória dos negros, em 1803, resultou na independência do Haiti e na primeira república do que viria a ser a América Latina. Liderada por François-Dominique</a:t>
            </a:r>
            <a:r>
              <a:rPr lang="pt-BR" i="1" dirty="0"/>
              <a:t> </a:t>
            </a:r>
            <a:r>
              <a:rPr lang="pt-BR" dirty="0" err="1"/>
              <a:t>Toussaint</a:t>
            </a:r>
            <a:r>
              <a:rPr lang="pt-BR" dirty="0"/>
              <a:t> </a:t>
            </a:r>
            <a:r>
              <a:rPr lang="pt-BR" dirty="0" err="1"/>
              <a:t>L’Ouverture</a:t>
            </a:r>
            <a:r>
              <a:rPr lang="pt-BR" dirty="0"/>
              <a:t> (1743-1803), estudioso das ideias iluministas, aquela foi a única rebelião escrava vitoriosa em toda a história da humanidade.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2642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OS DIREITOS SOCIAIS</a:t>
            </a:r>
          </a:p>
          <a:p>
            <a:pPr eaLnBrk="1" hangingPunct="1">
              <a:defRPr/>
            </a:pPr>
            <a:r>
              <a:rPr lang="pt-BR" dirty="0"/>
              <a:t>A ampliação da noção de direitos humanos surge após 1848 pelas mãos da incipiente classe operária francesa e inglesa.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Com </a:t>
            </a:r>
            <a:r>
              <a:rPr lang="pt-BR" dirty="0"/>
              <a:t>o advento das formulações socialistas numa </a:t>
            </a:r>
            <a:r>
              <a:rPr lang="pt-BR" dirty="0" smtClean="0"/>
              <a:t>sociedade </a:t>
            </a:r>
            <a:r>
              <a:rPr lang="pt-BR" dirty="0"/>
              <a:t>em fase de industrialização, as demandas mudam de qualidade. A abolição da propriedade privada, defendida pelos anarquistas e pelos socialistas, retira de </a:t>
            </a:r>
            <a:r>
              <a:rPr lang="pt-BR" dirty="0" smtClean="0"/>
              <a:t>cena </a:t>
            </a:r>
            <a:r>
              <a:rPr lang="pt-BR" dirty="0"/>
              <a:t>a possibilidade de aceitar-se a desigualdade como algo natural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A luta pela transformação social, presente na vaga revolucionária de 1848 e na Comuna de Paris, em 1871</a:t>
            </a:r>
            <a:r>
              <a:rPr lang="pt-BR" dirty="0"/>
              <a:t>, com fortes componentes populares, coloca em cena a necessidade de se ver o indivíduo não apenas como sujeito particular, mas também como integrante de </a:t>
            </a:r>
            <a:r>
              <a:rPr lang="pt-BR" dirty="0" smtClean="0"/>
              <a:t>classes </a:t>
            </a:r>
            <a:r>
              <a:rPr lang="pt-BR" dirty="0"/>
              <a:t>sociais determinadas. </a:t>
            </a:r>
          </a:p>
        </p:txBody>
      </p:sp>
    </p:spTree>
    <p:extLst>
      <p:ext uri="{BB962C8B-B14F-4D97-AF65-F5344CB8AC3E}">
        <p14:creationId xmlns:p14="http://schemas.microsoft.com/office/powerpoint/2010/main" val="33252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1"/>
            <a:ext cx="8229600" cy="64817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1848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 Primavera dos Povos</a:t>
            </a:r>
          </a:p>
          <a:p>
            <a:pPr eaLnBrk="1" hangingPunct="1">
              <a:defRPr/>
            </a:pPr>
            <a:r>
              <a:rPr lang="pt-PT" dirty="0"/>
              <a:t>A Revolução de 1848, na França, foi o primeiro processo de transformação social protagonizado majoritariamente pelos trabalhadores. 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  <a:p>
            <a:pPr eaLnBrk="1" hangingPunct="1">
              <a:defRPr/>
            </a:pPr>
            <a:r>
              <a:rPr lang="pt-PT" dirty="0" smtClean="0">
                <a:solidFill>
                  <a:srgbClr val="FF0000"/>
                </a:solidFill>
              </a:rPr>
              <a:t>Suas </a:t>
            </a:r>
            <a:r>
              <a:rPr lang="pt-PT" dirty="0">
                <a:solidFill>
                  <a:srgbClr val="FF0000"/>
                </a:solidFill>
              </a:rPr>
              <a:t>causas imediatas foram governos autoritários, crises econômicas e péssimas condições de vida das classes populares. </a:t>
            </a:r>
            <a:r>
              <a:rPr lang="pt-PT" dirty="0" smtClean="0">
                <a:solidFill>
                  <a:srgbClr val="FF0000"/>
                </a:solidFill>
              </a:rPr>
              <a:t/>
            </a:r>
            <a:br>
              <a:rPr lang="pt-PT" dirty="0" smtClean="0">
                <a:solidFill>
                  <a:srgbClr val="FF0000"/>
                </a:solidFill>
              </a:rPr>
            </a:br>
            <a:endParaRPr lang="pt-PT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PT" dirty="0" smtClean="0"/>
              <a:t>Apesar </a:t>
            </a:r>
            <a:r>
              <a:rPr lang="pt-PT" dirty="0"/>
              <a:t>da brutal repressão, suas repercussões estenderam-se pela Europa Ocidental</a:t>
            </a:r>
            <a:r>
              <a:rPr lang="pt-BR" dirty="0"/>
              <a:t>. </a:t>
            </a:r>
            <a:r>
              <a:rPr lang="pt-PT" dirty="0"/>
              <a:t>Ficava claro que os direitos individuais deveriam ser complementados por direitos sociais. </a:t>
            </a:r>
            <a:r>
              <a:rPr lang="pt-PT" dirty="0">
                <a:solidFill>
                  <a:srgbClr val="FF0000"/>
                </a:solidFill>
              </a:rPr>
              <a:t>Nesse mesmo ano, surgiu a obra pioneira de uma nova teoria: o Manifesto Comunista, de Karl Marx (1818-83) e Friedrich Engels (1820-95).</a:t>
            </a:r>
            <a:endParaRPr lang="pt-B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2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048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Para a plena satisfação dos atributos de 1789 seria necessário conquistar novos patamares de convivência.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As </a:t>
            </a:r>
            <a:r>
              <a:rPr lang="pt-BR" dirty="0"/>
              <a:t>lutas da classe operária </a:t>
            </a:r>
            <a:r>
              <a:rPr lang="pt-BR" dirty="0" smtClean="0"/>
              <a:t>francesa </a:t>
            </a:r>
            <a:r>
              <a:rPr lang="pt-BR" dirty="0"/>
              <a:t>por uma república democrática e social abriam horizontes muito mais ousados do que os iluministas de 1789 vislumbravam.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Não </a:t>
            </a:r>
            <a:r>
              <a:rPr lang="pt-BR" dirty="0"/>
              <a:t>se tratava de negar os postulados revolucionários, mas de adequá-los a um tipo de sociedade mais complexa e diferenciada.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7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1"/>
            <a:ext cx="8229600" cy="58658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Se o homem não era um elemento isolado, os direitos não poderiam ser apenas individuais, mas sim coletivos</a:t>
            </a:r>
            <a:r>
              <a:rPr lang="pt-BR" dirty="0"/>
              <a:t>. O indivíduo não dependeria apenas de sua </a:t>
            </a:r>
            <a:r>
              <a:rPr lang="pt-BR" dirty="0" smtClean="0"/>
              <a:t>iniciativa </a:t>
            </a:r>
            <a:r>
              <a:rPr lang="pt-BR" dirty="0"/>
              <a:t>pessoal diante da sociedade e do Estado.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Sua </a:t>
            </a:r>
            <a:r>
              <a:rPr lang="pt-BR" dirty="0"/>
              <a:t>liberdade não seria ilimitada, mas construída a partir de parâmetros de existência comunitária. A partir daí, não se </a:t>
            </a:r>
            <a:r>
              <a:rPr lang="pt-BR" dirty="0" smtClean="0"/>
              <a:t>poderiam </a:t>
            </a:r>
            <a:r>
              <a:rPr lang="pt-BR" dirty="0"/>
              <a:t>estipular direitos iguais em sociedades desiguais.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Haveria </a:t>
            </a:r>
            <a:r>
              <a:rPr lang="pt-BR" dirty="0">
                <a:solidFill>
                  <a:srgbClr val="FF0000"/>
                </a:solidFill>
              </a:rPr>
              <a:t>agora duas categorias básicas de direitos, os individuais e os sociais. Ambos estariam abrigados sob o guarda-chuva conceitual dos direitos humanos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Os direitos individuais ou civis eram estipulados pela liberdade de pensamento, de credo e de iniciativa.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9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Um filme interessante: o que são os direitos humanos?</a:t>
            </a:r>
          </a:p>
          <a:p>
            <a:pPr eaLnBrk="1" hangingPunct="1"/>
            <a:endParaRPr lang="pt-BR" altLang="pt-BR" u="sng"/>
          </a:p>
          <a:p>
            <a:pPr eaLnBrk="1" hangingPunct="1"/>
            <a:r>
              <a:rPr lang="pt-BR" altLang="pt-BR" u="sng"/>
              <a:t>http</a:t>
            </a:r>
            <a:r>
              <a:rPr lang="pt-BR" altLang="pt-BR" u="sng">
                <a:hlinkClick r:id="rId2"/>
              </a:rPr>
              <a:t>://www.youtube.com/watch?v=uCnIKEOtbfc</a:t>
            </a:r>
            <a:endParaRPr lang="pt-BR" altLang="pt-BR" u="sng"/>
          </a:p>
          <a:p>
            <a:pPr eaLnBrk="1" hangingPunct="1"/>
            <a:endParaRPr lang="pt-BR" altLang="pt-BR" u="sng"/>
          </a:p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982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3373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pt-BR" sz="3400" dirty="0">
                <a:solidFill>
                  <a:srgbClr val="FF0000"/>
                </a:solidFill>
              </a:rPr>
              <a:t>Ao Estado competiria a tarefa de evitar que tais atributos impedissem o convívio social</a:t>
            </a:r>
            <a:r>
              <a:rPr lang="pt-BR" sz="3400" dirty="0"/>
              <a:t>. E os direitos sociais se refeririam ao direito ao trabalho, à educação, à saúde e à seguridade social. </a:t>
            </a:r>
            <a:br>
              <a:rPr lang="pt-BR" sz="3400" dirty="0"/>
            </a:br>
            <a:endParaRPr lang="pt-BR" sz="3400" dirty="0"/>
          </a:p>
          <a:p>
            <a:pPr eaLnBrk="1" hangingPunct="1">
              <a:defRPr/>
            </a:pPr>
            <a:r>
              <a:rPr lang="pt-BR" sz="3400" dirty="0"/>
              <a:t>Estes arrolariam políticas abrangentes por parte do Estado, garantidor essencial do bem-estar social. </a:t>
            </a:r>
            <a:br>
              <a:rPr lang="pt-BR" sz="3400" dirty="0"/>
            </a:br>
            <a:endParaRPr lang="pt-BR" sz="3400" dirty="0"/>
          </a:p>
          <a:p>
            <a:pPr eaLnBrk="1" hangingPunct="1">
              <a:defRPr/>
            </a:pPr>
            <a:r>
              <a:rPr lang="pt-BR" sz="3400" dirty="0">
                <a:solidFill>
                  <a:srgbClr val="FF0000"/>
                </a:solidFill>
              </a:rPr>
              <a:t>Da articulação entre os dois direitos, nasceria uma terceira categoria</a:t>
            </a:r>
            <a:r>
              <a:rPr lang="pt-BR" sz="4200" b="1" dirty="0">
                <a:solidFill>
                  <a:srgbClr val="FF0000"/>
                </a:solidFill>
              </a:rPr>
              <a:t>, os direitos políticos</a:t>
            </a:r>
            <a:r>
              <a:rPr lang="pt-BR" sz="3400" dirty="0"/>
              <a:t>, que envolveriam a participação em decisões coletivas. Eles são, entre outros, o direito de associação, de voto e de envolvimento nas esferas institucionais.</a:t>
            </a:r>
            <a:br>
              <a:rPr lang="pt-BR" sz="3400" dirty="0"/>
            </a:b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8232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119813"/>
          </a:xfrm>
        </p:spPr>
        <p:txBody>
          <a:bodyPr/>
          <a:lstStyle/>
          <a:p>
            <a:pPr eaLnBrk="1" hangingPunct="1"/>
            <a:r>
              <a:rPr lang="pt-BR" altLang="pt-BR" smtClean="0"/>
              <a:t>Se os direitos individuais foram construídos em oposição ao feudalismo, </a:t>
            </a:r>
            <a:r>
              <a:rPr lang="pt-BR" altLang="pt-BR" sz="4000" b="1">
                <a:solidFill>
                  <a:srgbClr val="FF0000"/>
                </a:solidFill>
              </a:rPr>
              <a:t>os direitos econômicos e sociais</a:t>
            </a:r>
            <a:r>
              <a:rPr lang="pt-BR" altLang="pt-BR" smtClean="0"/>
              <a:t> se moldariam, conforme os autores da época, na negação da sociedade capitalista, baseada na exploração do trabalho. </a:t>
            </a:r>
            <a:br>
              <a:rPr lang="pt-BR" altLang="pt-BR" smtClean="0"/>
            </a:br>
            <a:endParaRPr lang="pt-BR" altLang="pt-BR" smtClean="0"/>
          </a:p>
          <a:p>
            <a:pPr eaLnBrk="1" hangingPunct="1"/>
            <a:r>
              <a:rPr lang="pt-BR" altLang="pt-BR" smtClean="0"/>
              <a:t>Sua afirmação plena só seria possível com o advento de uma </a:t>
            </a:r>
            <a:r>
              <a:rPr lang="pt-BR" altLang="pt-BR" smtClean="0">
                <a:solidFill>
                  <a:srgbClr val="FF0000"/>
                </a:solidFill>
              </a:rPr>
              <a:t>nova sociedade</a:t>
            </a:r>
            <a:r>
              <a:rPr lang="pt-BR" altLang="pt-BR" smtClean="0"/>
              <a:t>, de acordo com socialistas de diversos matizes. </a:t>
            </a:r>
          </a:p>
          <a:p>
            <a:pPr eaLnBrk="1" hangingPunct="1"/>
            <a:endParaRPr lang="pt-BR" altLang="pt-BR" smtClean="0"/>
          </a:p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41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8914"/>
            <a:ext cx="8229600" cy="66690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pt-BR" sz="3700" b="1" dirty="0">
                <a:solidFill>
                  <a:srgbClr val="FF0000"/>
                </a:solidFill>
              </a:rPr>
              <a:t>DUAS CONQUISTAS</a:t>
            </a:r>
          </a:p>
          <a:p>
            <a:pPr eaLnBrk="1" hangingPunct="1">
              <a:defRPr/>
            </a:pPr>
            <a:r>
              <a:rPr lang="pt-BR" sz="3700" dirty="0"/>
              <a:t>Duas conquistas significativas no terreno dos direitos sociais aconteceram na década de 1880, como resultado das pressões dos movimentos trabalhistas.</a:t>
            </a:r>
            <a:br>
              <a:rPr lang="pt-BR" sz="3700" dirty="0"/>
            </a:br>
            <a:endParaRPr lang="pt-BR" sz="3700" dirty="0"/>
          </a:p>
          <a:p>
            <a:pPr eaLnBrk="1" hangingPunct="1">
              <a:defRPr/>
            </a:pPr>
            <a:r>
              <a:rPr lang="pt-BR" sz="3700" dirty="0">
                <a:solidFill>
                  <a:srgbClr val="FF0000"/>
                </a:solidFill>
              </a:rPr>
              <a:t>A primeira delas se deu na Alemanha, em 1883, o país que contava com a classe operária mais disciplinada e organizada do mundo</a:t>
            </a:r>
            <a:r>
              <a:rPr lang="pt-BR" sz="3700" dirty="0"/>
              <a:t>. </a:t>
            </a:r>
            <a:br>
              <a:rPr lang="pt-BR" sz="3700" dirty="0"/>
            </a:br>
            <a:endParaRPr lang="pt-BR" sz="3700" dirty="0"/>
          </a:p>
          <a:p>
            <a:pPr eaLnBrk="1" hangingPunct="1">
              <a:defRPr/>
            </a:pPr>
            <a:r>
              <a:rPr lang="pt-BR" sz="3700" dirty="0"/>
              <a:t>Visando a fazer frente ao movimento socialista, o primeiro-ministro Otto von Bismarck (1815–98), aristocrata e conservador, colocou na ilegalidade e reprimiu várias organizações de trabalhadores. </a:t>
            </a:r>
            <a:br>
              <a:rPr lang="pt-BR" sz="3700" dirty="0"/>
            </a:br>
            <a:endParaRPr lang="pt-BR" sz="3700" dirty="0"/>
          </a:p>
          <a:p>
            <a:pPr eaLnBrk="1" hangingPunct="1">
              <a:defRPr/>
            </a:pPr>
            <a:r>
              <a:rPr lang="pt-BR" sz="3700" dirty="0">
                <a:solidFill>
                  <a:srgbClr val="FF0000"/>
                </a:solidFill>
              </a:rPr>
              <a:t>Ao mesmo tempo, buscou atender parte das reivindicações de tais setores, ao promulgar um conjunto de leis sociais que incluíam o seguro de saúde, de acidente, por invalidez e por morte. </a:t>
            </a:r>
            <a:r>
              <a:rPr lang="pt-BR" sz="3700" dirty="0"/>
              <a:t>Promulgaria também cobertura para doenças, maternidade e, por fim, o seguro-desemprego. Tais serviços eram financiados por contribuições do Estado, do capital privado e da população. O Estado seria o responsável por garantir o cumprimento dessas iniciativas.</a:t>
            </a:r>
          </a:p>
          <a:p>
            <a:pPr eaLnBrk="1" hangingPunct="1">
              <a:defRPr/>
            </a:pP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8913"/>
            <a:ext cx="8229600" cy="6553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/>
              <a:t>A segunda conquista seria obtida através da luta pela </a:t>
            </a:r>
            <a:r>
              <a:rPr lang="pt-BR" sz="4200" b="1" dirty="0">
                <a:solidFill>
                  <a:srgbClr val="FF0000"/>
                </a:solidFill>
              </a:rPr>
              <a:t>jornada de oito horas de trabalho</a:t>
            </a:r>
            <a:r>
              <a:rPr lang="pt-BR" dirty="0"/>
              <a:t>, cujo ponto culminante se daria com a luta dos operários de Chicago, Estados Unidos, em 1</a:t>
            </a:r>
            <a:r>
              <a:rPr lang="pt-BR" baseline="30000" dirty="0"/>
              <a:t>o</a:t>
            </a:r>
            <a:r>
              <a:rPr lang="pt-BR" dirty="0"/>
              <a:t> de maio de 1886, no bojo de uma greve geral.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O</a:t>
            </a:r>
            <a:r>
              <a:rPr lang="pt-BR" dirty="0"/>
              <a:t> resultado imediato foram doze mortes e o enforcamento de quatro trabalhadores acusados pela polícia de promoverem distúrbios. Somente em 1919, após uma série de mobilizações, a jornada de oito horas passou a integrar a legislação trabalhista de vários países.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Dignos de nota são também os processos revolucionários do início do século 20, em especial as revoluções mexicana, em 1910, e russa, em 1917, ambas com notável hegemonia popular.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3357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DUAS REVOLUÇÕES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 Constituição mexicana de 1917 estendia os direitos civis, políticos e sociais a toda a população</a:t>
            </a:r>
            <a:r>
              <a:rPr lang="pt-BR" dirty="0"/>
              <a:t>, estabelecendo restrições à propriedade privada. A Revolução tinha por </a:t>
            </a:r>
            <a:r>
              <a:rPr lang="pt-BR" dirty="0" smtClean="0"/>
              <a:t>objetivo </a:t>
            </a:r>
            <a:r>
              <a:rPr lang="pt-BR" dirty="0"/>
              <a:t>a constituição de uma democracia social.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/>
              <a:t>Na Rússia, no início de 1918, dois meses </a:t>
            </a:r>
            <a:r>
              <a:rPr lang="pt-BR" sz="3600" b="1" dirty="0">
                <a:solidFill>
                  <a:srgbClr val="FF0000"/>
                </a:solidFill>
              </a:rPr>
              <a:t>após a Revolução, o III Congresso </a:t>
            </a:r>
            <a:r>
              <a:rPr lang="pt-BR" sz="3600" b="1" dirty="0" err="1">
                <a:solidFill>
                  <a:srgbClr val="FF0000"/>
                </a:solidFill>
              </a:rPr>
              <a:t>Pan-Russo</a:t>
            </a:r>
            <a:r>
              <a:rPr lang="pt-BR" sz="3600" b="1" dirty="0">
                <a:solidFill>
                  <a:srgbClr val="FF0000"/>
                </a:solidFill>
              </a:rPr>
              <a:t> dos Sovietes de Deputados Operários, Soldados e Camponeses proclamou a Declaração dos Direitos do Povo Trabalhador e Explorado</a:t>
            </a:r>
            <a:r>
              <a:rPr lang="pt-BR" dirty="0"/>
              <a:t>. Incorporando a tradição das lutas socialistas do século anterior, a Declaração voltava-se para a vida do homem na sociedade de classes.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Contrapondo-se </a:t>
            </a:r>
            <a:r>
              <a:rPr lang="pt-BR" dirty="0"/>
              <a:t>à noção liberal e individualista, as novas normas tomavam partido contra o poder econômico e colocavam a </a:t>
            </a:r>
            <a:r>
              <a:rPr lang="pt-BR" dirty="0" smtClean="0"/>
              <a:t>garantia do </a:t>
            </a:r>
            <a:r>
              <a:rPr lang="pt-BR" dirty="0"/>
              <a:t>respeito aos novos direitos como condição para a conquista de uma nova sociedade.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9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3373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GUERRA </a:t>
            </a:r>
            <a:r>
              <a:rPr lang="pt-BR" b="1" dirty="0">
                <a:solidFill>
                  <a:srgbClr val="FF0000"/>
                </a:solidFill>
              </a:rPr>
              <a:t>TOTAL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No século 20, a luta pelos direitos humanos é impactada por dois conflitos </a:t>
            </a:r>
            <a:r>
              <a:rPr lang="pt-BR" dirty="0"/>
              <a:t>internacionais de proporções inéditas e por uma crise econômica no centro do sistema capitalista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  <a:p>
            <a:pPr eaLnBrk="1" hangingPunct="1">
              <a:defRPr/>
            </a:pPr>
            <a:r>
              <a:rPr lang="pt-BR" dirty="0"/>
              <a:t>Caía por terra a ordem mundial do século 19, baseada na supremacia da Inglaterra no contexto mundial. A I Guerra (1914–18) e a II Guerra Mundial (1939–45) superaram </a:t>
            </a:r>
            <a:r>
              <a:rPr lang="pt-BR" dirty="0" smtClean="0"/>
              <a:t>o </a:t>
            </a:r>
            <a:r>
              <a:rPr lang="pt-BR" dirty="0"/>
              <a:t>poderio destrutivo de todas as guerras anteriores vividas pela humanidade, tanto pelo número de países envolvidos e pelo uso intensivo de armamentos de extermínio coletivo – aviação, artefatos químicos e bombas nucleares –, como pelo número de mortes.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As estimativas não são precisas, mas convergem para um montante de 50 milhões de vidas ceifadas</a:t>
            </a:r>
            <a:r>
              <a:rPr lang="pt-BR" dirty="0"/>
              <a:t>, sem contar as dezenas de milhões de pessoas mutiladas, desalojadas </a:t>
            </a:r>
            <a:r>
              <a:rPr lang="pt-BR" dirty="0" smtClean="0"/>
              <a:t>de </a:t>
            </a:r>
            <a:r>
              <a:rPr lang="pt-BR" dirty="0"/>
              <a:t>suas casas e exiladas de suas pátrias. Entre essas duas grandes catástrofes ocorreu a crise econômica de 1929.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5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8913"/>
            <a:ext cx="8229600" cy="6553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dirty="0"/>
              <a:t>Ela se espalhou em intensidades diversas pelo mundo, relegando milhões de trabalhadores e suas famílias ao desemprego, à miséria e ao desalento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Era o fim do liberalismo econômico clássico. 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/>
              <a:t>O cataclismo fora tamanho que não apenas o mundo seria reorganizado no plano internacional, como as relações entre as classes sociais de cada país seriam redefinidas.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/>
              <a:t>É nesse ambiente, pós-II Guerra Mundial, que os direitos humanos assumem características próximas às atuais, com a aprovação da </a:t>
            </a:r>
            <a:r>
              <a:rPr lang="pt-BR" sz="3800" b="1" dirty="0">
                <a:solidFill>
                  <a:srgbClr val="FF0000"/>
                </a:solidFill>
              </a:rPr>
              <a:t>Declaração Universal dos Direitos Humanos, em 1948, na Assembleia Geral da Organização das Nações Unidas (ONU).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1"/>
            <a:ext cx="8229600" cy="6481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4700" b="1" dirty="0">
                <a:solidFill>
                  <a:srgbClr val="FF0000"/>
                </a:solidFill>
              </a:rPr>
              <a:t>Seu preâmbulo delineia as perspectivas dos novos tempos:</a:t>
            </a:r>
            <a:br>
              <a:rPr lang="pt-BR" sz="4700" b="1" dirty="0">
                <a:solidFill>
                  <a:srgbClr val="FF0000"/>
                </a:solidFill>
              </a:rPr>
            </a:br>
            <a:endParaRPr lang="pt-BR" sz="47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“</a:t>
            </a:r>
            <a:r>
              <a:rPr lang="pt-BR" i="1" dirty="0" smtClean="0"/>
              <a:t>Considerando </a:t>
            </a:r>
            <a:r>
              <a:rPr lang="pt-BR" i="1" dirty="0"/>
              <a:t>que o desprezo e o desrespeito pelos direitos humanos resultaram em atos bárbaros que ultrajaram a consciência da Humanidade e que o advento de um mundo em que os homens gozem de liberdade de palavra e de crença e da liberdade de viverem a salvo do temor e da necessidade foi proclamado como a mais alta aspiração do homem </a:t>
            </a:r>
            <a:r>
              <a:rPr lang="pt-BR" i="1" dirty="0" smtClean="0"/>
              <a:t>comum”,</a:t>
            </a:r>
            <a:br>
              <a:rPr lang="pt-BR" i="1" dirty="0" smtClean="0"/>
            </a:br>
            <a:endParaRPr lang="pt-BR" i="1" dirty="0" smtClean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8913"/>
            <a:ext cx="8229600" cy="593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4000" i="1" dirty="0"/>
              <a:t>“Considerando essencial que os direitos humanos sejam protegidos pelo </a:t>
            </a:r>
            <a:r>
              <a:rPr lang="pt-BR" sz="4000" i="1" dirty="0">
                <a:solidFill>
                  <a:srgbClr val="FF0000"/>
                </a:solidFill>
              </a:rPr>
              <a:t>Estado de Direito</a:t>
            </a:r>
            <a:r>
              <a:rPr lang="pt-BR" sz="4000" i="1" dirty="0"/>
              <a:t>, para que o homem não seja compelido, como último recurso, à rebelião contra tirania e a </a:t>
            </a:r>
            <a:r>
              <a:rPr lang="pt-BR" sz="4000" i="1" dirty="0" err="1"/>
              <a:t>opressão,Considerando</a:t>
            </a:r>
            <a:r>
              <a:rPr lang="pt-BR" sz="4000" i="1" dirty="0"/>
              <a:t> essencial promover o desenvolvimento de relações amistosas entre as nações</a:t>
            </a:r>
            <a:r>
              <a:rPr lang="pt-BR" sz="4000" dirty="0"/>
              <a:t>”,</a:t>
            </a:r>
          </a:p>
          <a:p>
            <a:pPr eaLnBrk="1" hangingPunct="1">
              <a:defRPr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88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1"/>
            <a:ext cx="8229600" cy="58658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i="1" dirty="0" smtClean="0"/>
              <a:t>“A </a:t>
            </a:r>
            <a:r>
              <a:rPr lang="pt-BR" i="1" dirty="0"/>
              <a:t>Assembleia Geral proclama a presente Declaração Universal dos Diretos Humanos como o </a:t>
            </a:r>
            <a:r>
              <a:rPr lang="pt-BR" b="1" i="1" dirty="0">
                <a:solidFill>
                  <a:srgbClr val="FF0000"/>
                </a:solidFill>
              </a:rPr>
              <a:t>ideal comum a ser atingido por todos os povos e todas as nações, com o objetivo de que cada indivíduo e cada órgão da sociedade, tendo sempre em mente esta Declaração, se esforce, através do ensino e da educação, por promover o respeito a esses direitos e liberdades</a:t>
            </a:r>
            <a:r>
              <a:rPr lang="pt-BR" i="1" dirty="0"/>
              <a:t>, e, pela adoção de medidas progressivas de caráter nacional e </a:t>
            </a:r>
            <a:r>
              <a:rPr lang="pt-BR" i="1" dirty="0" smtClean="0"/>
              <a:t>internacional</a:t>
            </a:r>
            <a:r>
              <a:rPr lang="pt-BR" i="1" dirty="0"/>
              <a:t>, por assegurar o seu reconhecimento e a sua observância universais e efetivos, tanto entre os povos dos próprios Estados-membros, quanto entre os povos dos territórios sob sua </a:t>
            </a:r>
            <a:r>
              <a:rPr lang="pt-BR" i="1" dirty="0" smtClean="0"/>
              <a:t>jurisdição”</a:t>
            </a:r>
            <a:r>
              <a:rPr lang="pt-BR" dirty="0" smtClean="0"/>
              <a:t>.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1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278581"/>
            <a:ext cx="10515600" cy="898381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Baseado em:</a:t>
            </a:r>
          </a:p>
          <a:p>
            <a:r>
              <a:rPr lang="pt-BR" sz="2400" dirty="0" smtClean="0"/>
              <a:t>Gilberto Maringoni, </a:t>
            </a:r>
            <a:r>
              <a:rPr lang="pt-BR" sz="2400" b="1" dirty="0" smtClean="0"/>
              <a:t>Direitos humanos, imagens do Brasil, </a:t>
            </a:r>
            <a:r>
              <a:rPr lang="pt-BR" sz="2400" dirty="0" err="1" smtClean="0"/>
              <a:t>Aori</a:t>
            </a:r>
            <a:r>
              <a:rPr lang="pt-BR" sz="2400" dirty="0" smtClean="0"/>
              <a:t>, São Paulo, 2007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58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64087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Após 1945, as lutas dos povos da periferia do mundo capitalista tiveram seu ponto alto no processo de descolonização de países da Ásia e da África e na luta pela soberania nacional na América Latina</a:t>
            </a:r>
            <a:r>
              <a:rPr lang="pt-BR" dirty="0"/>
              <a:t>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Na </a:t>
            </a:r>
            <a:r>
              <a:rPr lang="pt-BR" dirty="0"/>
              <a:t>Europa e nos Estados Unidos, especialmente a partir dos anos 1960, as jornadas afirmativas de vastos contingentes da população </a:t>
            </a:r>
            <a:r>
              <a:rPr lang="pt-BR" dirty="0" smtClean="0"/>
              <a:t>incorporaram </a:t>
            </a:r>
            <a:r>
              <a:rPr lang="pt-BR" dirty="0"/>
              <a:t>reivindicações não apenas das classes exploradas, mas também de vários setores da sociedade, como mulheres, negros, homossexuais e outros.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A </a:t>
            </a:r>
            <a:r>
              <a:rPr lang="pt-BR" dirty="0"/>
              <a:t>maioria </a:t>
            </a:r>
            <a:r>
              <a:rPr lang="pt-BR" dirty="0" smtClean="0"/>
              <a:t>deles </a:t>
            </a:r>
            <a:r>
              <a:rPr lang="pt-BR" dirty="0"/>
              <a:t>viu suas bandeiras consolidadas em convenções internacionais estabelecidas no âmbito da ONU. Nos últimos anos, surgiram novas demandas relativas especialmente a questões ambientais e de melhoria nos padrões de vida urbanos.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2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8914"/>
            <a:ext cx="8229600" cy="64801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HISTÓRIA NÃO LINEAR</a:t>
            </a:r>
          </a:p>
          <a:p>
            <a:pPr eaLnBrk="1" hangingPunct="1">
              <a:defRPr/>
            </a:pPr>
            <a:r>
              <a:rPr lang="pt-BR" dirty="0"/>
              <a:t>A história dos direitos humanos está longe de ser linear. As diretrizes assumidas internacionalmente por todos os países não têm força de lei.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São </a:t>
            </a:r>
            <a:r>
              <a:rPr lang="pt-BR" b="1" dirty="0">
                <a:solidFill>
                  <a:srgbClr val="FF0000"/>
                </a:solidFill>
              </a:rPr>
              <a:t>antes declarações de </a:t>
            </a:r>
            <a:r>
              <a:rPr lang="pt-BR" b="1" dirty="0" smtClean="0">
                <a:solidFill>
                  <a:srgbClr val="FF0000"/>
                </a:solidFill>
              </a:rPr>
              <a:t>intenções </a:t>
            </a:r>
            <a:r>
              <a:rPr lang="pt-BR" b="1" dirty="0">
                <a:solidFill>
                  <a:srgbClr val="FF0000"/>
                </a:solidFill>
              </a:rPr>
              <a:t>a serem cumpridas voluntariamente</a:t>
            </a:r>
            <a:r>
              <a:rPr lang="pt-BR" dirty="0"/>
              <a:t>. Vários dos países signatários da convenção de 1948 sofreram golpes de Estado, viveram ditaduras e regimes de força que promoveram assassinatos, torturas e perseguições. Nem por isso retiraram seu apoio à Declaração Universal dos Direitos Humanos.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As </a:t>
            </a:r>
            <a:r>
              <a:rPr lang="pt-BR" dirty="0"/>
              <a:t>três últimas décadas foram tempos de grandes transformações planetárias. </a:t>
            </a:r>
            <a:r>
              <a:rPr lang="pt-BR" dirty="0">
                <a:solidFill>
                  <a:srgbClr val="FF0000"/>
                </a:solidFill>
              </a:rPr>
              <a:t>A queda dos regimes de socialismo real no Leste Europeu e o fim da Guerra Fria colocaram o mundo diante do unilateralismo </a:t>
            </a:r>
            <a:r>
              <a:rPr lang="pt-BR" dirty="0" smtClean="0">
                <a:solidFill>
                  <a:srgbClr val="FF0000"/>
                </a:solidFill>
              </a:rPr>
              <a:t>estadunidense </a:t>
            </a:r>
            <a:r>
              <a:rPr lang="pt-BR" dirty="0">
                <a:solidFill>
                  <a:srgbClr val="FF0000"/>
                </a:solidFill>
              </a:rPr>
              <a:t>na cena internacional</a:t>
            </a:r>
            <a:r>
              <a:rPr lang="pt-BR" dirty="0"/>
              <a:t>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0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sz="4400" dirty="0"/>
              <a:t>A constituição do que se convencionou denominar de </a:t>
            </a:r>
            <a:r>
              <a:rPr lang="pt-BR" sz="4400" b="1" dirty="0">
                <a:solidFill>
                  <a:srgbClr val="FF0000"/>
                </a:solidFill>
              </a:rPr>
              <a:t>globalização, a chegada do neoliberalismo, a emergência de nacionalismos extremistas </a:t>
            </a:r>
            <a:r>
              <a:rPr lang="pt-BR" sz="4400" dirty="0"/>
              <a:t>e a intolerância dos países ricos para com imigrantes pobres trouxeram novos elementos ao debate internacional sobre direitos humanos.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1"/>
            <a:ext cx="8229600" cy="58658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/>
              <a:t>A partir de 1989, vários países passaram a fazer duros ajustes estruturais em suas economias, que resultaram em pauperização e queda da qualidade de vida de vastos </a:t>
            </a:r>
            <a:r>
              <a:rPr lang="pt-BR" dirty="0" smtClean="0"/>
              <a:t>contingentes </a:t>
            </a:r>
            <a:r>
              <a:rPr lang="pt-BR" dirty="0"/>
              <a:t>populacionais.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Naquele </a:t>
            </a:r>
            <a:r>
              <a:rPr lang="pt-BR" b="1" dirty="0">
                <a:solidFill>
                  <a:srgbClr val="FF0000"/>
                </a:solidFill>
              </a:rPr>
              <a:t>ano, dois eventos alteraram parâmetros políticos e econômicos ao redor do planeta. 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O </a:t>
            </a:r>
            <a:r>
              <a:rPr lang="pt-BR" dirty="0"/>
              <a:t>primeiro foi a queda do muro de Berlim, seguido pelo desmoronamento dos países do chamado socialismo real. O segundo foi a assinatura do Consenso de Washington, um conjunto de normas que </a:t>
            </a:r>
            <a:r>
              <a:rPr lang="pt-BR" dirty="0" smtClean="0"/>
              <a:t>recomendam políticas </a:t>
            </a:r>
            <a:r>
              <a:rPr lang="pt-BR" dirty="0"/>
              <a:t>de privatização, de redução do papel social do Estado e de liberalização das economias nacionais.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1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337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Para </a:t>
            </a:r>
            <a:r>
              <a:rPr lang="pt-BR" dirty="0"/>
              <a:t>efetuar cortes de postos de trabalho e de serviços públicos, a ideia de direitos adquiridos passou a ser alardeada como sendo privilégios </a:t>
            </a:r>
            <a:r>
              <a:rPr lang="pt-BR" dirty="0" err="1"/>
              <a:t>injustiicados</a:t>
            </a:r>
            <a:r>
              <a:rPr lang="pt-BR" dirty="0"/>
              <a:t> de que parcelas dos trabalhadores gozariam.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A </a:t>
            </a:r>
            <a:r>
              <a:rPr lang="pt-BR" b="1" dirty="0">
                <a:solidFill>
                  <a:srgbClr val="FF0000"/>
                </a:solidFill>
              </a:rPr>
              <a:t>confusão entre direito e privilégio foi propositadamente alimentada por governos</a:t>
            </a:r>
            <a:r>
              <a:rPr lang="pt-BR" dirty="0"/>
              <a:t>, empresários e imprensa em toda a parte, com o objetivo de alcançar hegemonia para a concretização de acentuadas contrações fiscais, que resultaram em agravamento das tensões sociais.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2642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Após os atentados de 11 de setembro de 2001, os Estados Unidos, ignorando seguidos apelos da ONU, invadiram o Afeganistão e o Iraque</a:t>
            </a:r>
            <a:r>
              <a:rPr lang="pt-BR" dirty="0"/>
              <a:t>. As alegações de acobertamento de terroristas e de posse de armas de destruição em massa logo se mostraram falsas.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Sob </a:t>
            </a:r>
            <a:r>
              <a:rPr lang="pt-BR" dirty="0"/>
              <a:t>o </a:t>
            </a:r>
            <a:r>
              <a:rPr lang="pt-BR" dirty="0" smtClean="0"/>
              <a:t>manto </a:t>
            </a:r>
            <a:r>
              <a:rPr lang="pt-BR" dirty="0"/>
              <a:t>teórico de um suposto “</a:t>
            </a:r>
            <a:r>
              <a:rPr lang="pt-BR" dirty="0">
                <a:solidFill>
                  <a:srgbClr val="FF0000"/>
                </a:solidFill>
              </a:rPr>
              <a:t>choque de civilizações</a:t>
            </a:r>
            <a:r>
              <a:rPr lang="pt-BR" dirty="0"/>
              <a:t>”, conceito do cientista político norte-americano Samuel P. Huntington, o governo dos EUA advoga a tese de que </a:t>
            </a:r>
            <a:r>
              <a:rPr lang="pt-BR" dirty="0" smtClean="0"/>
              <a:t>os </a:t>
            </a:r>
            <a:r>
              <a:rPr lang="pt-BR" dirty="0"/>
              <a:t>direitos humanos devem subordinar-se ao conceito de “segurança” na luta contra o terror.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Nessa </a:t>
            </a:r>
            <a:r>
              <a:rPr lang="pt-BR" b="1" dirty="0">
                <a:solidFill>
                  <a:srgbClr val="FF0000"/>
                </a:solidFill>
              </a:rPr>
              <a:t>perspectiva, os direitos poderiam ser relativizados em nome de uma </a:t>
            </a:r>
            <a:r>
              <a:rPr lang="pt-BR" b="1" dirty="0" smtClean="0">
                <a:solidFill>
                  <a:srgbClr val="FF0000"/>
                </a:solidFill>
              </a:rPr>
              <a:t>causa </a:t>
            </a:r>
            <a:r>
              <a:rPr lang="pt-BR" b="1" dirty="0">
                <a:solidFill>
                  <a:srgbClr val="FF0000"/>
                </a:solidFill>
              </a:rPr>
              <a:t>supostamente maior.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0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3373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/>
              <a:t>Após os atentados de 11 de setembro de 2001, os Estados Unidos, ignorando seguidos apelos da ONU, invadiram o Afeganistão e o Iraque.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b="1" dirty="0" smtClean="0">
                <a:solidFill>
                  <a:srgbClr val="FF0000"/>
                </a:solidFill>
              </a:rPr>
              <a:t>As </a:t>
            </a:r>
            <a:r>
              <a:rPr lang="pt-BR" b="1" dirty="0">
                <a:solidFill>
                  <a:srgbClr val="FF0000"/>
                </a:solidFill>
              </a:rPr>
              <a:t>alegações de acobertamento de terroristas e de posse de armas de destruição em massa logo se mostraram falsas. 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Sob </a:t>
            </a:r>
            <a:r>
              <a:rPr lang="pt-BR" dirty="0"/>
              <a:t>o </a:t>
            </a:r>
            <a:r>
              <a:rPr lang="pt-BR" dirty="0" smtClean="0"/>
              <a:t>manto </a:t>
            </a:r>
            <a:r>
              <a:rPr lang="pt-BR" dirty="0"/>
              <a:t>teórico de um suposto “choque de civilizações”, conceito do cientista político norte-americano Samuel P. Huntington, o governo dos EUA advoga a tese de que </a:t>
            </a:r>
            <a:r>
              <a:rPr lang="pt-BR" dirty="0" smtClean="0"/>
              <a:t>os </a:t>
            </a:r>
            <a:r>
              <a:rPr lang="pt-BR" dirty="0"/>
              <a:t>direitos humanos devem subordinar-se ao conceito de “segurança” na luta contra o terror. </a:t>
            </a:r>
            <a:r>
              <a:rPr lang="pt-BR" b="1" dirty="0">
                <a:solidFill>
                  <a:srgbClr val="FF0000"/>
                </a:solidFill>
              </a:rPr>
              <a:t>Nessa perspectiva, os direitos poderiam ser relativizados em nome de uma </a:t>
            </a:r>
            <a:r>
              <a:rPr lang="pt-BR" b="1" dirty="0" smtClean="0">
                <a:solidFill>
                  <a:srgbClr val="FF0000"/>
                </a:solidFill>
              </a:rPr>
              <a:t>causa </a:t>
            </a:r>
            <a:r>
              <a:rPr lang="pt-BR" b="1" dirty="0">
                <a:solidFill>
                  <a:srgbClr val="FF0000"/>
                </a:solidFill>
              </a:rPr>
              <a:t>supostamente maior.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597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Alguns países da América Latina têm vivido ao longo da última década dinâmicas políticas de negação das orientações de matriz ultraliberal, aqui implantadas ao longo da década de 1990. 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Em </a:t>
            </a:r>
            <a:r>
              <a:rPr lang="pt-BR" dirty="0"/>
              <a:t>vários deles, processos constituintes têm resultado em ampliações de direitos a segmentos expressivos de populações pobres, deixadas de lado no caminho do desenvolvimento.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Ao </a:t>
            </a:r>
            <a:r>
              <a:rPr lang="pt-BR" dirty="0"/>
              <a:t>mesmo tempo, persiste na região </a:t>
            </a:r>
            <a:r>
              <a:rPr lang="pt-BR" b="1" dirty="0">
                <a:solidFill>
                  <a:srgbClr val="FF0000"/>
                </a:solidFill>
              </a:rPr>
              <a:t>situações de criminalização </a:t>
            </a:r>
            <a:r>
              <a:rPr lang="pt-BR" b="1" dirty="0" smtClean="0">
                <a:solidFill>
                  <a:srgbClr val="FF0000"/>
                </a:solidFill>
              </a:rPr>
              <a:t>de </a:t>
            </a:r>
            <a:r>
              <a:rPr lang="pt-BR" b="1" dirty="0">
                <a:solidFill>
                  <a:srgbClr val="FF0000"/>
                </a:solidFill>
              </a:rPr>
              <a:t>movimentos sociais</a:t>
            </a:r>
            <a:r>
              <a:rPr lang="pt-BR" dirty="0"/>
              <a:t>, aumento da violência policial contra os mais pobres, incremento de forças de segurança privada e de milícias, que agem como justiceiros nas regiões metropolitanas e rurais. Tudo acontece sob o manto formal de democracias liberais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Essa história continua no dia a dia.</a:t>
            </a:r>
          </a:p>
        </p:txBody>
      </p:sp>
    </p:spTree>
    <p:extLst>
      <p:ext uri="{BB962C8B-B14F-4D97-AF65-F5344CB8AC3E}">
        <p14:creationId xmlns:p14="http://schemas.microsoft.com/office/powerpoint/2010/main" val="3903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60350"/>
            <a:ext cx="8229600" cy="63373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/>
              <a:t>As jornadas pela plena afirmação dos direitos humanos não têm roteiros predefinidos e resultam de intrincadas teias históricas.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Os próprios direitos sofrem alterações através dos tempos, com a incorporação de novos pleitos, lançados a partir do desenvolvimento da sociedade. Há muitos avanços e </a:t>
            </a:r>
            <a:r>
              <a:rPr lang="pt-BR" b="1" dirty="0" smtClean="0">
                <a:solidFill>
                  <a:srgbClr val="FF0000"/>
                </a:solidFill>
              </a:rPr>
              <a:t>preocupantes </a:t>
            </a:r>
            <a:r>
              <a:rPr lang="pt-BR" b="1" dirty="0">
                <a:solidFill>
                  <a:srgbClr val="FF0000"/>
                </a:solidFill>
              </a:rPr>
              <a:t>recuos. 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/>
              <a:t>Uma </a:t>
            </a:r>
            <a:r>
              <a:rPr lang="pt-BR" dirty="0"/>
              <a:t>conclusão parcial pode ser feita quando se olha para essa trajetória: a concretização de direitos amplos de cidadania só é factível com transformações substantivas em nossas sociedades. </a:t>
            </a:r>
            <a:r>
              <a:rPr lang="pt-BR" b="1" dirty="0">
                <a:solidFill>
                  <a:srgbClr val="FF0000"/>
                </a:solidFill>
              </a:rPr>
              <a:t>Ou, para tomar emprestado o lema </a:t>
            </a:r>
            <a:r>
              <a:rPr lang="pt-BR" b="1" dirty="0" smtClean="0">
                <a:solidFill>
                  <a:srgbClr val="FF0000"/>
                </a:solidFill>
              </a:rPr>
              <a:t>dos </a:t>
            </a:r>
            <a:r>
              <a:rPr lang="pt-BR" b="1" dirty="0">
                <a:solidFill>
                  <a:srgbClr val="FF0000"/>
                </a:solidFill>
              </a:rPr>
              <a:t>movimentos antiglobalização, quando conquistarmos </a:t>
            </a:r>
            <a:r>
              <a:rPr lang="pt-BR" b="1" i="1" dirty="0">
                <a:solidFill>
                  <a:srgbClr val="FF0000"/>
                </a:solidFill>
              </a:rPr>
              <a:t>outro mundo possível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7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/>
              <a:t>A vida dos outros não vale a pena?</a:t>
            </a:r>
          </a:p>
          <a:p>
            <a:pPr eaLnBrk="1" hangingPunct="1"/>
            <a:r>
              <a:rPr lang="pt-BR" altLang="pt-BR" sz="2400"/>
              <a:t>Confira em ‘Corações e mentes’, documentário americano sobre a guerra do Vietnã (1974)</a:t>
            </a:r>
          </a:p>
          <a:p>
            <a:pPr eaLnBrk="1" hangingPunct="1"/>
            <a:endParaRPr lang="pt-BR" altLang="pt-BR" sz="2400"/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http://www.youtube.com/watch?v=E-Zvi8L00bc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Boas cenas nestes trechos:</a:t>
            </a:r>
          </a:p>
          <a:p>
            <a:pPr eaLnBrk="1" hangingPunct="1"/>
            <a:r>
              <a:rPr lang="pt-BR" altLang="pt-BR" sz="2400"/>
              <a:t>00:50</a:t>
            </a:r>
          </a:p>
          <a:p>
            <a:pPr eaLnBrk="1" hangingPunct="1"/>
            <a:r>
              <a:rPr lang="pt-BR" altLang="pt-BR" sz="2400"/>
              <a:t>01:42</a:t>
            </a:r>
          </a:p>
        </p:txBody>
      </p:sp>
    </p:spTree>
    <p:extLst>
      <p:ext uri="{BB962C8B-B14F-4D97-AF65-F5344CB8AC3E}">
        <p14:creationId xmlns:p14="http://schemas.microsoft.com/office/powerpoint/2010/main" val="39648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4000" b="1" dirty="0">
                <a:solidFill>
                  <a:srgbClr val="FF0000"/>
                </a:solidFill>
              </a:rPr>
              <a:t>INTRODUÇÃO</a:t>
            </a:r>
          </a:p>
          <a:p>
            <a:pPr eaLnBrk="1" hangingPunct="1">
              <a:defRPr/>
            </a:pPr>
            <a:r>
              <a:rPr lang="pt-BR" sz="4000" dirty="0"/>
              <a:t>A história dos </a:t>
            </a:r>
            <a:r>
              <a:rPr lang="pt-BR" sz="4000" dirty="0">
                <a:solidFill>
                  <a:srgbClr val="FF0000"/>
                </a:solidFill>
              </a:rPr>
              <a:t>direitos humanos </a:t>
            </a:r>
            <a:r>
              <a:rPr lang="pt-BR" sz="4000" dirty="0"/>
              <a:t>é, sobretudo, uma construção política, uma série de escolhas das várias sociedades ao longo de séculos. </a:t>
            </a:r>
            <a:br>
              <a:rPr lang="pt-BR" sz="4000" dirty="0"/>
            </a:br>
            <a:endParaRPr lang="pt-BR" sz="4000" dirty="0"/>
          </a:p>
          <a:p>
            <a:pPr eaLnBrk="1" hangingPunct="1">
              <a:defRPr/>
            </a:pPr>
            <a:r>
              <a:rPr lang="pt-BR" sz="4000" dirty="0"/>
              <a:t>A bandeira dos direitos humanos nem sempre foi erguida sob essa denominação. </a:t>
            </a:r>
          </a:p>
          <a:p>
            <a:pPr eaLnBrk="1" hangingPunct="1">
              <a:defRPr/>
            </a:pPr>
            <a:endParaRPr lang="pt-BR" sz="4000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0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61912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sz="3600" dirty="0"/>
              <a:t>Mas ela tem sido </a:t>
            </a:r>
            <a:r>
              <a:rPr lang="pt-BR" sz="3600" dirty="0">
                <a:solidFill>
                  <a:srgbClr val="FF0000"/>
                </a:solidFill>
              </a:rPr>
              <a:t>uma demanda recorrente dos oprimidos</a:t>
            </a:r>
            <a:r>
              <a:rPr lang="pt-BR" sz="3600" dirty="0"/>
              <a:t> e daqueles que tiveram sua dignidade, sua condição mínima de vida e sua possibilidade de planejar o futuro bloqueadas.</a:t>
            </a:r>
          </a:p>
          <a:p>
            <a:pPr eaLnBrk="1" hangingPunct="1">
              <a:defRPr/>
            </a:pPr>
            <a:endParaRPr lang="pt-BR" sz="3600" dirty="0"/>
          </a:p>
          <a:p>
            <a:pPr eaLnBrk="1" hangingPunct="1">
              <a:defRPr/>
            </a:pPr>
            <a:r>
              <a:rPr lang="pt-BR" sz="3600" dirty="0"/>
              <a:t>Os direitos humanos são marcos civilizatórios. </a:t>
            </a:r>
            <a:r>
              <a:rPr lang="pt-BR" sz="3600" dirty="0">
                <a:solidFill>
                  <a:srgbClr val="FF0000"/>
                </a:solidFill>
              </a:rPr>
              <a:t>Constituem-se em prerrogativas de todas as pessoas, independentemente de sexo, etnia, religião, nacionalidade ou classe social</a:t>
            </a:r>
            <a:r>
              <a:rPr lang="pt-BR" sz="3600" dirty="0"/>
              <a:t>. São universais. Ou deveriam ser.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1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6408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MUDANÇAS NO ILUMINISMO</a:t>
            </a:r>
          </a:p>
          <a:p>
            <a:pPr eaLnBrk="1" hangingPunct="1">
              <a:defRPr/>
            </a:pPr>
            <a:r>
              <a:rPr lang="pt-BR" dirty="0"/>
              <a:t>O conceito sobre o que seriam tais direitos é relativamente novo. </a:t>
            </a:r>
            <a:r>
              <a:rPr lang="pt-BR" dirty="0">
                <a:solidFill>
                  <a:srgbClr val="FF0000"/>
                </a:solidFill>
              </a:rPr>
              <a:t>Sua formulação se dá no advento do Iluminismo, no século 17.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dirty="0" smtClean="0">
                <a:solidFill>
                  <a:srgbClr val="FF0000"/>
                </a:solidFill>
              </a:rPr>
              <a:t>A </a:t>
            </a:r>
            <a:r>
              <a:rPr lang="pt-BR" dirty="0">
                <a:solidFill>
                  <a:srgbClr val="FF0000"/>
                </a:solidFill>
              </a:rPr>
              <a:t>época coincide com a formação do moderno sistema de Estados nacionais </a:t>
            </a:r>
            <a:r>
              <a:rPr lang="pt-BR" dirty="0"/>
              <a:t>e com o aparecimento da burguesia como classe social na </a:t>
            </a:r>
            <a:r>
              <a:rPr lang="pt-BR" dirty="0" smtClean="0"/>
              <a:t>Europa</a:t>
            </a:r>
            <a:r>
              <a:rPr lang="pt-BR" dirty="0"/>
              <a:t>. Entram em cena as bases da política moderna, pautada pelas relações do indivíduo com o Estado.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Este </a:t>
            </a:r>
            <a:r>
              <a:rPr lang="pt-BR" dirty="0"/>
              <a:t>último passa </a:t>
            </a:r>
            <a:r>
              <a:rPr lang="pt-BR" dirty="0">
                <a:solidFill>
                  <a:srgbClr val="FF0000"/>
                </a:solidFill>
              </a:rPr>
              <a:t>a centralizar a administração pública</a:t>
            </a:r>
            <a:r>
              <a:rPr lang="pt-BR" dirty="0"/>
              <a:t>, antes </a:t>
            </a:r>
            <a:r>
              <a:rPr lang="pt-BR" dirty="0" smtClean="0"/>
              <a:t>fragmentada </a:t>
            </a:r>
            <a:r>
              <a:rPr lang="pt-BR" dirty="0"/>
              <a:t>em pequenos feudos e reinos, e confere nova qualidade às disputas sociais. </a:t>
            </a:r>
          </a:p>
        </p:txBody>
      </p:sp>
    </p:spTree>
    <p:extLst>
      <p:ext uri="{BB962C8B-B14F-4D97-AF65-F5344CB8AC3E}">
        <p14:creationId xmlns:p14="http://schemas.microsoft.com/office/powerpoint/2010/main" val="17740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61912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</a:rPr>
              <a:t>O indivíduo, por sua vez, deixa de ser mero integrante de uma massa indistinta e ganha deveres e direitos de novo tipo. </a:t>
            </a:r>
            <a:r>
              <a:rPr lang="pt-BR" dirty="0"/>
              <a:t>As mudanças não ocorrem pacificamente, mas no bojo de formidáveis movimentações coletivas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pPr eaLnBrk="1" hangingPunct="1">
              <a:defRPr/>
            </a:pPr>
            <a:r>
              <a:rPr lang="pt-BR" dirty="0"/>
              <a:t>A primeira diretiva mais elaborada do que seriam os direitos humanos surge num período de </a:t>
            </a:r>
            <a:r>
              <a:rPr lang="pt-BR" dirty="0">
                <a:solidFill>
                  <a:srgbClr val="FF0000"/>
                </a:solidFill>
              </a:rPr>
              <a:t>mudanças radicais na estrutura do Estado</a:t>
            </a:r>
            <a:r>
              <a:rPr lang="pt-BR" dirty="0"/>
              <a:t>, quando este deixa de ser absolutista e se transforma no que se denominaria Estado burguês.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O </a:t>
            </a:r>
            <a:r>
              <a:rPr lang="pt-BR" dirty="0"/>
              <a:t>processo político e social que sintetiza essa passagem é a </a:t>
            </a:r>
            <a:r>
              <a:rPr lang="pt-BR" dirty="0">
                <a:solidFill>
                  <a:srgbClr val="FF0000"/>
                </a:solidFill>
              </a:rPr>
              <a:t>Revolução Francesa, em 1789</a:t>
            </a:r>
            <a:r>
              <a:rPr lang="pt-BR" dirty="0"/>
              <a:t>, pautada pelos princípios do liberalismo. A doutrina liberal pregava a iniciativa individual como fator determinante do progresso social.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6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620714"/>
            <a:ext cx="8229600" cy="59769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Declaração dos Direitos do Homem</a:t>
            </a:r>
          </a:p>
          <a:p>
            <a:pPr eaLnBrk="1" hangingPunct="1">
              <a:defRPr/>
            </a:pPr>
            <a:r>
              <a:rPr lang="pt-BR" sz="4800" dirty="0">
                <a:solidFill>
                  <a:srgbClr val="FF0000"/>
                </a:solidFill>
              </a:rPr>
              <a:t>Caía por terra o absolutismo</a:t>
            </a:r>
            <a:r>
              <a:rPr lang="pt-BR" sz="4800" dirty="0"/>
              <a:t>. Em seu lugar, esboçava-se a democracia liberal, com a burguesia no comando do Estado. A aprovação da Declaração dos Direitos do Homem e do Cidadão pela Assembleia Nacional francesa abriria uma nova fase histórica. </a:t>
            </a:r>
            <a:br>
              <a:rPr lang="pt-BR" sz="4800" dirty="0"/>
            </a:br>
            <a:endParaRPr lang="pt-BR" sz="4800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4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33376"/>
            <a:ext cx="8229600" cy="6335713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defRPr/>
            </a:pPr>
            <a:r>
              <a:rPr lang="pt-BR" sz="8000" dirty="0"/>
              <a:t>Embora a tentativa de defender o indivíduo de abusos de diversos tipos de poder seja antiga, a ideia de que todo ser humano teria determinadas prerrogativas garantidoras da vida e do livre-arbítrio surge e amadurece com a Revolução Francesa. </a:t>
            </a:r>
            <a:br>
              <a:rPr lang="pt-BR" sz="8000" dirty="0"/>
            </a:br>
            <a:endParaRPr lang="pt-BR" sz="8000" dirty="0"/>
          </a:p>
          <a:p>
            <a:pPr eaLnBrk="1" hangingPunct="1">
              <a:defRPr/>
            </a:pPr>
            <a:r>
              <a:rPr lang="pt-BR" sz="8000" dirty="0">
                <a:solidFill>
                  <a:srgbClr val="FF0000"/>
                </a:solidFill>
              </a:rPr>
              <a:t>A pedra angular de tais direitos é consolidada com a aprovação da Declaração dos Direitos do Homem e do Cidadão pela Assembleia Nacional francesa, em 1789. </a:t>
            </a:r>
            <a:br>
              <a:rPr lang="pt-BR" sz="8000" dirty="0">
                <a:solidFill>
                  <a:srgbClr val="FF0000"/>
                </a:solidFill>
              </a:rPr>
            </a:br>
            <a:endParaRPr lang="pt-BR" sz="80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sz="8000" dirty="0"/>
              <a:t>Seu primeiro artigo afirma que “Os homens nascem e são livres e iguais em direitos”. Em seguida, são definidos os “direitos naturais e imprescritíveis do homem”: a liberdade, a propriedade, a segurança e a resistência à opressão. Como </a:t>
            </a:r>
            <a:r>
              <a:rPr lang="pt-BR" sz="8000" dirty="0" err="1"/>
              <a:t>diretiz</a:t>
            </a:r>
            <a:r>
              <a:rPr lang="pt-BR" sz="8000" dirty="0"/>
              <a:t> geral, havia o lema dos revolucionários: liberdade, igualdade e fraternidade. 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6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1080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Maringoni</dc:creator>
  <cp:lastModifiedBy>Gilberto Maringoni</cp:lastModifiedBy>
  <cp:revision>5</cp:revision>
  <dcterms:created xsi:type="dcterms:W3CDTF">2020-04-20T18:53:28Z</dcterms:created>
  <dcterms:modified xsi:type="dcterms:W3CDTF">2020-04-20T20:24:52Z</dcterms:modified>
</cp:coreProperties>
</file>