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92" d="100"/>
          <a:sy n="92" d="100"/>
        </p:scale>
        <p:origin x="498"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pt-BR" smtClean="0"/>
              <a:t>Clique para editar o título mestre</a:t>
            </a:r>
            <a:endParaRPr lang="pt-BR"/>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smtClean="0"/>
              <a:t>Clique para editar o estilo do subtítulo mestre</a:t>
            </a:r>
            <a:endParaRPr lang="pt-BR"/>
          </a:p>
        </p:txBody>
      </p:sp>
      <p:sp>
        <p:nvSpPr>
          <p:cNvPr id="4" name="Espaço Reservado para Data 3"/>
          <p:cNvSpPr>
            <a:spLocks noGrp="1"/>
          </p:cNvSpPr>
          <p:nvPr>
            <p:ph type="dt" sz="half" idx="10"/>
          </p:nvPr>
        </p:nvSpPr>
        <p:spPr/>
        <p:txBody>
          <a:bodyPr/>
          <a:lstStyle/>
          <a:p>
            <a:fld id="{577E18CF-0482-4540-B084-353D094F859B}" type="datetimeFigureOut">
              <a:rPr lang="pt-BR" smtClean="0"/>
              <a:t>20/04/2020</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D90BD83E-1400-4EA2-BE84-D1B44FFD2EE8}" type="slidenum">
              <a:rPr lang="pt-BR" smtClean="0"/>
              <a:t>‹nº›</a:t>
            </a:fld>
            <a:endParaRPr lang="pt-BR"/>
          </a:p>
        </p:txBody>
      </p:sp>
    </p:spTree>
    <p:extLst>
      <p:ext uri="{BB962C8B-B14F-4D97-AF65-F5344CB8AC3E}">
        <p14:creationId xmlns:p14="http://schemas.microsoft.com/office/powerpoint/2010/main" val="16601294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Texto Vertical 2"/>
          <p:cNvSpPr>
            <a:spLocks noGrp="1"/>
          </p:cNvSpPr>
          <p:nvPr>
            <p:ph type="body" orient="vert" idx="1"/>
          </p:nvPr>
        </p:nvSpPr>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577E18CF-0482-4540-B084-353D094F859B}" type="datetimeFigureOut">
              <a:rPr lang="pt-BR" smtClean="0"/>
              <a:t>20/04/2020</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D90BD83E-1400-4EA2-BE84-D1B44FFD2EE8}" type="slidenum">
              <a:rPr lang="pt-BR" smtClean="0"/>
              <a:t>‹nº›</a:t>
            </a:fld>
            <a:endParaRPr lang="pt-BR"/>
          </a:p>
        </p:txBody>
      </p:sp>
    </p:spTree>
    <p:extLst>
      <p:ext uri="{BB962C8B-B14F-4D97-AF65-F5344CB8AC3E}">
        <p14:creationId xmlns:p14="http://schemas.microsoft.com/office/powerpoint/2010/main" val="5274504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pt-BR" smtClean="0"/>
              <a:t>Clique para editar o título mestre</a:t>
            </a:r>
            <a:endParaRPr lang="pt-BR"/>
          </a:p>
        </p:txBody>
      </p:sp>
      <p:sp>
        <p:nvSpPr>
          <p:cNvPr id="3" name="Espaço Reservado para Texto Vertical 2"/>
          <p:cNvSpPr>
            <a:spLocks noGrp="1"/>
          </p:cNvSpPr>
          <p:nvPr>
            <p:ph type="body" orient="vert" idx="1"/>
          </p:nvPr>
        </p:nvSpPr>
        <p:spPr>
          <a:xfrm>
            <a:off x="838200" y="365125"/>
            <a:ext cx="7734300" cy="5811838"/>
          </a:xfrm>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577E18CF-0482-4540-B084-353D094F859B}" type="datetimeFigureOut">
              <a:rPr lang="pt-BR" smtClean="0"/>
              <a:t>20/04/2020</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D90BD83E-1400-4EA2-BE84-D1B44FFD2EE8}" type="slidenum">
              <a:rPr lang="pt-BR" smtClean="0"/>
              <a:t>‹nº›</a:t>
            </a:fld>
            <a:endParaRPr lang="pt-BR"/>
          </a:p>
        </p:txBody>
      </p:sp>
    </p:spTree>
    <p:extLst>
      <p:ext uri="{BB962C8B-B14F-4D97-AF65-F5344CB8AC3E}">
        <p14:creationId xmlns:p14="http://schemas.microsoft.com/office/powerpoint/2010/main" val="39921493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Conteúdo 2"/>
          <p:cNvSpPr>
            <a:spLocks noGrp="1"/>
          </p:cNvSpPr>
          <p:nvPr>
            <p:ph idx="1"/>
          </p:nvPr>
        </p:nvSpPr>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577E18CF-0482-4540-B084-353D094F859B}" type="datetimeFigureOut">
              <a:rPr lang="pt-BR" smtClean="0"/>
              <a:t>20/04/2020</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D90BD83E-1400-4EA2-BE84-D1B44FFD2EE8}" type="slidenum">
              <a:rPr lang="pt-BR" smtClean="0"/>
              <a:t>‹nº›</a:t>
            </a:fld>
            <a:endParaRPr lang="pt-BR"/>
          </a:p>
        </p:txBody>
      </p:sp>
    </p:spTree>
    <p:extLst>
      <p:ext uri="{BB962C8B-B14F-4D97-AF65-F5344CB8AC3E}">
        <p14:creationId xmlns:p14="http://schemas.microsoft.com/office/powerpoint/2010/main" val="36376935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pt-BR" smtClean="0"/>
              <a:t>Clique para editar o título mestre</a:t>
            </a:r>
            <a:endParaRPr lang="pt-BR"/>
          </a:p>
        </p:txBody>
      </p:sp>
      <p:sp>
        <p:nvSpPr>
          <p:cNvPr id="3" name="Espaço Reservado para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smtClean="0"/>
              <a:t>Clique para editar o texto mestre</a:t>
            </a:r>
          </a:p>
        </p:txBody>
      </p:sp>
      <p:sp>
        <p:nvSpPr>
          <p:cNvPr id="4" name="Espaço Reservado para Data 3"/>
          <p:cNvSpPr>
            <a:spLocks noGrp="1"/>
          </p:cNvSpPr>
          <p:nvPr>
            <p:ph type="dt" sz="half" idx="10"/>
          </p:nvPr>
        </p:nvSpPr>
        <p:spPr/>
        <p:txBody>
          <a:bodyPr/>
          <a:lstStyle/>
          <a:p>
            <a:fld id="{577E18CF-0482-4540-B084-353D094F859B}" type="datetimeFigureOut">
              <a:rPr lang="pt-BR" smtClean="0"/>
              <a:t>20/04/2020</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D90BD83E-1400-4EA2-BE84-D1B44FFD2EE8}" type="slidenum">
              <a:rPr lang="pt-BR" smtClean="0"/>
              <a:t>‹nº›</a:t>
            </a:fld>
            <a:endParaRPr lang="pt-BR"/>
          </a:p>
        </p:txBody>
      </p:sp>
    </p:spTree>
    <p:extLst>
      <p:ext uri="{BB962C8B-B14F-4D97-AF65-F5344CB8AC3E}">
        <p14:creationId xmlns:p14="http://schemas.microsoft.com/office/powerpoint/2010/main" val="1112248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Conteúdo 2"/>
          <p:cNvSpPr>
            <a:spLocks noGrp="1"/>
          </p:cNvSpPr>
          <p:nvPr>
            <p:ph sz="half" idx="1"/>
          </p:nvPr>
        </p:nvSpPr>
        <p:spPr>
          <a:xfrm>
            <a:off x="838200" y="1825625"/>
            <a:ext cx="5181600" cy="4351338"/>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Conteúdo 3"/>
          <p:cNvSpPr>
            <a:spLocks noGrp="1"/>
          </p:cNvSpPr>
          <p:nvPr>
            <p:ph sz="half" idx="2"/>
          </p:nvPr>
        </p:nvSpPr>
        <p:spPr>
          <a:xfrm>
            <a:off x="6172200" y="1825625"/>
            <a:ext cx="5181600" cy="4351338"/>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Data 4"/>
          <p:cNvSpPr>
            <a:spLocks noGrp="1"/>
          </p:cNvSpPr>
          <p:nvPr>
            <p:ph type="dt" sz="half" idx="10"/>
          </p:nvPr>
        </p:nvSpPr>
        <p:spPr/>
        <p:txBody>
          <a:bodyPr/>
          <a:lstStyle/>
          <a:p>
            <a:fld id="{577E18CF-0482-4540-B084-353D094F859B}" type="datetimeFigureOut">
              <a:rPr lang="pt-BR" smtClean="0"/>
              <a:t>20/04/2020</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D90BD83E-1400-4EA2-BE84-D1B44FFD2EE8}" type="slidenum">
              <a:rPr lang="pt-BR" smtClean="0"/>
              <a:t>‹nº›</a:t>
            </a:fld>
            <a:endParaRPr lang="pt-BR"/>
          </a:p>
        </p:txBody>
      </p:sp>
    </p:spTree>
    <p:extLst>
      <p:ext uri="{BB962C8B-B14F-4D97-AF65-F5344CB8AC3E}">
        <p14:creationId xmlns:p14="http://schemas.microsoft.com/office/powerpoint/2010/main" val="14836670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pt-BR" smtClean="0"/>
              <a:t>Clique para editar o título mestre</a:t>
            </a:r>
            <a:endParaRPr lang="pt-BR"/>
          </a:p>
        </p:txBody>
      </p:sp>
      <p:sp>
        <p:nvSpPr>
          <p:cNvPr id="3" name="Espaço Reservado para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4" name="Espaço Reservado para Conteúdo 3"/>
          <p:cNvSpPr>
            <a:spLocks noGrp="1"/>
          </p:cNvSpPr>
          <p:nvPr>
            <p:ph sz="half" idx="2"/>
          </p:nvPr>
        </p:nvSpPr>
        <p:spPr>
          <a:xfrm>
            <a:off x="839788" y="2505075"/>
            <a:ext cx="5157787" cy="3684588"/>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6" name="Espaço Reservado para Conteúdo 5"/>
          <p:cNvSpPr>
            <a:spLocks noGrp="1"/>
          </p:cNvSpPr>
          <p:nvPr>
            <p:ph sz="quarter" idx="4"/>
          </p:nvPr>
        </p:nvSpPr>
        <p:spPr>
          <a:xfrm>
            <a:off x="6172200" y="2505075"/>
            <a:ext cx="5183188" cy="3684588"/>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7" name="Espaço Reservado para Data 6"/>
          <p:cNvSpPr>
            <a:spLocks noGrp="1"/>
          </p:cNvSpPr>
          <p:nvPr>
            <p:ph type="dt" sz="half" idx="10"/>
          </p:nvPr>
        </p:nvSpPr>
        <p:spPr/>
        <p:txBody>
          <a:bodyPr/>
          <a:lstStyle/>
          <a:p>
            <a:fld id="{577E18CF-0482-4540-B084-353D094F859B}" type="datetimeFigureOut">
              <a:rPr lang="pt-BR" smtClean="0"/>
              <a:t>20/04/2020</a:t>
            </a:fld>
            <a:endParaRPr lang="pt-BR"/>
          </a:p>
        </p:txBody>
      </p:sp>
      <p:sp>
        <p:nvSpPr>
          <p:cNvPr id="8" name="Espaço Reservado para Rodapé 7"/>
          <p:cNvSpPr>
            <a:spLocks noGrp="1"/>
          </p:cNvSpPr>
          <p:nvPr>
            <p:ph type="ftr" sz="quarter" idx="11"/>
          </p:nvPr>
        </p:nvSpPr>
        <p:spPr/>
        <p:txBody>
          <a:bodyPr/>
          <a:lstStyle/>
          <a:p>
            <a:endParaRPr lang="pt-BR"/>
          </a:p>
        </p:txBody>
      </p:sp>
      <p:sp>
        <p:nvSpPr>
          <p:cNvPr id="9" name="Espaço Reservado para Número de Slide 8"/>
          <p:cNvSpPr>
            <a:spLocks noGrp="1"/>
          </p:cNvSpPr>
          <p:nvPr>
            <p:ph type="sldNum" sz="quarter" idx="12"/>
          </p:nvPr>
        </p:nvSpPr>
        <p:spPr/>
        <p:txBody>
          <a:bodyPr/>
          <a:lstStyle/>
          <a:p>
            <a:fld id="{D90BD83E-1400-4EA2-BE84-D1B44FFD2EE8}" type="slidenum">
              <a:rPr lang="pt-BR" smtClean="0"/>
              <a:t>‹nº›</a:t>
            </a:fld>
            <a:endParaRPr lang="pt-BR"/>
          </a:p>
        </p:txBody>
      </p:sp>
    </p:spTree>
    <p:extLst>
      <p:ext uri="{BB962C8B-B14F-4D97-AF65-F5344CB8AC3E}">
        <p14:creationId xmlns:p14="http://schemas.microsoft.com/office/powerpoint/2010/main" val="21267565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Data 2"/>
          <p:cNvSpPr>
            <a:spLocks noGrp="1"/>
          </p:cNvSpPr>
          <p:nvPr>
            <p:ph type="dt" sz="half" idx="10"/>
          </p:nvPr>
        </p:nvSpPr>
        <p:spPr/>
        <p:txBody>
          <a:bodyPr/>
          <a:lstStyle/>
          <a:p>
            <a:fld id="{577E18CF-0482-4540-B084-353D094F859B}" type="datetimeFigureOut">
              <a:rPr lang="pt-BR" smtClean="0"/>
              <a:t>20/04/2020</a:t>
            </a:fld>
            <a:endParaRPr lang="pt-BR"/>
          </a:p>
        </p:txBody>
      </p:sp>
      <p:sp>
        <p:nvSpPr>
          <p:cNvPr id="4" name="Espaço Reservado para Rodapé 3"/>
          <p:cNvSpPr>
            <a:spLocks noGrp="1"/>
          </p:cNvSpPr>
          <p:nvPr>
            <p:ph type="ftr" sz="quarter" idx="11"/>
          </p:nvPr>
        </p:nvSpPr>
        <p:spPr/>
        <p:txBody>
          <a:bodyPr/>
          <a:lstStyle/>
          <a:p>
            <a:endParaRPr lang="pt-BR"/>
          </a:p>
        </p:txBody>
      </p:sp>
      <p:sp>
        <p:nvSpPr>
          <p:cNvPr id="5" name="Espaço Reservado para Número de Slide 4"/>
          <p:cNvSpPr>
            <a:spLocks noGrp="1"/>
          </p:cNvSpPr>
          <p:nvPr>
            <p:ph type="sldNum" sz="quarter" idx="12"/>
          </p:nvPr>
        </p:nvSpPr>
        <p:spPr/>
        <p:txBody>
          <a:bodyPr/>
          <a:lstStyle/>
          <a:p>
            <a:fld id="{D90BD83E-1400-4EA2-BE84-D1B44FFD2EE8}" type="slidenum">
              <a:rPr lang="pt-BR" smtClean="0"/>
              <a:t>‹nº›</a:t>
            </a:fld>
            <a:endParaRPr lang="pt-BR"/>
          </a:p>
        </p:txBody>
      </p:sp>
    </p:spTree>
    <p:extLst>
      <p:ext uri="{BB962C8B-B14F-4D97-AF65-F5344CB8AC3E}">
        <p14:creationId xmlns:p14="http://schemas.microsoft.com/office/powerpoint/2010/main" val="35364626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577E18CF-0482-4540-B084-353D094F859B}" type="datetimeFigureOut">
              <a:rPr lang="pt-BR" smtClean="0"/>
              <a:t>20/04/2020</a:t>
            </a:fld>
            <a:endParaRPr lang="pt-BR"/>
          </a:p>
        </p:txBody>
      </p:sp>
      <p:sp>
        <p:nvSpPr>
          <p:cNvPr id="3" name="Espaço Reservado para Rodapé 2"/>
          <p:cNvSpPr>
            <a:spLocks noGrp="1"/>
          </p:cNvSpPr>
          <p:nvPr>
            <p:ph type="ftr" sz="quarter" idx="11"/>
          </p:nvPr>
        </p:nvSpPr>
        <p:spPr/>
        <p:txBody>
          <a:bodyPr/>
          <a:lstStyle/>
          <a:p>
            <a:endParaRPr lang="pt-BR"/>
          </a:p>
        </p:txBody>
      </p:sp>
      <p:sp>
        <p:nvSpPr>
          <p:cNvPr id="4" name="Espaço Reservado para Número de Slide 3"/>
          <p:cNvSpPr>
            <a:spLocks noGrp="1"/>
          </p:cNvSpPr>
          <p:nvPr>
            <p:ph type="sldNum" sz="quarter" idx="12"/>
          </p:nvPr>
        </p:nvSpPr>
        <p:spPr/>
        <p:txBody>
          <a:bodyPr/>
          <a:lstStyle/>
          <a:p>
            <a:fld id="{D90BD83E-1400-4EA2-BE84-D1B44FFD2EE8}" type="slidenum">
              <a:rPr lang="pt-BR" smtClean="0"/>
              <a:t>‹nº›</a:t>
            </a:fld>
            <a:endParaRPr lang="pt-BR"/>
          </a:p>
        </p:txBody>
      </p:sp>
    </p:spTree>
    <p:extLst>
      <p:ext uri="{BB962C8B-B14F-4D97-AF65-F5344CB8AC3E}">
        <p14:creationId xmlns:p14="http://schemas.microsoft.com/office/powerpoint/2010/main" val="9373788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pt-BR" smtClean="0"/>
              <a:t>Clique para editar o título mestre</a:t>
            </a:r>
            <a:endParaRPr lang="pt-BR"/>
          </a:p>
        </p:txBody>
      </p:sp>
      <p:sp>
        <p:nvSpPr>
          <p:cNvPr id="3" name="Espaço Reservado para Conteú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smtClean="0"/>
              <a:t>Clique para editar o texto mestre</a:t>
            </a:r>
          </a:p>
        </p:txBody>
      </p:sp>
      <p:sp>
        <p:nvSpPr>
          <p:cNvPr id="5" name="Espaço Reservado para Data 4"/>
          <p:cNvSpPr>
            <a:spLocks noGrp="1"/>
          </p:cNvSpPr>
          <p:nvPr>
            <p:ph type="dt" sz="half" idx="10"/>
          </p:nvPr>
        </p:nvSpPr>
        <p:spPr/>
        <p:txBody>
          <a:bodyPr/>
          <a:lstStyle/>
          <a:p>
            <a:fld id="{577E18CF-0482-4540-B084-353D094F859B}" type="datetimeFigureOut">
              <a:rPr lang="pt-BR" smtClean="0"/>
              <a:t>20/04/2020</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D90BD83E-1400-4EA2-BE84-D1B44FFD2EE8}" type="slidenum">
              <a:rPr lang="pt-BR" smtClean="0"/>
              <a:t>‹nº›</a:t>
            </a:fld>
            <a:endParaRPr lang="pt-BR"/>
          </a:p>
        </p:txBody>
      </p:sp>
    </p:spTree>
    <p:extLst>
      <p:ext uri="{BB962C8B-B14F-4D97-AF65-F5344CB8AC3E}">
        <p14:creationId xmlns:p14="http://schemas.microsoft.com/office/powerpoint/2010/main" val="19812120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pt-BR" smtClean="0"/>
              <a:t>Clique para editar o título mestre</a:t>
            </a:r>
            <a:endParaRPr lang="pt-BR"/>
          </a:p>
        </p:txBody>
      </p:sp>
      <p:sp>
        <p:nvSpPr>
          <p:cNvPr id="3" name="Espaço Reservado para Imagem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smtClean="0"/>
              <a:t>Clique para editar o texto mestre</a:t>
            </a:r>
          </a:p>
        </p:txBody>
      </p:sp>
      <p:sp>
        <p:nvSpPr>
          <p:cNvPr id="5" name="Espaço Reservado para Data 4"/>
          <p:cNvSpPr>
            <a:spLocks noGrp="1"/>
          </p:cNvSpPr>
          <p:nvPr>
            <p:ph type="dt" sz="half" idx="10"/>
          </p:nvPr>
        </p:nvSpPr>
        <p:spPr/>
        <p:txBody>
          <a:bodyPr/>
          <a:lstStyle/>
          <a:p>
            <a:fld id="{577E18CF-0482-4540-B084-353D094F859B}" type="datetimeFigureOut">
              <a:rPr lang="pt-BR" smtClean="0"/>
              <a:t>20/04/2020</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D90BD83E-1400-4EA2-BE84-D1B44FFD2EE8}" type="slidenum">
              <a:rPr lang="pt-BR" smtClean="0"/>
              <a:t>‹nº›</a:t>
            </a:fld>
            <a:endParaRPr lang="pt-BR"/>
          </a:p>
        </p:txBody>
      </p:sp>
    </p:spTree>
    <p:extLst>
      <p:ext uri="{BB962C8B-B14F-4D97-AF65-F5344CB8AC3E}">
        <p14:creationId xmlns:p14="http://schemas.microsoft.com/office/powerpoint/2010/main" val="16876173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smtClean="0"/>
              <a:t>Clique para editar o título mestre</a:t>
            </a:r>
            <a:endParaRPr lang="pt-BR"/>
          </a:p>
        </p:txBody>
      </p:sp>
      <p:sp>
        <p:nvSpPr>
          <p:cNvPr id="3" name="Espaço Reservado para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77E18CF-0482-4540-B084-353D094F859B}" type="datetimeFigureOut">
              <a:rPr lang="pt-BR" smtClean="0"/>
              <a:t>20/04/2020</a:t>
            </a:fld>
            <a:endParaRPr lang="pt-BR"/>
          </a:p>
        </p:txBody>
      </p:sp>
      <p:sp>
        <p:nvSpPr>
          <p:cNvPr id="5" name="Espaço Reservado para Rodapé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90BD83E-1400-4EA2-BE84-D1B44FFD2EE8}" type="slidenum">
              <a:rPr lang="pt-BR" smtClean="0"/>
              <a:t>‹nº›</a:t>
            </a:fld>
            <a:endParaRPr lang="pt-BR"/>
          </a:p>
        </p:txBody>
      </p:sp>
    </p:spTree>
    <p:extLst>
      <p:ext uri="{BB962C8B-B14F-4D97-AF65-F5344CB8AC3E}">
        <p14:creationId xmlns:p14="http://schemas.microsoft.com/office/powerpoint/2010/main" val="10128469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txBox="1">
            <a:spLocks noChangeArrowheads="1"/>
          </p:cNvSpPr>
          <p:nvPr/>
        </p:nvSpPr>
        <p:spPr>
          <a:xfrm>
            <a:off x="1847850" y="1196975"/>
            <a:ext cx="7772400" cy="2952750"/>
          </a:xfrm>
          <a:prstGeom prst="rect">
            <a:avLst/>
          </a:prstGeom>
        </p:spPr>
        <p:txBody>
          <a:bodyPr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pt-BR" sz="3100" b="1" dirty="0">
                <a:solidFill>
                  <a:srgbClr val="FF0000"/>
                </a:solidFill>
              </a:rPr>
              <a:t>ESTRUTURA E DINÂMICA SOCIAL</a:t>
            </a:r>
            <a:r>
              <a:rPr lang="pt-BR" sz="3100" b="1" dirty="0"/>
              <a:t> </a:t>
            </a:r>
            <a:r>
              <a:rPr lang="pt-BR" sz="4000" dirty="0"/>
              <a:t/>
            </a:r>
            <a:br>
              <a:rPr lang="pt-BR" sz="4000" dirty="0"/>
            </a:br>
            <a:r>
              <a:rPr lang="pt-BR" sz="4000" dirty="0"/>
              <a:t/>
            </a:r>
            <a:br>
              <a:rPr lang="pt-BR" sz="4000" dirty="0"/>
            </a:br>
            <a:r>
              <a:rPr lang="pt-BR" sz="1600" b="1" dirty="0"/>
              <a:t/>
            </a:r>
            <a:br>
              <a:rPr lang="pt-BR" sz="1600" b="1" dirty="0"/>
            </a:br>
            <a:r>
              <a:rPr lang="pt-BR" sz="1600" b="1" dirty="0"/>
              <a:t/>
            </a:r>
            <a:br>
              <a:rPr lang="pt-BR" sz="1600" b="1" dirty="0"/>
            </a:br>
            <a:r>
              <a:rPr lang="pt-BR" sz="4100" b="1" dirty="0" smtClean="0">
                <a:solidFill>
                  <a:srgbClr val="FF0000"/>
                </a:solidFill>
              </a:rPr>
              <a:t>15. </a:t>
            </a:r>
            <a:r>
              <a:rPr lang="pt-BR" sz="4100" b="1" dirty="0">
                <a:solidFill>
                  <a:srgbClr val="FF0000"/>
                </a:solidFill>
              </a:rPr>
              <a:t>Direitos de cidadania</a:t>
            </a:r>
            <a:br>
              <a:rPr lang="pt-BR" sz="4100" b="1" dirty="0">
                <a:solidFill>
                  <a:srgbClr val="FF0000"/>
                </a:solidFill>
              </a:rPr>
            </a:br>
            <a:r>
              <a:rPr lang="pt-BR" sz="4100" b="1" dirty="0">
                <a:solidFill>
                  <a:srgbClr val="FF0000"/>
                </a:solidFill>
              </a:rPr>
              <a:t>no Brasil</a:t>
            </a:r>
          </a:p>
        </p:txBody>
      </p:sp>
      <p:sp>
        <p:nvSpPr>
          <p:cNvPr id="358403" name="Rectangle 5"/>
          <p:cNvSpPr txBox="1">
            <a:spLocks noChangeArrowheads="1"/>
          </p:cNvSpPr>
          <p:nvPr/>
        </p:nvSpPr>
        <p:spPr bwMode="auto">
          <a:xfrm>
            <a:off x="2533650" y="5084764"/>
            <a:ext cx="6400800"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20000"/>
              </a:spcBef>
            </a:pPr>
            <a:r>
              <a:rPr lang="pt-BR" altLang="pt-BR" sz="2800" b="1" dirty="0">
                <a:solidFill>
                  <a:srgbClr val="898989"/>
                </a:solidFill>
              </a:rPr>
              <a:t>Professor: </a:t>
            </a:r>
            <a:r>
              <a:rPr lang="pt-BR" altLang="pt-BR" sz="2800" dirty="0">
                <a:solidFill>
                  <a:srgbClr val="898989"/>
                </a:solidFill>
              </a:rPr>
              <a:t>Gilberto Maringoni</a:t>
            </a:r>
          </a:p>
          <a:p>
            <a:pPr algn="ctr" eaLnBrk="1" hangingPunct="1">
              <a:lnSpc>
                <a:spcPct val="80000"/>
              </a:lnSpc>
              <a:spcBef>
                <a:spcPct val="20000"/>
              </a:spcBef>
            </a:pPr>
            <a:r>
              <a:rPr lang="pt-BR" altLang="pt-BR" sz="2800" b="1" dirty="0">
                <a:solidFill>
                  <a:srgbClr val="898989"/>
                </a:solidFill>
              </a:rPr>
              <a:t>UFABC – </a:t>
            </a:r>
            <a:r>
              <a:rPr lang="pt-BR" altLang="pt-BR" sz="2800" b="1" dirty="0" smtClean="0">
                <a:solidFill>
                  <a:srgbClr val="898989"/>
                </a:solidFill>
              </a:rPr>
              <a:t>2020.1</a:t>
            </a:r>
            <a:endParaRPr lang="pt-BR" altLang="pt-BR" sz="2800" dirty="0">
              <a:solidFill>
                <a:srgbClr val="898989"/>
              </a:solidFill>
            </a:endParaRPr>
          </a:p>
        </p:txBody>
      </p:sp>
    </p:spTree>
    <p:extLst>
      <p:ext uri="{BB962C8B-B14F-4D97-AF65-F5344CB8AC3E}">
        <p14:creationId xmlns:p14="http://schemas.microsoft.com/office/powerpoint/2010/main" val="37364380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7618" name="Espaço Reservado para Conteúdo 2"/>
          <p:cNvSpPr>
            <a:spLocks noGrp="1"/>
          </p:cNvSpPr>
          <p:nvPr>
            <p:ph idx="1"/>
          </p:nvPr>
        </p:nvSpPr>
        <p:spPr>
          <a:xfrm>
            <a:off x="1981200" y="44451"/>
            <a:ext cx="8229600" cy="6264275"/>
          </a:xfrm>
        </p:spPr>
        <p:txBody>
          <a:bodyPr/>
          <a:lstStyle/>
          <a:p>
            <a:pPr eaLnBrk="1" hangingPunct="1"/>
            <a:r>
              <a:rPr lang="pt-BR" altLang="pt-BR" sz="2400" b="1">
                <a:solidFill>
                  <a:srgbClr val="FF0000"/>
                </a:solidFill>
              </a:rPr>
              <a:t>SÓ RICO VOTA</a:t>
            </a:r>
          </a:p>
          <a:p>
            <a:pPr eaLnBrk="1" hangingPunct="1"/>
            <a:r>
              <a:rPr lang="pt-BR" altLang="pt-BR" sz="2400" b="1">
                <a:solidFill>
                  <a:srgbClr val="FF0000"/>
                </a:solidFill>
              </a:rPr>
              <a:t>O voto censitário</a:t>
            </a:r>
            <a:r>
              <a:rPr lang="pt-BR" altLang="pt-BR" sz="2400"/>
              <a:t>, isto é, limitado aos cidadãos de maior renda, excluía não apenas os confinados nas senzalas, mas também os pobres. </a:t>
            </a:r>
            <a:br>
              <a:rPr lang="pt-BR" altLang="pt-BR" sz="2400"/>
            </a:br>
            <a:endParaRPr lang="pt-BR" altLang="pt-BR" sz="2400"/>
          </a:p>
          <a:p>
            <a:pPr eaLnBrk="1" hangingPunct="1"/>
            <a:r>
              <a:rPr lang="pt-BR" altLang="pt-BR" sz="2400">
                <a:solidFill>
                  <a:srgbClr val="FF0000"/>
                </a:solidFill>
              </a:rPr>
              <a:t>A maioria padecia das consequências do analfabetismo. </a:t>
            </a:r>
            <a:br>
              <a:rPr lang="pt-BR" altLang="pt-BR" sz="2400">
                <a:solidFill>
                  <a:srgbClr val="FF0000"/>
                </a:solidFill>
              </a:rPr>
            </a:br>
            <a:endParaRPr lang="pt-BR" altLang="pt-BR" sz="2400">
              <a:solidFill>
                <a:srgbClr val="FF0000"/>
              </a:solidFill>
            </a:endParaRPr>
          </a:p>
          <a:p>
            <a:pPr eaLnBrk="1" hangingPunct="1"/>
            <a:r>
              <a:rPr lang="pt-BR" altLang="pt-BR" sz="2000"/>
              <a:t>Inexistem dados precisos, mas o primeiro Censo brasileiro, de 1872, constatou que 87,5% da população não sabia ler ou escrever.  Como falar em direitos de cidadania num panorama desses?</a:t>
            </a:r>
            <a:br>
              <a:rPr lang="pt-BR" altLang="pt-BR" sz="2000"/>
            </a:br>
            <a:endParaRPr lang="pt-BR" altLang="pt-BR" sz="2000"/>
          </a:p>
          <a:p>
            <a:pPr eaLnBrk="1" hangingPunct="1"/>
            <a:r>
              <a:rPr lang="pt-BR" altLang="pt-BR" sz="2000"/>
              <a:t>O Estado nacional que se esboça a partir daí se constitui precariamente como maneira de disciplinar, sob a ótica das camadas dominantes, a formação da nação. Por mais artificiais que possam ser os postulados da Carta Magna, ela busca ser geral e genérica o suficiente para agregar tensões e contradições existentes entre os habitantes mais influentes das Províncias. </a:t>
            </a:r>
          </a:p>
        </p:txBody>
      </p:sp>
    </p:spTree>
    <p:extLst>
      <p:ext uri="{BB962C8B-B14F-4D97-AF65-F5344CB8AC3E}">
        <p14:creationId xmlns:p14="http://schemas.microsoft.com/office/powerpoint/2010/main" val="1547022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1981200" y="404814"/>
            <a:ext cx="8229600" cy="6453187"/>
          </a:xfrm>
        </p:spPr>
        <p:txBody>
          <a:bodyPr>
            <a:normAutofit fontScale="77500" lnSpcReduction="20000"/>
          </a:bodyPr>
          <a:lstStyle/>
          <a:p>
            <a:pPr eaLnBrk="1" hangingPunct="1">
              <a:defRPr/>
            </a:pPr>
            <a:r>
              <a:rPr lang="pt-BR" b="1" dirty="0" smtClean="0">
                <a:solidFill>
                  <a:srgbClr val="FF0000"/>
                </a:solidFill>
              </a:rPr>
              <a:t>NENHUM DIREITO</a:t>
            </a:r>
          </a:p>
          <a:p>
            <a:pPr eaLnBrk="1" hangingPunct="1">
              <a:defRPr/>
            </a:pPr>
            <a:r>
              <a:rPr lang="pt-BR" dirty="0" smtClean="0"/>
              <a:t>A história dos direitos de cidadania no Brasil só pode ser plenamente compreendida a partir das demandas e insatisfações daqueles que tinham pouco ou nenhum direito. Deve-se levar em conta que, durante quase quatrocentos anos, trabalho no Brasil foi sinônimo de flagelo, suplício e privação de liberdade. Vale dizer, de direitos.</a:t>
            </a:r>
            <a:br>
              <a:rPr lang="pt-BR" dirty="0" smtClean="0"/>
            </a:br>
            <a:endParaRPr lang="pt-BR" dirty="0" smtClean="0"/>
          </a:p>
          <a:p>
            <a:pPr eaLnBrk="1" hangingPunct="1">
              <a:defRPr/>
            </a:pPr>
            <a:r>
              <a:rPr lang="pt-BR" sz="4000" b="1" dirty="0">
                <a:solidFill>
                  <a:srgbClr val="FF0000"/>
                </a:solidFill>
              </a:rPr>
              <a:t>A colônia já havia assistido a inúmeros </a:t>
            </a:r>
            <a:br>
              <a:rPr lang="pt-BR" sz="4000" b="1" dirty="0">
                <a:solidFill>
                  <a:srgbClr val="FF0000"/>
                </a:solidFill>
              </a:rPr>
            </a:br>
            <a:r>
              <a:rPr lang="pt-BR" sz="4000" b="1" dirty="0">
                <a:solidFill>
                  <a:srgbClr val="FF0000"/>
                </a:solidFill>
              </a:rPr>
              <a:t>casos de rebelião dos de baixo. </a:t>
            </a:r>
            <a:r>
              <a:rPr lang="pt-BR" dirty="0" smtClean="0"/>
              <a:t/>
            </a:r>
            <a:br>
              <a:rPr lang="pt-BR" dirty="0" smtClean="0"/>
            </a:br>
            <a:endParaRPr lang="pt-BR" dirty="0" smtClean="0"/>
          </a:p>
          <a:p>
            <a:pPr eaLnBrk="1" hangingPunct="1">
              <a:defRPr/>
            </a:pPr>
            <a:r>
              <a:rPr lang="pt-BR" dirty="0" smtClean="0"/>
              <a:t>A mais alta expressão desse inconformismo foi o Quilombo dos Palmares, no interior de Alagoas, que resistiu por quase um século, até ser destruído em 1716. A sucessão de revoltas e levantes localizados recebeu sempre respostas brutais por parte da metrópole e do Estado imperial.</a:t>
            </a:r>
            <a:br>
              <a:rPr lang="pt-BR" dirty="0" smtClean="0"/>
            </a:br>
            <a:endParaRPr lang="pt-BR" dirty="0" smtClean="0"/>
          </a:p>
          <a:p>
            <a:pPr eaLnBrk="1" hangingPunct="1">
              <a:defRPr/>
            </a:pPr>
            <a:r>
              <a:rPr lang="pt-BR" dirty="0" smtClean="0">
                <a:solidFill>
                  <a:srgbClr val="FF0000"/>
                </a:solidFill>
              </a:rPr>
              <a:t>Tal lógica orientou a constituição do aparato de segurança estatal, inicialmente privativo dos grandes proprietários de terras. </a:t>
            </a:r>
            <a:br>
              <a:rPr lang="pt-BR" dirty="0" smtClean="0">
                <a:solidFill>
                  <a:srgbClr val="FF0000"/>
                </a:solidFill>
              </a:rPr>
            </a:br>
            <a:endParaRPr lang="pt-BR" dirty="0" smtClean="0">
              <a:solidFill>
                <a:srgbClr val="FF0000"/>
              </a:solidFill>
            </a:endParaRPr>
          </a:p>
          <a:p>
            <a:pPr eaLnBrk="1" hangingPunct="1">
              <a:defRPr/>
            </a:pPr>
            <a:r>
              <a:rPr lang="pt-BR" dirty="0" smtClean="0"/>
              <a:t>O objetivo principal era disciplinar a força de trabalho, primeiro a escravaria e depois o operariado, e conter os descontentamentos regionais.</a:t>
            </a:r>
          </a:p>
          <a:p>
            <a:pPr eaLnBrk="1" hangingPunct="1">
              <a:defRPr/>
            </a:pPr>
            <a:endParaRPr lang="pt-BR" dirty="0" smtClean="0"/>
          </a:p>
        </p:txBody>
      </p:sp>
    </p:spTree>
    <p:extLst>
      <p:ext uri="{BB962C8B-B14F-4D97-AF65-F5344CB8AC3E}">
        <p14:creationId xmlns:p14="http://schemas.microsoft.com/office/powerpoint/2010/main" val="22463478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1981200" y="333375"/>
            <a:ext cx="8229600" cy="6191250"/>
          </a:xfrm>
        </p:spPr>
        <p:txBody>
          <a:bodyPr>
            <a:normAutofit/>
          </a:bodyPr>
          <a:lstStyle/>
          <a:p>
            <a:pPr eaLnBrk="1" hangingPunct="1">
              <a:defRPr/>
            </a:pPr>
            <a:r>
              <a:rPr lang="pt-BR" b="1" dirty="0" smtClean="0">
                <a:solidFill>
                  <a:srgbClr val="FF0000"/>
                </a:solidFill>
              </a:rPr>
              <a:t>SURGE A POLÍCIA</a:t>
            </a:r>
          </a:p>
          <a:p>
            <a:pPr eaLnBrk="1" hangingPunct="1">
              <a:defRPr/>
            </a:pPr>
            <a:r>
              <a:rPr lang="pt-BR" dirty="0" smtClean="0">
                <a:solidFill>
                  <a:srgbClr val="FF0000"/>
                </a:solidFill>
              </a:rPr>
              <a:t>Assim, a partir de 1831, constituíram-se as guardas nacionais nas Províncias. </a:t>
            </a:r>
          </a:p>
          <a:p>
            <a:pPr eaLnBrk="1" hangingPunct="1">
              <a:defRPr/>
            </a:pPr>
            <a:r>
              <a:rPr lang="pt-BR" dirty="0" smtClean="0"/>
              <a:t>Estas eram organizações paramilitares, compostas por homens livres e adultos. </a:t>
            </a:r>
          </a:p>
          <a:p>
            <a:pPr eaLnBrk="1" hangingPunct="1">
              <a:defRPr/>
            </a:pPr>
            <a:r>
              <a:rPr lang="pt-BR" dirty="0" smtClean="0"/>
              <a:t>Acordos selados entre os grandes proprietários e o governo central orientavam a escolha dos comandantes. Sua influência política era decisiva nas eleições e nomeações de cargos públicos regionais. A partir daí, os grandes fazendeiros, também membros da corporação, seriam chamados de coronéis. </a:t>
            </a:r>
            <a:br>
              <a:rPr lang="pt-BR" dirty="0" smtClean="0"/>
            </a:br>
            <a:endParaRPr lang="pt-BR" dirty="0" smtClean="0"/>
          </a:p>
          <a:p>
            <a:pPr eaLnBrk="1" hangingPunct="1">
              <a:defRPr/>
            </a:pPr>
            <a:r>
              <a:rPr lang="pt-BR" dirty="0" smtClean="0">
                <a:solidFill>
                  <a:srgbClr val="FF0000"/>
                </a:solidFill>
              </a:rPr>
              <a:t>Sua maior tarefa era perseguir e prender escravos fugidos ou conter rebeliões dos cativos.</a:t>
            </a:r>
          </a:p>
        </p:txBody>
      </p:sp>
    </p:spTree>
    <p:extLst>
      <p:ext uri="{BB962C8B-B14F-4D97-AF65-F5344CB8AC3E}">
        <p14:creationId xmlns:p14="http://schemas.microsoft.com/office/powerpoint/2010/main" val="29210529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1981200" y="333375"/>
            <a:ext cx="8229600" cy="6191250"/>
          </a:xfrm>
        </p:spPr>
        <p:txBody>
          <a:bodyPr>
            <a:normAutofit fontScale="92500" lnSpcReduction="20000"/>
          </a:bodyPr>
          <a:lstStyle/>
          <a:p>
            <a:pPr eaLnBrk="1" hangingPunct="1">
              <a:defRPr/>
            </a:pPr>
            <a:r>
              <a:rPr lang="pt-BR" b="1" dirty="0" smtClean="0">
                <a:solidFill>
                  <a:srgbClr val="FF0000"/>
                </a:solidFill>
              </a:rPr>
              <a:t>DE COLÔNIA A REPÚBLICA EM UM SÉCULO</a:t>
            </a:r>
          </a:p>
          <a:p>
            <a:pPr eaLnBrk="1" hangingPunct="1">
              <a:defRPr/>
            </a:pPr>
            <a:r>
              <a:rPr lang="pt-BR" b="1" dirty="0" smtClean="0">
                <a:solidFill>
                  <a:srgbClr val="FF0000"/>
                </a:solidFill>
              </a:rPr>
              <a:t>O Brasil do século 19 sofre aceleradas transformações em períodos de tempo extremamente curtos. </a:t>
            </a:r>
            <a:r>
              <a:rPr lang="pt-BR" dirty="0" smtClean="0"/>
              <a:t/>
            </a:r>
            <a:br>
              <a:rPr lang="pt-BR" dirty="0" smtClean="0"/>
            </a:br>
            <a:endParaRPr lang="pt-BR" dirty="0" smtClean="0"/>
          </a:p>
          <a:p>
            <a:pPr eaLnBrk="1" hangingPunct="1">
              <a:defRPr/>
            </a:pPr>
            <a:r>
              <a:rPr lang="pt-BR" dirty="0" smtClean="0"/>
              <a:t>Começa como colônia, povoada por cerca de 3,24 milhões de habitantes, e termina como república consolidada, com uma população de 17,37 milhões de pessoas. Constitui-se num importante fornecedor de matérias-primas para o mercado internacional e importador de manufaturados. </a:t>
            </a:r>
            <a:br>
              <a:rPr lang="pt-BR" dirty="0" smtClean="0"/>
            </a:br>
            <a:endParaRPr lang="pt-BR" dirty="0" smtClean="0"/>
          </a:p>
          <a:p>
            <a:pPr eaLnBrk="1" hangingPunct="1">
              <a:defRPr/>
            </a:pPr>
            <a:r>
              <a:rPr lang="pt-BR" dirty="0" smtClean="0"/>
              <a:t>Quando o Brasil se torna o maior produtor mundial de café, após a guerra do Paraguai (1864–70), ocorre uma entrada de capital externo inédita do país, que se acentua a partir de 1880. </a:t>
            </a:r>
            <a:br>
              <a:rPr lang="pt-BR" dirty="0" smtClean="0"/>
            </a:br>
            <a:endParaRPr lang="pt-BR" dirty="0" smtClean="0"/>
          </a:p>
          <a:p>
            <a:pPr eaLnBrk="1" hangingPunct="1">
              <a:defRPr/>
            </a:pPr>
            <a:r>
              <a:rPr lang="pt-BR" dirty="0" smtClean="0"/>
              <a:t>O dinheiro vem especialmente para atividades econômicas vinculadas à economia cafeeira, como bancos, fazendas, ferrovias, depósitos e aparatos de infraestrutura. </a:t>
            </a:r>
          </a:p>
        </p:txBody>
      </p:sp>
    </p:spTree>
    <p:extLst>
      <p:ext uri="{BB962C8B-B14F-4D97-AF65-F5344CB8AC3E}">
        <p14:creationId xmlns:p14="http://schemas.microsoft.com/office/powerpoint/2010/main" val="6440393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1981200" y="476251"/>
            <a:ext cx="8229600" cy="5649913"/>
          </a:xfrm>
        </p:spPr>
        <p:txBody>
          <a:bodyPr>
            <a:normAutofit fontScale="92500" lnSpcReduction="20000"/>
          </a:bodyPr>
          <a:lstStyle/>
          <a:p>
            <a:pPr eaLnBrk="1" hangingPunct="1">
              <a:defRPr/>
            </a:pPr>
            <a:r>
              <a:rPr lang="pt-BR" dirty="0" smtClean="0">
                <a:solidFill>
                  <a:srgbClr val="FF0000"/>
                </a:solidFill>
              </a:rPr>
              <a:t>CAPITALISMO EM MARCHA</a:t>
            </a:r>
          </a:p>
          <a:p>
            <a:pPr eaLnBrk="1" hangingPunct="1">
              <a:defRPr/>
            </a:pPr>
            <a:r>
              <a:rPr lang="pt-BR" dirty="0" smtClean="0">
                <a:solidFill>
                  <a:srgbClr val="FF0000"/>
                </a:solidFill>
              </a:rPr>
              <a:t>A difusão da dinâmica capitalista vai se irradiando pela base produtiva, fazendo com que parte da oligarquia agrária se transforme numa florescente burguesia. </a:t>
            </a:r>
            <a:r>
              <a:rPr lang="pt-BR" dirty="0" smtClean="0"/>
              <a:t/>
            </a:r>
            <a:br>
              <a:rPr lang="pt-BR" dirty="0" smtClean="0"/>
            </a:br>
            <a:endParaRPr lang="pt-BR" dirty="0" smtClean="0"/>
          </a:p>
          <a:p>
            <a:pPr eaLnBrk="1" hangingPunct="1">
              <a:defRPr/>
            </a:pPr>
            <a:r>
              <a:rPr lang="pt-BR" dirty="0" smtClean="0"/>
              <a:t>Começa a surgir uma incipiente indústria de manufaturas. Estabelecem-se novas relações sociais </a:t>
            </a:r>
          </a:p>
          <a:p>
            <a:pPr eaLnBrk="1" hangingPunct="1">
              <a:defRPr/>
            </a:pPr>
            <a:r>
              <a:rPr lang="pt-BR" dirty="0" smtClean="0"/>
              <a:t>que mudam as características do mercado de trabalho e o funcionamento do Estado. Para essa economia, a escravidão torna-se obsoleta. </a:t>
            </a:r>
            <a:br>
              <a:rPr lang="pt-BR" dirty="0" smtClean="0"/>
            </a:br>
            <a:endParaRPr lang="pt-BR" dirty="0" smtClean="0"/>
          </a:p>
          <a:p>
            <a:pPr eaLnBrk="1" hangingPunct="1">
              <a:defRPr/>
            </a:pPr>
            <a:r>
              <a:rPr lang="pt-BR" dirty="0" smtClean="0">
                <a:solidFill>
                  <a:srgbClr val="FF0000"/>
                </a:solidFill>
              </a:rPr>
              <a:t>Ficava mais barato para um patrão pagar um salário miserável a um trabalhador, que podia ser demitido quando houvesse quebra na safra, do que manter imobilizados, alimentados e vestidos contingentes de negros, incluindo crianças de colo e velhos, que davam mais prejuízo que lucro.</a:t>
            </a:r>
          </a:p>
          <a:p>
            <a:pPr eaLnBrk="1" hangingPunct="1">
              <a:defRPr/>
            </a:pPr>
            <a:endParaRPr lang="pt-BR" dirty="0" smtClean="0"/>
          </a:p>
        </p:txBody>
      </p:sp>
    </p:spTree>
    <p:extLst>
      <p:ext uri="{BB962C8B-B14F-4D97-AF65-F5344CB8AC3E}">
        <p14:creationId xmlns:p14="http://schemas.microsoft.com/office/powerpoint/2010/main" val="22352128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1981200" y="404813"/>
            <a:ext cx="8229600" cy="6337300"/>
          </a:xfrm>
        </p:spPr>
        <p:txBody>
          <a:bodyPr>
            <a:normAutofit fontScale="92500" lnSpcReduction="20000"/>
          </a:bodyPr>
          <a:lstStyle/>
          <a:p>
            <a:pPr eaLnBrk="1" hangingPunct="1">
              <a:defRPr/>
            </a:pPr>
            <a:r>
              <a:rPr lang="pt-BR" dirty="0" smtClean="0">
                <a:solidFill>
                  <a:srgbClr val="FF0000"/>
                </a:solidFill>
              </a:rPr>
              <a:t>ABOLIÇÃO SEM DIREITOS</a:t>
            </a:r>
          </a:p>
          <a:p>
            <a:pPr eaLnBrk="1" hangingPunct="1">
              <a:defRPr/>
            </a:pPr>
            <a:r>
              <a:rPr lang="pt-BR" dirty="0" smtClean="0"/>
              <a:t>Várias causas podem ser arroladas como decisivas para a Abolição, em 1888, até então o mais importante evento rumo à construção dos futuros direitos sociais. </a:t>
            </a:r>
            <a:br>
              <a:rPr lang="pt-BR" dirty="0" smtClean="0"/>
            </a:br>
            <a:endParaRPr lang="pt-BR" dirty="0" smtClean="0"/>
          </a:p>
          <a:p>
            <a:pPr eaLnBrk="1" hangingPunct="1">
              <a:defRPr/>
            </a:pPr>
            <a:r>
              <a:rPr lang="pt-BR" dirty="0" smtClean="0"/>
              <a:t>É possível concentrar todas numa ideia-mestra: o que inviabilizou o escravismo brasileiro foi o avanço do capitalismo no país. Com isso, sua legitimidade passa a ser constantemente questionada, gerando um importante movimento de opinião pública nas cidades maiores.</a:t>
            </a:r>
            <a:br>
              <a:rPr lang="pt-BR" dirty="0" smtClean="0"/>
            </a:br>
            <a:endParaRPr lang="pt-BR" dirty="0" smtClean="0"/>
          </a:p>
          <a:p>
            <a:pPr eaLnBrk="1" hangingPunct="1">
              <a:defRPr/>
            </a:pPr>
            <a:r>
              <a:rPr lang="pt-BR" dirty="0" smtClean="0">
                <a:solidFill>
                  <a:srgbClr val="FF0000"/>
                </a:solidFill>
              </a:rPr>
              <a:t>A Abolição restringiu-se à libertação, sem medidas complementares, como reforma agrária, ampliação do mercado de trabalho para os libertos, acesso à educação, saúde etc. Ou seja, sem direitos de cidadania a não ser o do fim do cativeiro. </a:t>
            </a:r>
            <a:br>
              <a:rPr lang="pt-BR" dirty="0" smtClean="0">
                <a:solidFill>
                  <a:srgbClr val="FF0000"/>
                </a:solidFill>
              </a:rPr>
            </a:br>
            <a:endParaRPr lang="pt-BR" dirty="0" smtClean="0">
              <a:solidFill>
                <a:srgbClr val="FF0000"/>
              </a:solidFill>
            </a:endParaRPr>
          </a:p>
          <a:p>
            <a:pPr eaLnBrk="1" hangingPunct="1">
              <a:defRPr/>
            </a:pPr>
            <a:r>
              <a:rPr lang="pt-BR" dirty="0" smtClean="0"/>
              <a:t>Era um progresso insuficiente para a construção de um país democrático.</a:t>
            </a:r>
          </a:p>
          <a:p>
            <a:pPr eaLnBrk="1" hangingPunct="1">
              <a:defRPr/>
            </a:pPr>
            <a:endParaRPr lang="pt-BR" dirty="0" smtClean="0"/>
          </a:p>
        </p:txBody>
      </p:sp>
    </p:spTree>
    <p:extLst>
      <p:ext uri="{BB962C8B-B14F-4D97-AF65-F5344CB8AC3E}">
        <p14:creationId xmlns:p14="http://schemas.microsoft.com/office/powerpoint/2010/main" val="1147837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1981200" y="333375"/>
            <a:ext cx="8229600" cy="5792788"/>
          </a:xfrm>
        </p:spPr>
        <p:txBody>
          <a:bodyPr>
            <a:normAutofit fontScale="92500" lnSpcReduction="20000"/>
          </a:bodyPr>
          <a:lstStyle/>
          <a:p>
            <a:pPr eaLnBrk="1" hangingPunct="1">
              <a:defRPr/>
            </a:pPr>
            <a:r>
              <a:rPr lang="pt-BR" dirty="0" smtClean="0">
                <a:solidFill>
                  <a:srgbClr val="FF0000"/>
                </a:solidFill>
              </a:rPr>
              <a:t>OPERÁRIOS E EX-ESCRAVOS</a:t>
            </a:r>
          </a:p>
          <a:p>
            <a:pPr eaLnBrk="1" hangingPunct="1">
              <a:defRPr/>
            </a:pPr>
            <a:r>
              <a:rPr lang="pt-BR" dirty="0" smtClean="0"/>
              <a:t>No fim do Império, em 1889, existiam 55 mil operários trabalhando em pequenas oficinas e poucas fábricas de grande porte.  E havia cerca de um milhão de escravos </a:t>
            </a:r>
          </a:p>
          <a:p>
            <a:pPr eaLnBrk="1" hangingPunct="1">
              <a:defRPr/>
            </a:pPr>
            <a:r>
              <a:rPr lang="pt-BR" dirty="0" smtClean="0"/>
              <a:t>recém-libertos.  </a:t>
            </a:r>
            <a:br>
              <a:rPr lang="pt-BR" dirty="0" smtClean="0"/>
            </a:br>
            <a:endParaRPr lang="pt-BR" dirty="0" smtClean="0"/>
          </a:p>
          <a:p>
            <a:pPr eaLnBrk="1" hangingPunct="1">
              <a:defRPr/>
            </a:pPr>
            <a:r>
              <a:rPr lang="pt-BR" dirty="0" smtClean="0"/>
              <a:t>A abundância de mão de obra imigrante levou os </a:t>
            </a:r>
            <a:r>
              <a:rPr lang="pt-BR" dirty="0" err="1" smtClean="0"/>
              <a:t>ex-cativos</a:t>
            </a:r>
            <a:r>
              <a:rPr lang="pt-BR" dirty="0" smtClean="0"/>
              <a:t> a constituírem um imenso exército industrial de reserva, descartável e sem força política na jovem República. </a:t>
            </a:r>
            <a:br>
              <a:rPr lang="pt-BR" dirty="0" smtClean="0"/>
            </a:br>
            <a:endParaRPr lang="pt-BR" dirty="0" smtClean="0"/>
          </a:p>
          <a:p>
            <a:pPr eaLnBrk="1" hangingPunct="1">
              <a:defRPr/>
            </a:pPr>
            <a:r>
              <a:rPr lang="pt-BR" dirty="0" smtClean="0">
                <a:solidFill>
                  <a:srgbClr val="FF0000"/>
                </a:solidFill>
              </a:rPr>
              <a:t>Com os imigrantes, vieram as primeiras ideias socialistas e anarquistas. </a:t>
            </a:r>
            <a:br>
              <a:rPr lang="pt-BR" dirty="0" smtClean="0">
                <a:solidFill>
                  <a:srgbClr val="FF0000"/>
                </a:solidFill>
              </a:rPr>
            </a:br>
            <a:endParaRPr lang="pt-BR" dirty="0" smtClean="0">
              <a:solidFill>
                <a:srgbClr val="FF0000"/>
              </a:solidFill>
            </a:endParaRPr>
          </a:p>
          <a:p>
            <a:pPr eaLnBrk="1" hangingPunct="1">
              <a:defRPr/>
            </a:pPr>
            <a:r>
              <a:rPr lang="pt-BR" dirty="0" smtClean="0"/>
              <a:t>É nesse momento que começa a se formar o que viria a ser a classe operária brasileira. O auge da primeira fase da imigração vai de 1870 a 1914, ano do início da I Guerra Mundial. </a:t>
            </a:r>
          </a:p>
        </p:txBody>
      </p:sp>
    </p:spTree>
    <p:extLst>
      <p:ext uri="{BB962C8B-B14F-4D97-AF65-F5344CB8AC3E}">
        <p14:creationId xmlns:p14="http://schemas.microsoft.com/office/powerpoint/2010/main" val="22213455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1992313" y="333375"/>
            <a:ext cx="8229600" cy="6369050"/>
          </a:xfrm>
        </p:spPr>
        <p:txBody>
          <a:bodyPr>
            <a:normAutofit fontScale="92500" lnSpcReduction="10000"/>
          </a:bodyPr>
          <a:lstStyle/>
          <a:p>
            <a:pPr eaLnBrk="1" hangingPunct="1">
              <a:defRPr/>
            </a:pPr>
            <a:r>
              <a:rPr lang="pt-BR" dirty="0" smtClean="0">
                <a:solidFill>
                  <a:srgbClr val="FF0000"/>
                </a:solidFill>
              </a:rPr>
              <a:t>SEPARAÇÃO DE IGREJA E ESTADO</a:t>
            </a:r>
          </a:p>
          <a:p>
            <a:pPr eaLnBrk="1" hangingPunct="1">
              <a:defRPr/>
            </a:pPr>
            <a:r>
              <a:rPr lang="pt-BR" dirty="0" smtClean="0">
                <a:solidFill>
                  <a:srgbClr val="FF0000"/>
                </a:solidFill>
              </a:rPr>
              <a:t>A Constituição de 1891, a primeira da República, contém alguns avanços em relação à de 1824. </a:t>
            </a:r>
          </a:p>
          <a:p>
            <a:pPr eaLnBrk="1" hangingPunct="1">
              <a:defRPr/>
            </a:pPr>
            <a:r>
              <a:rPr lang="pt-BR" dirty="0" smtClean="0"/>
              <a:t>Os principais são a eliminação da monarquia e a separação entre Igreja e Estado. No entanto, apesar de estipular o voto direto para a escolha dos governantes, proíbe-se o sufrágio de mendigos e analfabetos. Mulheres também não são eleitoras. </a:t>
            </a:r>
            <a:br>
              <a:rPr lang="pt-BR" dirty="0" smtClean="0"/>
            </a:br>
            <a:endParaRPr lang="pt-BR" dirty="0" smtClean="0"/>
          </a:p>
          <a:p>
            <a:pPr eaLnBrk="1" hangingPunct="1">
              <a:defRPr/>
            </a:pPr>
            <a:r>
              <a:rPr lang="pt-BR" dirty="0" smtClean="0"/>
              <a:t>A Carta, diferentemente da anterior, não coloca a educação pública como direito. Reafirma o princípio da igualdade perante a lei, abole a pena de morte e assinala a vigência da plena liberdade de expressão.</a:t>
            </a:r>
            <a:br>
              <a:rPr lang="pt-BR" dirty="0" smtClean="0"/>
            </a:br>
            <a:endParaRPr lang="pt-BR" dirty="0" smtClean="0"/>
          </a:p>
          <a:p>
            <a:pPr eaLnBrk="1" hangingPunct="1">
              <a:defRPr/>
            </a:pPr>
            <a:r>
              <a:rPr lang="pt-BR" dirty="0" smtClean="0"/>
              <a:t>Apesar disso, o primeiro Presidente, Deodoro da Fonseca (1889–91) fechou o Congresso e decretou estado de sítio com vistas a obter mais poder. Perdeu apoio entre as classes dominantes e acabou renunciando.</a:t>
            </a:r>
          </a:p>
        </p:txBody>
      </p:sp>
    </p:spTree>
    <p:extLst>
      <p:ext uri="{BB962C8B-B14F-4D97-AF65-F5344CB8AC3E}">
        <p14:creationId xmlns:p14="http://schemas.microsoft.com/office/powerpoint/2010/main" val="6813677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1981200" y="333375"/>
            <a:ext cx="8229600" cy="5792788"/>
          </a:xfrm>
        </p:spPr>
        <p:txBody>
          <a:bodyPr>
            <a:normAutofit fontScale="77500" lnSpcReduction="20000"/>
          </a:bodyPr>
          <a:lstStyle/>
          <a:p>
            <a:pPr eaLnBrk="1" hangingPunct="1">
              <a:defRPr/>
            </a:pPr>
            <a:r>
              <a:rPr lang="pt-BR" dirty="0" smtClean="0">
                <a:solidFill>
                  <a:srgbClr val="FF0000"/>
                </a:solidFill>
              </a:rPr>
              <a:t>EM CENA, OS TRABALHADORES</a:t>
            </a:r>
          </a:p>
          <a:p>
            <a:pPr eaLnBrk="1" hangingPunct="1">
              <a:defRPr/>
            </a:pPr>
            <a:r>
              <a:rPr lang="pt-BR" dirty="0" smtClean="0"/>
              <a:t>A conquista dos direitos sociais no Brasil confunde-se – como nos demais países – com a evolução das lutas dos trabalhadores. Entre a Abolição e a Revolução de 1930, foram definidas poucas regras para mediar a relação entre capital e trabalho. O liberalismo vigente advogava o distanciamento do Estado dessas questões.</a:t>
            </a:r>
            <a:br>
              <a:rPr lang="pt-BR" dirty="0" smtClean="0"/>
            </a:br>
            <a:endParaRPr lang="pt-BR" dirty="0" smtClean="0"/>
          </a:p>
          <a:p>
            <a:pPr eaLnBrk="1" hangingPunct="1">
              <a:defRPr/>
            </a:pPr>
            <a:r>
              <a:rPr lang="pt-BR" dirty="0" smtClean="0">
                <a:solidFill>
                  <a:srgbClr val="FF0000"/>
                </a:solidFill>
              </a:rPr>
              <a:t>A primeira das leis promulgadas é de 1903. Trata-se do Decreto nº 979, que concedia aos trabalhadores da agricultura e de empresas rurais o direito de organizarem-se em sindicatos. </a:t>
            </a:r>
            <a:br>
              <a:rPr lang="pt-BR" dirty="0" smtClean="0">
                <a:solidFill>
                  <a:srgbClr val="FF0000"/>
                </a:solidFill>
              </a:rPr>
            </a:br>
            <a:endParaRPr lang="pt-BR" dirty="0" smtClean="0">
              <a:solidFill>
                <a:srgbClr val="FF0000"/>
              </a:solidFill>
            </a:endParaRPr>
          </a:p>
          <a:p>
            <a:pPr eaLnBrk="1" hangingPunct="1">
              <a:defRPr/>
            </a:pPr>
            <a:r>
              <a:rPr lang="pt-BR" dirty="0" smtClean="0"/>
              <a:t>Em 1907, o decreto nº 1.637 garante a sindicalização aos trabalhadores urbanos. No mesmo ano, como forma de enfrentar o crescimento dos protestos trabalhistas, o Congresso Nacional aprova a lei Adolfo Gordo. O dispositivo legalizava a expulsão de estrangeiros envolvidos em protestos. </a:t>
            </a:r>
            <a:br>
              <a:rPr lang="pt-BR" dirty="0" smtClean="0"/>
            </a:br>
            <a:endParaRPr lang="pt-BR" dirty="0" smtClean="0"/>
          </a:p>
          <a:p>
            <a:pPr eaLnBrk="1" hangingPunct="1">
              <a:defRPr/>
            </a:pPr>
            <a:r>
              <a:rPr lang="pt-BR" dirty="0" smtClean="0"/>
              <a:t>A maioria dos trabalhadores urbanos com participação política era constituída por imigrantes, o que os colocava em posição de fragilidade diante da legislação nacional</a:t>
            </a:r>
          </a:p>
        </p:txBody>
      </p:sp>
    </p:spTree>
    <p:extLst>
      <p:ext uri="{BB962C8B-B14F-4D97-AF65-F5344CB8AC3E}">
        <p14:creationId xmlns:p14="http://schemas.microsoft.com/office/powerpoint/2010/main" val="5631703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1981200" y="404814"/>
            <a:ext cx="8229600" cy="6192837"/>
          </a:xfrm>
        </p:spPr>
        <p:txBody>
          <a:bodyPr>
            <a:normAutofit fontScale="62500" lnSpcReduction="20000"/>
          </a:bodyPr>
          <a:lstStyle/>
          <a:p>
            <a:pPr eaLnBrk="1" hangingPunct="1">
              <a:defRPr/>
            </a:pPr>
            <a:r>
              <a:rPr lang="pt-BR" sz="5800" dirty="0">
                <a:solidFill>
                  <a:srgbClr val="FF0000"/>
                </a:solidFill>
              </a:rPr>
              <a:t>REVOLTA E REPRESSÃO</a:t>
            </a:r>
          </a:p>
          <a:p>
            <a:pPr eaLnBrk="1" hangingPunct="1">
              <a:defRPr/>
            </a:pPr>
            <a:r>
              <a:rPr lang="pt-BR" sz="5800" dirty="0">
                <a:solidFill>
                  <a:srgbClr val="FF0000"/>
                </a:solidFill>
              </a:rPr>
              <a:t>Qualquer manifestação coletiva de descontentamento ou de revolta era punida com brutalidade exemplar. </a:t>
            </a:r>
            <a:br>
              <a:rPr lang="pt-BR" sz="5800" dirty="0">
                <a:solidFill>
                  <a:srgbClr val="FF0000"/>
                </a:solidFill>
              </a:rPr>
            </a:br>
            <a:endParaRPr lang="pt-BR" sz="5800" dirty="0">
              <a:solidFill>
                <a:srgbClr val="FF0000"/>
              </a:solidFill>
            </a:endParaRPr>
          </a:p>
          <a:p>
            <a:pPr eaLnBrk="1" hangingPunct="1">
              <a:defRPr/>
            </a:pPr>
            <a:r>
              <a:rPr lang="pt-BR" dirty="0" smtClean="0"/>
              <a:t>Foi esse o tom da repressão ao arraial de Canudos, em 1896–97, às greves do início do século 20, à Revolta da Vacina, em 1904, e à Revolta da Chibata, em 1910.</a:t>
            </a:r>
          </a:p>
          <a:p>
            <a:pPr eaLnBrk="1" hangingPunct="1">
              <a:defRPr/>
            </a:pPr>
            <a:r>
              <a:rPr lang="pt-BR" dirty="0" smtClean="0"/>
              <a:t> Nesta última, a ferocidade das elites foi incisiva contra cerca de dois mil marujos rebelados por conta de castigos físicos, péssima alimentação e abuso de poder dos oficiais. </a:t>
            </a:r>
          </a:p>
          <a:p>
            <a:pPr eaLnBrk="1" hangingPunct="1">
              <a:defRPr/>
            </a:pPr>
            <a:r>
              <a:rPr lang="pt-BR" dirty="0" smtClean="0"/>
              <a:t>Após tomar alguns navios e ameaçar bombardear o Rio de Janeiro, os marinheiros conquistam do governo Hermes da Fonseca (1910–14) a abolição dos castigos e a anistia. </a:t>
            </a:r>
          </a:p>
          <a:p>
            <a:pPr eaLnBrk="1" hangingPunct="1">
              <a:defRPr/>
            </a:pPr>
            <a:endParaRPr lang="pt-BR" dirty="0" smtClean="0"/>
          </a:p>
          <a:p>
            <a:pPr eaLnBrk="1" hangingPunct="1">
              <a:defRPr/>
            </a:pPr>
            <a:r>
              <a:rPr lang="pt-BR" dirty="0" smtClean="0"/>
              <a:t>Semanas após deporem armas, a medida se torna letra morta. Caçados como feras pelas ruas do Rio de Janeiro, parte é encarcerada em celas subterrâneas na ilha das Cobras e parte é enviada para trabalhos forçados nos seringais do Acre. </a:t>
            </a:r>
            <a:br>
              <a:rPr lang="pt-BR" dirty="0" smtClean="0"/>
            </a:br>
            <a:endParaRPr lang="pt-BR" dirty="0" smtClean="0"/>
          </a:p>
          <a:p>
            <a:pPr eaLnBrk="1" hangingPunct="1">
              <a:defRPr/>
            </a:pPr>
            <a:r>
              <a:rPr lang="pt-BR" dirty="0" smtClean="0">
                <a:solidFill>
                  <a:srgbClr val="FF0000"/>
                </a:solidFill>
              </a:rPr>
              <a:t>De seiscentos revoltosos presos, </a:t>
            </a:r>
            <a:br>
              <a:rPr lang="pt-BR" dirty="0" smtClean="0">
                <a:solidFill>
                  <a:srgbClr val="FF0000"/>
                </a:solidFill>
              </a:rPr>
            </a:br>
            <a:r>
              <a:rPr lang="pt-BR" dirty="0" smtClean="0">
                <a:solidFill>
                  <a:srgbClr val="FF0000"/>
                </a:solidFill>
              </a:rPr>
              <a:t>sobreviveram pouco mais de uma centena.</a:t>
            </a:r>
          </a:p>
        </p:txBody>
      </p:sp>
    </p:spTree>
    <p:extLst>
      <p:ext uri="{BB962C8B-B14F-4D97-AF65-F5344CB8AC3E}">
        <p14:creationId xmlns:p14="http://schemas.microsoft.com/office/powerpoint/2010/main" val="26674454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1981200" y="476250"/>
            <a:ext cx="8229600" cy="5905500"/>
          </a:xfrm>
        </p:spPr>
        <p:txBody>
          <a:bodyPr>
            <a:normAutofit/>
          </a:bodyPr>
          <a:lstStyle/>
          <a:p>
            <a:pPr eaLnBrk="1" hangingPunct="1">
              <a:defRPr/>
            </a:pPr>
            <a:r>
              <a:rPr lang="pt-BR" b="1" dirty="0" smtClean="0">
                <a:solidFill>
                  <a:srgbClr val="FF0000"/>
                </a:solidFill>
              </a:rPr>
              <a:t>DIREITOS DE CIDADANIA NO BRASIL</a:t>
            </a:r>
            <a:endParaRPr lang="pt-BR" dirty="0" smtClean="0">
              <a:solidFill>
                <a:srgbClr val="FF0000"/>
              </a:solidFill>
            </a:endParaRPr>
          </a:p>
          <a:p>
            <a:pPr eaLnBrk="1" hangingPunct="1">
              <a:defRPr/>
            </a:pPr>
            <a:r>
              <a:rPr lang="pt-BR" dirty="0" smtClean="0"/>
              <a:t>A discussão sobre a ampliação dos direitos de cidadania no Brasil deve sempre levar em conta dois fatores essenciais:</a:t>
            </a:r>
            <a:br>
              <a:rPr lang="pt-BR" dirty="0" smtClean="0"/>
            </a:br>
            <a:endParaRPr lang="pt-BR" dirty="0" smtClean="0"/>
          </a:p>
          <a:p>
            <a:pPr eaLnBrk="1" hangingPunct="1">
              <a:defRPr/>
            </a:pPr>
            <a:r>
              <a:rPr lang="pt-BR" dirty="0" smtClean="0">
                <a:solidFill>
                  <a:srgbClr val="FF0000"/>
                </a:solidFill>
              </a:rPr>
              <a:t>A ESCRAVIDÃO </a:t>
            </a:r>
            <a:r>
              <a:rPr lang="pt-BR" dirty="0" smtClean="0"/>
              <a:t>- Ela foi a característica básica da economia e do mercado de trabalho até 1888 e um dos pilares da construção da unidade territorial e do Estado brasileiro. </a:t>
            </a:r>
            <a:br>
              <a:rPr lang="pt-BR" dirty="0" smtClean="0"/>
            </a:br>
            <a:endParaRPr lang="pt-BR" dirty="0" smtClean="0"/>
          </a:p>
          <a:p>
            <a:pPr eaLnBrk="1" hangingPunct="1">
              <a:defRPr/>
            </a:pPr>
            <a:r>
              <a:rPr lang="pt-BR" dirty="0" smtClean="0">
                <a:solidFill>
                  <a:srgbClr val="FF0000"/>
                </a:solidFill>
              </a:rPr>
              <a:t>A CONCENTRAÇÃO DA PROPRIEDADE </a:t>
            </a:r>
            <a:br>
              <a:rPr lang="pt-BR" dirty="0" smtClean="0">
                <a:solidFill>
                  <a:srgbClr val="FF0000"/>
                </a:solidFill>
              </a:rPr>
            </a:br>
            <a:r>
              <a:rPr lang="pt-BR" dirty="0" smtClean="0">
                <a:solidFill>
                  <a:srgbClr val="FF0000"/>
                </a:solidFill>
              </a:rPr>
              <a:t>E DA RIQUEZA </a:t>
            </a:r>
          </a:p>
          <a:p>
            <a:pPr eaLnBrk="1" hangingPunct="1">
              <a:defRPr/>
            </a:pPr>
            <a:endParaRPr lang="pt-BR" dirty="0" smtClean="0"/>
          </a:p>
        </p:txBody>
      </p:sp>
    </p:spTree>
    <p:extLst>
      <p:ext uri="{BB962C8B-B14F-4D97-AF65-F5344CB8AC3E}">
        <p14:creationId xmlns:p14="http://schemas.microsoft.com/office/powerpoint/2010/main" val="32352620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1981200" y="404814"/>
            <a:ext cx="8229600" cy="6192837"/>
          </a:xfrm>
        </p:spPr>
        <p:txBody>
          <a:bodyPr>
            <a:normAutofit fontScale="92500" lnSpcReduction="10000"/>
          </a:bodyPr>
          <a:lstStyle/>
          <a:p>
            <a:pPr eaLnBrk="1" hangingPunct="1">
              <a:defRPr/>
            </a:pPr>
            <a:r>
              <a:rPr lang="pt-BR" b="1" dirty="0" smtClean="0">
                <a:solidFill>
                  <a:srgbClr val="FF0000"/>
                </a:solidFill>
              </a:rPr>
              <a:t>CRISE E MUDANÇA</a:t>
            </a:r>
          </a:p>
          <a:p>
            <a:pPr eaLnBrk="1" hangingPunct="1">
              <a:defRPr/>
            </a:pPr>
            <a:r>
              <a:rPr lang="pt-BR" b="1" dirty="0" smtClean="0">
                <a:solidFill>
                  <a:srgbClr val="FF0000"/>
                </a:solidFill>
              </a:rPr>
              <a:t>O mundo do início dos anos 1930 enfrenta os sobressaltos da Grande Depressão, assinalada pela quebra da Bolsa de Nova York, em 29 de outubro de 1929. Nenhum país capitalista passaria incólume. As vendas do café brasileiro desabam e abalam toda a economia.</a:t>
            </a:r>
            <a:r>
              <a:rPr lang="pt-BR" dirty="0" smtClean="0"/>
              <a:t/>
            </a:r>
            <a:br>
              <a:rPr lang="pt-BR" dirty="0" smtClean="0"/>
            </a:br>
            <a:endParaRPr lang="pt-BR" dirty="0" smtClean="0"/>
          </a:p>
          <a:p>
            <a:pPr eaLnBrk="1" hangingPunct="1">
              <a:defRPr/>
            </a:pPr>
            <a:r>
              <a:rPr lang="pt-BR" dirty="0" smtClean="0"/>
              <a:t>Em 24 de outubro de 1930, o Presidente da República, Washington Luís, é deposto pelos ministros militares.</a:t>
            </a:r>
            <a:br>
              <a:rPr lang="pt-BR" dirty="0" smtClean="0"/>
            </a:br>
            <a:r>
              <a:rPr lang="pt-BR" dirty="0" smtClean="0"/>
              <a:t> </a:t>
            </a:r>
          </a:p>
          <a:p>
            <a:pPr eaLnBrk="1" hangingPunct="1">
              <a:defRPr/>
            </a:pPr>
            <a:r>
              <a:rPr lang="pt-BR" dirty="0" smtClean="0"/>
              <a:t>No dia 3 de novembro, Getúlio Vargas, líder da revolução no Rio Grande do Sul, assume o poder. Uma semana depois, o novo governo dissolve o Congresso Nacional e destitui todos os governadores de estado, exceto o de Minas Gerais. Em seus lugares, são nomeados interventores. </a:t>
            </a:r>
          </a:p>
          <a:p>
            <a:pPr eaLnBrk="1" hangingPunct="1">
              <a:defRPr/>
            </a:pPr>
            <a:endParaRPr lang="pt-BR" dirty="0" smtClean="0"/>
          </a:p>
        </p:txBody>
      </p:sp>
    </p:spTree>
    <p:extLst>
      <p:ext uri="{BB962C8B-B14F-4D97-AF65-F5344CB8AC3E}">
        <p14:creationId xmlns:p14="http://schemas.microsoft.com/office/powerpoint/2010/main" val="41637053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82" name="Espaço Reservado para Conteúdo 2"/>
          <p:cNvSpPr>
            <a:spLocks noGrp="1"/>
          </p:cNvSpPr>
          <p:nvPr>
            <p:ph idx="1"/>
          </p:nvPr>
        </p:nvSpPr>
        <p:spPr>
          <a:xfrm>
            <a:off x="1981200" y="333376"/>
            <a:ext cx="8229600" cy="6264275"/>
          </a:xfrm>
        </p:spPr>
        <p:txBody>
          <a:bodyPr/>
          <a:lstStyle/>
          <a:p>
            <a:pPr eaLnBrk="1" hangingPunct="1"/>
            <a:r>
              <a:rPr lang="pt-BR" altLang="pt-BR" sz="2400" b="1">
                <a:solidFill>
                  <a:srgbClr val="FF0000"/>
                </a:solidFill>
              </a:rPr>
              <a:t>RECUPERAR A ECONOMIA</a:t>
            </a:r>
          </a:p>
          <a:p>
            <a:pPr eaLnBrk="1" hangingPunct="1"/>
            <a:r>
              <a:rPr lang="pt-BR" altLang="pt-BR" sz="2400" b="1">
                <a:solidFill>
                  <a:srgbClr val="FF0000"/>
                </a:solidFill>
              </a:rPr>
              <a:t>Vargas tinha duas metas iniciais: recuperar a economia cafeeira e disciplinar a organização do mundo do trabalho. Começava a maior ruptura institucional brasileira desde a Independência. </a:t>
            </a:r>
          </a:p>
          <a:p>
            <a:pPr eaLnBrk="1" hangingPunct="1"/>
            <a:r>
              <a:rPr lang="pt-BR" altLang="pt-BR" sz="2400"/>
              <a:t>A nova administração criaria direitos sociais em escala e amplitude nunca vistas na história do país. Ao mesmo tempo, o país estava diante de um governo ditatorial, com prisões arbitrárias, tortura, censura à imprensa e forte repressão política.</a:t>
            </a:r>
            <a:br>
              <a:rPr lang="pt-BR" altLang="pt-BR" sz="2400"/>
            </a:br>
            <a:endParaRPr lang="pt-BR" altLang="pt-BR" sz="2400"/>
          </a:p>
          <a:p>
            <a:pPr eaLnBrk="1" hangingPunct="1"/>
            <a:r>
              <a:rPr lang="pt-BR" altLang="pt-BR" sz="2000">
                <a:solidFill>
                  <a:srgbClr val="FF0000"/>
                </a:solidFill>
              </a:rPr>
              <a:t>A aparente contradição se explica pelo fato de Vargas e seu governo terem compreendido a complexidade interna que o país adquiria. </a:t>
            </a:r>
            <a:r>
              <a:rPr lang="pt-BR" altLang="pt-BR" sz="2000"/>
              <a:t/>
            </a:r>
            <a:br>
              <a:rPr lang="pt-BR" altLang="pt-BR" sz="2000"/>
            </a:br>
            <a:r>
              <a:rPr lang="pt-BR" altLang="pt-BR" sz="2000"/>
              <a:t/>
            </a:r>
            <a:br>
              <a:rPr lang="pt-BR" altLang="pt-BR" sz="2000"/>
            </a:br>
            <a:r>
              <a:rPr lang="pt-BR" altLang="pt-BR" sz="2000"/>
              <a:t>Buscaram atender parte das reivindicações dos trabalhadores e construir veios institucionais por onde as demandas pudessem fluir. A arrancada industrializante seria centrada no Estado. </a:t>
            </a:r>
          </a:p>
        </p:txBody>
      </p:sp>
    </p:spTree>
    <p:extLst>
      <p:ext uri="{BB962C8B-B14F-4D97-AF65-F5344CB8AC3E}">
        <p14:creationId xmlns:p14="http://schemas.microsoft.com/office/powerpoint/2010/main" val="6338082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1981200" y="333375"/>
            <a:ext cx="8229600" cy="5792788"/>
          </a:xfrm>
        </p:spPr>
        <p:txBody>
          <a:bodyPr>
            <a:normAutofit fontScale="85000" lnSpcReduction="20000"/>
          </a:bodyPr>
          <a:lstStyle/>
          <a:p>
            <a:pPr eaLnBrk="1" hangingPunct="1">
              <a:defRPr/>
            </a:pPr>
            <a:r>
              <a:rPr lang="pt-BR" b="1" dirty="0" smtClean="0">
                <a:solidFill>
                  <a:srgbClr val="FF0000"/>
                </a:solidFill>
              </a:rPr>
              <a:t>SALÁRIO MÍNIMO E CLT</a:t>
            </a:r>
          </a:p>
          <a:p>
            <a:pPr eaLnBrk="1" hangingPunct="1">
              <a:defRPr/>
            </a:pPr>
            <a:r>
              <a:rPr lang="pt-BR" dirty="0" smtClean="0"/>
              <a:t>Em 1º de maio de 1940, o governo atende a uma antiga reivindicação dos trabalhadores, a criação de um salário mínimo nacional. Finalmente, em maio de 1943, todo o conjunto de leis, decretos e normas é sistematizado na Consolidação das Leis do Trabalho (CLT). Ela se voltaria basicamente para três questões: os direitos do trabalhador, a organização sindical e a Justiça do Trabalho. </a:t>
            </a:r>
            <a:br>
              <a:rPr lang="pt-BR" dirty="0" smtClean="0"/>
            </a:br>
            <a:endParaRPr lang="pt-BR" dirty="0" smtClean="0"/>
          </a:p>
          <a:p>
            <a:pPr eaLnBrk="1" hangingPunct="1">
              <a:defRPr/>
            </a:pPr>
            <a:r>
              <a:rPr lang="pt-BR" dirty="0" smtClean="0"/>
              <a:t>A partir dali, no entanto, o regime perde apoio. Desde 1942, manifestações populares pela democracia e pela entrada do Brasil na II Guerra Mundial (1939–45) acontecem em várias cidades. Uma campanha nacional pela anistia aos presos políticos se torna um fenômeno maciço. Há enfrentamentos sérios com a polícia em São Paulo e Recife. </a:t>
            </a:r>
            <a:br>
              <a:rPr lang="pt-BR" dirty="0" smtClean="0"/>
            </a:br>
            <a:endParaRPr lang="pt-BR" dirty="0" smtClean="0"/>
          </a:p>
          <a:p>
            <a:pPr eaLnBrk="1" hangingPunct="1">
              <a:defRPr/>
            </a:pPr>
            <a:r>
              <a:rPr lang="pt-BR" dirty="0" smtClean="0">
                <a:solidFill>
                  <a:srgbClr val="FF0000"/>
                </a:solidFill>
              </a:rPr>
              <a:t>Após intensa pressão popular, o Estado Novo começa a ceder. Em abril de 1945, Vargas concede a anistia a todos os presos políticos. Finalmente, um golpe militar depõe a ditadura em 29 de outubro de 1945. </a:t>
            </a:r>
          </a:p>
        </p:txBody>
      </p:sp>
    </p:spTree>
    <p:extLst>
      <p:ext uri="{BB962C8B-B14F-4D97-AF65-F5344CB8AC3E}">
        <p14:creationId xmlns:p14="http://schemas.microsoft.com/office/powerpoint/2010/main" val="35960966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1981200" y="404814"/>
            <a:ext cx="8229600" cy="6453187"/>
          </a:xfrm>
        </p:spPr>
        <p:txBody>
          <a:bodyPr>
            <a:normAutofit lnSpcReduction="10000"/>
          </a:bodyPr>
          <a:lstStyle/>
          <a:p>
            <a:pPr eaLnBrk="1" hangingPunct="1">
              <a:defRPr/>
            </a:pPr>
            <a:r>
              <a:rPr lang="pt-BR" b="1" dirty="0" smtClean="0">
                <a:solidFill>
                  <a:srgbClr val="FF0000"/>
                </a:solidFill>
              </a:rPr>
              <a:t>DEMOCRATIZAÇÃO E INQUIETAÇÃO</a:t>
            </a:r>
          </a:p>
          <a:p>
            <a:pPr eaLnBrk="1" hangingPunct="1">
              <a:defRPr/>
            </a:pPr>
            <a:r>
              <a:rPr lang="pt-BR" b="1" dirty="0" smtClean="0">
                <a:solidFill>
                  <a:srgbClr val="FF0000"/>
                </a:solidFill>
              </a:rPr>
              <a:t>A Constituição de 1946 foi a mais democrática e abrangente de todas até então. </a:t>
            </a:r>
          </a:p>
          <a:p>
            <a:pPr eaLnBrk="1" hangingPunct="1">
              <a:defRPr/>
            </a:pPr>
            <a:r>
              <a:rPr lang="pt-BR" dirty="0" smtClean="0"/>
              <a:t>O dado negativo seria a não extensão do voto aos analfabetos, diante de 56,8% de brasileiros que não sabiam ler.  Entre as inovações, estavam a “participação obrigatória e direta do trabalhador nos lucros da empresa”, a jornada diária de oito horas de trabalho, a “proibição de trabalho a menores de catorze anos”, a “assistência aos desempregados”, a obrigatoriedade da “instituição do seguro pelo empregador contra os acidentes do trabalho” e a assistência à maternidade, à infância e à adolescência.</a:t>
            </a:r>
            <a:br>
              <a:rPr lang="pt-BR" dirty="0" smtClean="0"/>
            </a:br>
            <a:r>
              <a:rPr lang="pt-BR" dirty="0" smtClean="0"/>
              <a:t> </a:t>
            </a:r>
          </a:p>
          <a:p>
            <a:pPr eaLnBrk="1" hangingPunct="1">
              <a:defRPr/>
            </a:pPr>
            <a:r>
              <a:rPr lang="pt-BR" dirty="0" smtClean="0">
                <a:solidFill>
                  <a:srgbClr val="FF0000"/>
                </a:solidFill>
              </a:rPr>
              <a:t>Além disso, o direito de greve estava garantido, e a educação era reafirmada como direito de todos.</a:t>
            </a:r>
          </a:p>
        </p:txBody>
      </p:sp>
    </p:spTree>
    <p:extLst>
      <p:ext uri="{BB962C8B-B14F-4D97-AF65-F5344CB8AC3E}">
        <p14:creationId xmlns:p14="http://schemas.microsoft.com/office/powerpoint/2010/main" val="28005431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1981200" y="404814"/>
            <a:ext cx="8229600" cy="6264275"/>
          </a:xfrm>
        </p:spPr>
        <p:txBody>
          <a:bodyPr>
            <a:normAutofit fontScale="85000" lnSpcReduction="20000"/>
          </a:bodyPr>
          <a:lstStyle/>
          <a:p>
            <a:pPr eaLnBrk="1" hangingPunct="1">
              <a:defRPr/>
            </a:pPr>
            <a:r>
              <a:rPr lang="pt-BR" dirty="0" smtClean="0">
                <a:solidFill>
                  <a:srgbClr val="FF0000"/>
                </a:solidFill>
              </a:rPr>
              <a:t>ITERVALO DEMOCRÁTICO</a:t>
            </a:r>
          </a:p>
          <a:p>
            <a:pPr eaLnBrk="1" hangingPunct="1">
              <a:defRPr/>
            </a:pPr>
            <a:r>
              <a:rPr lang="pt-BR" dirty="0" smtClean="0"/>
              <a:t>Em 1950, Getúlio Vargas volta à Presidência pelo voto direto. Uma de suas medidas, após a posse, é acabar com a exigência do atestado ideológico para os participantes de eleições sindicais. Há um sensível aumento da mobilização social, e o país vê crescer novamente as inquietações populares. </a:t>
            </a:r>
            <a:br>
              <a:rPr lang="pt-BR" dirty="0" smtClean="0"/>
            </a:br>
            <a:endParaRPr lang="pt-BR" dirty="0" smtClean="0"/>
          </a:p>
          <a:p>
            <a:pPr eaLnBrk="1" hangingPunct="1">
              <a:defRPr/>
            </a:pPr>
            <a:r>
              <a:rPr lang="pt-BR" b="1" dirty="0" smtClean="0">
                <a:solidFill>
                  <a:srgbClr val="FF0000"/>
                </a:solidFill>
              </a:rPr>
              <a:t>No ano de 1962, o Presidente João Goulart legaliza os sindicatos rurais. </a:t>
            </a:r>
            <a:br>
              <a:rPr lang="pt-BR" b="1" dirty="0" smtClean="0">
                <a:solidFill>
                  <a:srgbClr val="FF0000"/>
                </a:solidFill>
              </a:rPr>
            </a:br>
            <a:endParaRPr lang="pt-BR" b="1" dirty="0" smtClean="0">
              <a:solidFill>
                <a:srgbClr val="FF0000"/>
              </a:solidFill>
            </a:endParaRPr>
          </a:p>
          <a:p>
            <a:pPr eaLnBrk="1" hangingPunct="1">
              <a:defRPr/>
            </a:pPr>
            <a:r>
              <a:rPr lang="pt-BR" dirty="0" smtClean="0"/>
              <a:t>No ano seguinte é promulgado o Estatuto do Trabalhador Rural, referendando vários direitos sociais. A ascensão do movimento sindical chega ao auge em outubro de 1963, com a Greve dos 700 mil. </a:t>
            </a:r>
          </a:p>
          <a:p>
            <a:pPr eaLnBrk="1" hangingPunct="1">
              <a:defRPr/>
            </a:pPr>
            <a:r>
              <a:rPr lang="pt-BR" dirty="0" smtClean="0"/>
              <a:t>Além de um aumento salarial de 100%, as categorias envolvidas – metalúrgicos, têxteis, </a:t>
            </a:r>
            <a:r>
              <a:rPr lang="pt-BR" dirty="0" err="1" smtClean="0"/>
              <a:t>gráicos</a:t>
            </a:r>
            <a:r>
              <a:rPr lang="pt-BR" dirty="0" smtClean="0"/>
              <a:t>, químicos, papeleiros e sapateiros – exigem negociação conjunta com a Fiesp (Federação das Indústrias do Estado de São Paulo).</a:t>
            </a:r>
          </a:p>
          <a:p>
            <a:pPr eaLnBrk="1" hangingPunct="1">
              <a:defRPr/>
            </a:pPr>
            <a:endParaRPr lang="pt-BR" dirty="0" smtClean="0"/>
          </a:p>
          <a:p>
            <a:pPr eaLnBrk="1" hangingPunct="1">
              <a:defRPr/>
            </a:pPr>
            <a:r>
              <a:rPr lang="pt-BR" dirty="0" smtClean="0"/>
              <a:t>A direita brasileira não toleraria aquilo tudo.</a:t>
            </a:r>
          </a:p>
          <a:p>
            <a:pPr eaLnBrk="1" hangingPunct="1">
              <a:defRPr/>
            </a:pPr>
            <a:endParaRPr lang="pt-BR" dirty="0" smtClean="0"/>
          </a:p>
        </p:txBody>
      </p:sp>
    </p:spTree>
    <p:extLst>
      <p:ext uri="{BB962C8B-B14F-4D97-AF65-F5344CB8AC3E}">
        <p14:creationId xmlns:p14="http://schemas.microsoft.com/office/powerpoint/2010/main" val="13376550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1981200" y="404813"/>
            <a:ext cx="8229600" cy="6337300"/>
          </a:xfrm>
        </p:spPr>
        <p:txBody>
          <a:bodyPr>
            <a:normAutofit fontScale="85000" lnSpcReduction="20000"/>
          </a:bodyPr>
          <a:lstStyle/>
          <a:p>
            <a:pPr eaLnBrk="1" hangingPunct="1">
              <a:defRPr/>
            </a:pPr>
            <a:r>
              <a:rPr lang="pt-BR" b="1" dirty="0" smtClean="0">
                <a:solidFill>
                  <a:srgbClr val="FF0000"/>
                </a:solidFill>
              </a:rPr>
              <a:t>GOLPE</a:t>
            </a:r>
          </a:p>
          <a:p>
            <a:pPr eaLnBrk="1" hangingPunct="1">
              <a:defRPr/>
            </a:pPr>
            <a:r>
              <a:rPr lang="pt-BR" b="1" dirty="0" smtClean="0">
                <a:solidFill>
                  <a:srgbClr val="FF0000"/>
                </a:solidFill>
              </a:rPr>
              <a:t>Até 1964, o país viveria uma maré montante de mobilizações sociais que assustariam as elites. </a:t>
            </a:r>
            <a:br>
              <a:rPr lang="pt-BR" b="1" dirty="0" smtClean="0">
                <a:solidFill>
                  <a:srgbClr val="FF0000"/>
                </a:solidFill>
              </a:rPr>
            </a:br>
            <a:endParaRPr lang="pt-BR" b="1" dirty="0" smtClean="0">
              <a:solidFill>
                <a:srgbClr val="FF0000"/>
              </a:solidFill>
            </a:endParaRPr>
          </a:p>
          <a:p>
            <a:pPr eaLnBrk="1" hangingPunct="1">
              <a:defRPr/>
            </a:pPr>
            <a:r>
              <a:rPr lang="pt-BR" dirty="0" smtClean="0"/>
              <a:t>Em 1º de abril de 1964, Goulart é deposto e o país mergulha numa ditadura pelos 21 anos seguintes. Um golpe militar coloca na ilegalidade as principais organizações democráticas. Sua articulação envolve as forças armadas, o grande empresariado, a cúpula da Igreja Católica, a grande imprensa, parcelas da classe média e o governo dos Estados Unidos.</a:t>
            </a:r>
          </a:p>
          <a:p>
            <a:pPr marL="0" indent="0">
              <a:buNone/>
              <a:defRPr/>
            </a:pPr>
            <a:endParaRPr lang="pt-BR" dirty="0" smtClean="0"/>
          </a:p>
          <a:p>
            <a:pPr eaLnBrk="1" hangingPunct="1">
              <a:defRPr/>
            </a:pPr>
            <a:r>
              <a:rPr lang="pt-BR" dirty="0" smtClean="0"/>
              <a:t>O novo governo decreta o congelamento dos salários e intervenções em 342 sindicatos, 43 federações e três confederações de trabalhadores. Cerca de 90% dos sindicatos rurais criados entre 1963 e 1964 são fechados. Em 1965, o número de greves cai para 25, contra mais de 150, em 1963.</a:t>
            </a:r>
          </a:p>
          <a:p>
            <a:pPr eaLnBrk="1" hangingPunct="1">
              <a:defRPr/>
            </a:pPr>
            <a:endParaRPr lang="pt-BR" dirty="0" smtClean="0"/>
          </a:p>
          <a:p>
            <a:pPr eaLnBrk="1" hangingPunct="1">
              <a:defRPr/>
            </a:pPr>
            <a:r>
              <a:rPr lang="pt-BR" dirty="0" smtClean="0">
                <a:solidFill>
                  <a:srgbClr val="FF0000"/>
                </a:solidFill>
              </a:rPr>
              <a:t>A escalada repressiva culmina em 13 de dezembro de 1968, com a edição do ato institucional nº 5 (AI-5). Ocorre um endurecimento maior da ditadura entre 1969 e 1976. </a:t>
            </a:r>
          </a:p>
        </p:txBody>
      </p:sp>
    </p:spTree>
    <p:extLst>
      <p:ext uri="{BB962C8B-B14F-4D97-AF65-F5344CB8AC3E}">
        <p14:creationId xmlns:p14="http://schemas.microsoft.com/office/powerpoint/2010/main" val="42337803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4002" name="Espaço Reservado para Conteúdo 2"/>
          <p:cNvSpPr>
            <a:spLocks noGrp="1"/>
          </p:cNvSpPr>
          <p:nvPr>
            <p:ph idx="1"/>
          </p:nvPr>
        </p:nvSpPr>
        <p:spPr>
          <a:xfrm>
            <a:off x="1981200" y="404813"/>
            <a:ext cx="8229600" cy="5721350"/>
          </a:xfrm>
        </p:spPr>
        <p:txBody>
          <a:bodyPr>
            <a:normAutofit lnSpcReduction="10000"/>
          </a:bodyPr>
          <a:lstStyle/>
          <a:p>
            <a:pPr eaLnBrk="1" hangingPunct="1"/>
            <a:r>
              <a:rPr lang="pt-BR" altLang="pt-BR" sz="2400" b="1">
                <a:solidFill>
                  <a:srgbClr val="FF0000"/>
                </a:solidFill>
              </a:rPr>
              <a:t>VOLTAM AS MOBILIZAÇÕES</a:t>
            </a:r>
          </a:p>
          <a:p>
            <a:pPr eaLnBrk="1" hangingPunct="1"/>
            <a:r>
              <a:rPr lang="pt-BR" altLang="pt-BR" sz="2400" b="1">
                <a:solidFill>
                  <a:srgbClr val="FF0000"/>
                </a:solidFill>
              </a:rPr>
              <a:t>A reanimação do movimento sindical aconteceria mais de uma década após o golpe, com a greve dos metalúrgicos do ABC paulista, em 1978. </a:t>
            </a:r>
            <a:r>
              <a:rPr lang="pt-BR" altLang="pt-BR" sz="2400"/>
              <a:t/>
            </a:r>
            <a:br>
              <a:rPr lang="pt-BR" altLang="pt-BR" sz="2400"/>
            </a:br>
            <a:endParaRPr lang="pt-BR" altLang="pt-BR" sz="2400"/>
          </a:p>
          <a:p>
            <a:pPr eaLnBrk="1" hangingPunct="1"/>
            <a:r>
              <a:rPr lang="pt-BR" altLang="pt-BR" sz="2000"/>
              <a:t>O impulso mobilizador materializa-se na construção ou reconstrução de entidades de massa, no surgimento de novos partidos e na legalização de agremiações colocadas na ilegalidade. </a:t>
            </a:r>
            <a:br>
              <a:rPr lang="pt-BR" altLang="pt-BR" sz="2000"/>
            </a:br>
            <a:endParaRPr lang="pt-BR" altLang="pt-BR" sz="2000"/>
          </a:p>
          <a:p>
            <a:pPr eaLnBrk="1" hangingPunct="1"/>
            <a:r>
              <a:rPr lang="pt-BR" altLang="pt-BR" sz="2000"/>
              <a:t>Sem poder deter o descontentamento geral, a ditadura envia, no segundo semestre de 1979, um projeto de anistia restrita ao Congresso Nacional. </a:t>
            </a:r>
            <a:br>
              <a:rPr lang="pt-BR" altLang="pt-BR" sz="2000"/>
            </a:br>
            <a:endParaRPr lang="pt-BR" altLang="pt-BR" sz="2000"/>
          </a:p>
          <a:p>
            <a:pPr eaLnBrk="1" hangingPunct="1"/>
            <a:r>
              <a:rPr lang="pt-BR" altLang="pt-BR" sz="2000"/>
              <a:t>O movimento popular atinge seu pico de mobilizações em 1984, através da campanha das Diretas-já! para a Presidência da República. Milhões vão às ruas de todo o país exigir o fim da ditadura. Esta acaba, em 1985, com a eleição, de forma indireta, do candidato da oposição Tancredo Neves (1910–85), que morre antes de tomar posse. Seu vice, José Sarney, assume o governo.</a:t>
            </a:r>
          </a:p>
          <a:p>
            <a:pPr eaLnBrk="1" hangingPunct="1"/>
            <a:r>
              <a:rPr lang="pt-BR" altLang="pt-BR" sz="2400"/>
              <a:t> </a:t>
            </a:r>
          </a:p>
        </p:txBody>
      </p:sp>
    </p:spTree>
    <p:extLst>
      <p:ext uri="{BB962C8B-B14F-4D97-AF65-F5344CB8AC3E}">
        <p14:creationId xmlns:p14="http://schemas.microsoft.com/office/powerpoint/2010/main" val="36679463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1981200" y="404813"/>
            <a:ext cx="8229600" cy="5721350"/>
          </a:xfrm>
        </p:spPr>
        <p:txBody>
          <a:bodyPr>
            <a:normAutofit/>
          </a:bodyPr>
          <a:lstStyle/>
          <a:p>
            <a:pPr eaLnBrk="1" hangingPunct="1">
              <a:defRPr/>
            </a:pPr>
            <a:r>
              <a:rPr lang="pt-BR" b="1" dirty="0" smtClean="0">
                <a:solidFill>
                  <a:srgbClr val="FF0000"/>
                </a:solidFill>
              </a:rPr>
              <a:t>CONSTITUIÇÃO DE 1988</a:t>
            </a:r>
          </a:p>
          <a:p>
            <a:pPr eaLnBrk="1" hangingPunct="1">
              <a:defRPr/>
            </a:pPr>
            <a:r>
              <a:rPr lang="pt-BR" b="1" dirty="0" smtClean="0">
                <a:solidFill>
                  <a:srgbClr val="FF0000"/>
                </a:solidFill>
              </a:rPr>
              <a:t>O rearranjo institucional do país foi dado pela Assembleia Constituinte de 1988</a:t>
            </a:r>
            <a:r>
              <a:rPr lang="pt-BR" dirty="0" smtClean="0"/>
              <a:t>, que substituiria a Carta imposta pelos militares em 1967. Ela representa o ponto alto das conquistas sociais demandadas nos anos finais da ditadura. </a:t>
            </a:r>
            <a:r>
              <a:rPr lang="pt-BR" dirty="0" smtClean="0">
                <a:solidFill>
                  <a:srgbClr val="FF0000"/>
                </a:solidFill>
              </a:rPr>
              <a:t>O movimento social </a:t>
            </a:r>
            <a:r>
              <a:rPr lang="pt-BR" dirty="0" smtClean="0"/>
              <a:t>teve papel destacado durante o processo de elaboração da Constituição, apresentando emendas sobre os direitos sociais e pressionando por sua aprovação. </a:t>
            </a:r>
          </a:p>
        </p:txBody>
      </p:sp>
    </p:spTree>
    <p:extLst>
      <p:ext uri="{BB962C8B-B14F-4D97-AF65-F5344CB8AC3E}">
        <p14:creationId xmlns:p14="http://schemas.microsoft.com/office/powerpoint/2010/main" val="11018424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1981200" y="333376"/>
            <a:ext cx="8229600" cy="6119813"/>
          </a:xfrm>
        </p:spPr>
        <p:txBody>
          <a:bodyPr>
            <a:normAutofit/>
          </a:bodyPr>
          <a:lstStyle/>
          <a:p>
            <a:pPr eaLnBrk="1" hangingPunct="1">
              <a:defRPr/>
            </a:pPr>
            <a:r>
              <a:rPr lang="pt-BR" b="1" dirty="0" smtClean="0">
                <a:solidFill>
                  <a:srgbClr val="FF0000"/>
                </a:solidFill>
              </a:rPr>
              <a:t>VIOLÊNCIA CONTRA OS POBRES</a:t>
            </a:r>
          </a:p>
          <a:p>
            <a:pPr eaLnBrk="1" hangingPunct="1">
              <a:defRPr/>
            </a:pPr>
            <a:r>
              <a:rPr lang="pt-BR" b="1" dirty="0" smtClean="0">
                <a:solidFill>
                  <a:srgbClr val="FF0000"/>
                </a:solidFill>
              </a:rPr>
              <a:t>Apesar do avanço da democracia</a:t>
            </a:r>
            <a:r>
              <a:rPr lang="pt-BR" dirty="0" smtClean="0"/>
              <a:t>, não houve redução de violência contra os setores populares. Massacres como os da penitenciária do Carandiru (1992), em São Paulo e de Vigário Geral (1993), da Candelária (1993), de Acari (2003) e do </a:t>
            </a:r>
            <a:r>
              <a:rPr lang="pt-BR" dirty="0" err="1" smtClean="0"/>
              <a:t>Borel</a:t>
            </a:r>
            <a:r>
              <a:rPr lang="pt-BR" dirty="0" smtClean="0"/>
              <a:t> (2003), no Rio de Janeiro, entre outros, mostram que a ação de exterminadores segue solta contra os pobres. </a:t>
            </a:r>
            <a:br>
              <a:rPr lang="pt-BR" dirty="0" smtClean="0"/>
            </a:br>
            <a:endParaRPr lang="pt-BR" dirty="0" smtClean="0"/>
          </a:p>
          <a:p>
            <a:pPr eaLnBrk="1" hangingPunct="1">
              <a:defRPr/>
            </a:pPr>
            <a:r>
              <a:rPr lang="pt-BR" dirty="0" smtClean="0"/>
              <a:t>Acresça-se a tais ações, a chacina de Eldorado dos Carajás (1997), no estado do Pará, cometida contra trabalhadores sem-terra.</a:t>
            </a:r>
          </a:p>
        </p:txBody>
      </p:sp>
    </p:spTree>
    <p:extLst>
      <p:ext uri="{BB962C8B-B14F-4D97-AF65-F5344CB8AC3E}">
        <p14:creationId xmlns:p14="http://schemas.microsoft.com/office/powerpoint/2010/main" val="13938735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1981200" y="333375"/>
            <a:ext cx="8229600" cy="5792788"/>
          </a:xfrm>
        </p:spPr>
        <p:txBody>
          <a:bodyPr>
            <a:normAutofit/>
          </a:bodyPr>
          <a:lstStyle/>
          <a:p>
            <a:pPr eaLnBrk="1" hangingPunct="1">
              <a:defRPr/>
            </a:pPr>
            <a:r>
              <a:rPr lang="pt-BR" b="1" dirty="0" smtClean="0">
                <a:solidFill>
                  <a:srgbClr val="FF0000"/>
                </a:solidFill>
              </a:rPr>
              <a:t>AVANÇO DOS DIREITOS</a:t>
            </a:r>
          </a:p>
          <a:p>
            <a:pPr eaLnBrk="1" hangingPunct="1">
              <a:defRPr/>
            </a:pPr>
            <a:r>
              <a:rPr lang="pt-BR" b="1" dirty="0" smtClean="0">
                <a:solidFill>
                  <a:srgbClr val="FF0000"/>
                </a:solidFill>
              </a:rPr>
              <a:t>Ao mesmo tempo, algumas notícias positivas para os defensores de direitos humanos ocorrem a partir dessa época. </a:t>
            </a:r>
          </a:p>
          <a:p>
            <a:pPr eaLnBrk="1" hangingPunct="1">
              <a:defRPr/>
            </a:pPr>
            <a:r>
              <a:rPr lang="pt-BR" dirty="0" smtClean="0"/>
              <a:t>Em dezembro de 1995, o presidente Fernando Henrique Cardoso sanciona a Lei dos Mortos e Desaparecidos, que reconhece a responsabilidade do Estado em ações contra ativistas políticos, entre 1961 e 1979. </a:t>
            </a:r>
          </a:p>
          <a:p>
            <a:pPr eaLnBrk="1" hangingPunct="1">
              <a:defRPr/>
            </a:pPr>
            <a:r>
              <a:rPr lang="pt-BR" dirty="0" smtClean="0">
                <a:solidFill>
                  <a:srgbClr val="FF0000"/>
                </a:solidFill>
              </a:rPr>
              <a:t>No ano seguinte, é lançado o Programa Nacional de Direitos Humanos (PNDH I). </a:t>
            </a:r>
          </a:p>
          <a:p>
            <a:pPr eaLnBrk="1" hangingPunct="1">
              <a:defRPr/>
            </a:pPr>
            <a:endParaRPr lang="pt-BR" dirty="0" smtClean="0"/>
          </a:p>
        </p:txBody>
      </p:sp>
    </p:spTree>
    <p:extLst>
      <p:ext uri="{BB962C8B-B14F-4D97-AF65-F5344CB8AC3E}">
        <p14:creationId xmlns:p14="http://schemas.microsoft.com/office/powerpoint/2010/main" val="2293914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1981200" y="476251"/>
            <a:ext cx="8229600" cy="6048375"/>
          </a:xfrm>
        </p:spPr>
        <p:txBody>
          <a:bodyPr>
            <a:normAutofit lnSpcReduction="10000"/>
          </a:bodyPr>
          <a:lstStyle/>
          <a:p>
            <a:pPr eaLnBrk="1" hangingPunct="1">
              <a:defRPr/>
            </a:pPr>
            <a:r>
              <a:rPr lang="pt-BR" dirty="0" smtClean="0"/>
              <a:t>Temos um país no qual o autoritarismo e a injustiça social dão o tom na sociedade.</a:t>
            </a:r>
            <a:br>
              <a:rPr lang="pt-BR" dirty="0" smtClean="0"/>
            </a:br>
            <a:endParaRPr lang="pt-BR" dirty="0" smtClean="0"/>
          </a:p>
          <a:p>
            <a:pPr eaLnBrk="1" hangingPunct="1">
              <a:defRPr/>
            </a:pPr>
            <a:r>
              <a:rPr lang="pt-BR" dirty="0" smtClean="0"/>
              <a:t>Como consequência direta desses e de outros fatores, tivemos um exíguo período de vida democrática. </a:t>
            </a:r>
            <a:br>
              <a:rPr lang="pt-BR" dirty="0" smtClean="0"/>
            </a:br>
            <a:endParaRPr lang="pt-BR" dirty="0" smtClean="0"/>
          </a:p>
          <a:p>
            <a:pPr eaLnBrk="1" hangingPunct="1">
              <a:defRPr/>
            </a:pPr>
            <a:r>
              <a:rPr lang="pt-BR" dirty="0" smtClean="0">
                <a:solidFill>
                  <a:srgbClr val="FF0000"/>
                </a:solidFill>
              </a:rPr>
              <a:t>O Brasil foi colônia por 322 anos, império por 67, república oligárquica por 41 e enfrentou 36 anos de ditadura aberta no século 20.</a:t>
            </a:r>
            <a:br>
              <a:rPr lang="pt-BR" dirty="0" smtClean="0">
                <a:solidFill>
                  <a:srgbClr val="FF0000"/>
                </a:solidFill>
              </a:rPr>
            </a:br>
            <a:endParaRPr lang="pt-BR" dirty="0" smtClean="0">
              <a:solidFill>
                <a:srgbClr val="FF0000"/>
              </a:solidFill>
            </a:endParaRPr>
          </a:p>
          <a:p>
            <a:pPr eaLnBrk="1" hangingPunct="1">
              <a:defRPr/>
            </a:pPr>
            <a:r>
              <a:rPr lang="pt-BR" dirty="0" smtClean="0">
                <a:solidFill>
                  <a:srgbClr val="FF0000"/>
                </a:solidFill>
              </a:rPr>
              <a:t> Em 513 anos – até 2013 –, o país viveu apenas 47 anos de democracia. </a:t>
            </a:r>
            <a:br>
              <a:rPr lang="pt-BR" dirty="0" smtClean="0">
                <a:solidFill>
                  <a:srgbClr val="FF0000"/>
                </a:solidFill>
              </a:rPr>
            </a:br>
            <a:endParaRPr lang="pt-BR" dirty="0" smtClean="0">
              <a:solidFill>
                <a:srgbClr val="FF0000"/>
              </a:solidFill>
            </a:endParaRPr>
          </a:p>
          <a:p>
            <a:pPr eaLnBrk="1" hangingPunct="1">
              <a:defRPr/>
            </a:pPr>
            <a:r>
              <a:rPr lang="pt-BR" dirty="0" smtClean="0"/>
              <a:t>Mesmo assim, democracia restrita, com rarefeita justiça social.</a:t>
            </a:r>
          </a:p>
          <a:p>
            <a:pPr eaLnBrk="1" hangingPunct="1">
              <a:defRPr/>
            </a:pPr>
            <a:endParaRPr lang="pt-BR" dirty="0" smtClean="0"/>
          </a:p>
        </p:txBody>
      </p:sp>
    </p:spTree>
    <p:extLst>
      <p:ext uri="{BB962C8B-B14F-4D97-AF65-F5344CB8AC3E}">
        <p14:creationId xmlns:p14="http://schemas.microsoft.com/office/powerpoint/2010/main" val="47723685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1981200" y="333376"/>
            <a:ext cx="8229600" cy="6264275"/>
          </a:xfrm>
        </p:spPr>
        <p:txBody>
          <a:bodyPr>
            <a:normAutofit lnSpcReduction="10000"/>
          </a:bodyPr>
          <a:lstStyle/>
          <a:p>
            <a:pPr eaLnBrk="1" hangingPunct="1">
              <a:defRPr/>
            </a:pPr>
            <a:r>
              <a:rPr lang="pt-BR" b="1" dirty="0" smtClean="0">
                <a:solidFill>
                  <a:srgbClr val="FF0000"/>
                </a:solidFill>
              </a:rPr>
              <a:t>LUTA AMPLA</a:t>
            </a:r>
          </a:p>
          <a:p>
            <a:pPr eaLnBrk="1" hangingPunct="1">
              <a:defRPr/>
            </a:pPr>
            <a:r>
              <a:rPr lang="pt-BR" b="1" dirty="0" smtClean="0">
                <a:solidFill>
                  <a:srgbClr val="FF0000"/>
                </a:solidFill>
              </a:rPr>
              <a:t>A luta pelo pleno esclarecimento dos crimes da ditadura militar faz parte, como se vê aqui, do processo de plena democratização da sociedade brasileira. </a:t>
            </a:r>
          </a:p>
          <a:p>
            <a:pPr eaLnBrk="1" hangingPunct="1">
              <a:defRPr/>
            </a:pPr>
            <a:r>
              <a:rPr lang="pt-BR" b="1" dirty="0" smtClean="0">
                <a:solidFill>
                  <a:srgbClr val="FF0000"/>
                </a:solidFill>
              </a:rPr>
              <a:t>A luta pelos direitos humanos é uma obra aberta. </a:t>
            </a:r>
            <a:r>
              <a:rPr lang="pt-BR" dirty="0" smtClean="0"/>
              <a:t/>
            </a:r>
            <a:br>
              <a:rPr lang="pt-BR" dirty="0" smtClean="0"/>
            </a:br>
            <a:endParaRPr lang="pt-BR" dirty="0" smtClean="0"/>
          </a:p>
          <a:p>
            <a:pPr eaLnBrk="1" hangingPunct="1">
              <a:defRPr/>
            </a:pPr>
            <a:r>
              <a:rPr lang="pt-BR" dirty="0" smtClean="0"/>
              <a:t>Há muito o que se fazer: ampliar direitos da criança e do adolescente, das mulheres, dos homossexuais, erradicar o preconceito racial ou étnico etc.</a:t>
            </a:r>
            <a:br>
              <a:rPr lang="pt-BR" dirty="0" smtClean="0"/>
            </a:br>
            <a:endParaRPr lang="pt-BR" dirty="0" smtClean="0"/>
          </a:p>
          <a:p>
            <a:pPr eaLnBrk="1" hangingPunct="1">
              <a:defRPr/>
            </a:pPr>
            <a:r>
              <a:rPr lang="pt-BR" dirty="0" smtClean="0"/>
              <a:t>Quando se olha para a história, percebe-se que muitos passos foram dados. Mas o respeito aos direitos só será pleno quando a população conquistar um país mais justo, mais democrático, mais tolerante e mais soberano.</a:t>
            </a:r>
          </a:p>
          <a:p>
            <a:pPr eaLnBrk="1" hangingPunct="1">
              <a:defRPr/>
            </a:pPr>
            <a:endParaRPr lang="pt-BR" dirty="0" smtClean="0"/>
          </a:p>
        </p:txBody>
      </p:sp>
    </p:spTree>
    <p:extLst>
      <p:ext uri="{BB962C8B-B14F-4D97-AF65-F5344CB8AC3E}">
        <p14:creationId xmlns:p14="http://schemas.microsoft.com/office/powerpoint/2010/main" val="34871791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1474" name="Espaço Reservado para Conteúdo 2"/>
          <p:cNvSpPr>
            <a:spLocks noGrp="1"/>
          </p:cNvSpPr>
          <p:nvPr>
            <p:ph idx="1"/>
          </p:nvPr>
        </p:nvSpPr>
        <p:spPr>
          <a:xfrm>
            <a:off x="1981200" y="549275"/>
            <a:ext cx="8229600" cy="5576888"/>
          </a:xfrm>
        </p:spPr>
        <p:txBody>
          <a:bodyPr/>
          <a:lstStyle/>
          <a:p>
            <a:pPr eaLnBrk="1" hangingPunct="1"/>
            <a:r>
              <a:rPr lang="pt-BR" altLang="pt-BR" smtClean="0">
                <a:solidFill>
                  <a:srgbClr val="FF0000"/>
                </a:solidFill>
              </a:rPr>
              <a:t>Os direitos individuais e a igualdade perante a lei foram peças de ficção enquanto existiu a escravidão. </a:t>
            </a:r>
            <a:br>
              <a:rPr lang="pt-BR" altLang="pt-BR" smtClean="0">
                <a:solidFill>
                  <a:srgbClr val="FF0000"/>
                </a:solidFill>
              </a:rPr>
            </a:br>
            <a:endParaRPr lang="pt-BR" altLang="pt-BR" smtClean="0">
              <a:solidFill>
                <a:srgbClr val="FF0000"/>
              </a:solidFill>
            </a:endParaRPr>
          </a:p>
          <a:p>
            <a:pPr eaLnBrk="1" hangingPunct="1"/>
            <a:r>
              <a:rPr lang="pt-BR" altLang="pt-BR" smtClean="0"/>
              <a:t>Os direitos políticos somente começaram a ser observados a partir do fim do voto censitário (somente pessoas acima de determinada renda podiam votar), em 1891, da aprovação do voto feminino, em 1932, e da admissão do voto do analfabeto, em 1988. </a:t>
            </a:r>
          </a:p>
        </p:txBody>
      </p:sp>
    </p:spTree>
    <p:extLst>
      <p:ext uri="{BB962C8B-B14F-4D97-AF65-F5344CB8AC3E}">
        <p14:creationId xmlns:p14="http://schemas.microsoft.com/office/powerpoint/2010/main" val="29385402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2498" name="Espaço Reservado para Conteúdo 2"/>
          <p:cNvSpPr>
            <a:spLocks noGrp="1"/>
          </p:cNvSpPr>
          <p:nvPr>
            <p:ph idx="1"/>
          </p:nvPr>
        </p:nvSpPr>
        <p:spPr>
          <a:xfrm>
            <a:off x="1981200" y="476250"/>
            <a:ext cx="8229600" cy="6381750"/>
          </a:xfrm>
        </p:spPr>
        <p:txBody>
          <a:bodyPr/>
          <a:lstStyle/>
          <a:p>
            <a:pPr eaLnBrk="1" hangingPunct="1"/>
            <a:r>
              <a:rPr lang="pt-BR" altLang="pt-BR" sz="2500">
                <a:solidFill>
                  <a:srgbClr val="FF0000"/>
                </a:solidFill>
              </a:rPr>
              <a:t>Os direitos sociais só foram garantidos com a edição da Consolidação das Leis do Trabalho (CLT), em 1943. </a:t>
            </a:r>
            <a:br>
              <a:rPr lang="pt-BR" altLang="pt-BR" sz="2500">
                <a:solidFill>
                  <a:srgbClr val="FF0000"/>
                </a:solidFill>
              </a:rPr>
            </a:br>
            <a:endParaRPr lang="pt-BR" altLang="pt-BR" sz="2500">
              <a:solidFill>
                <a:srgbClr val="FF0000"/>
              </a:solidFill>
            </a:endParaRPr>
          </a:p>
          <a:p>
            <a:pPr eaLnBrk="1" hangingPunct="1"/>
            <a:r>
              <a:rPr lang="pt-BR" altLang="pt-BR" sz="2500"/>
              <a:t>O direito à propriedade nunca foi democrático num país que não fez uma reforma agrária abrangente.</a:t>
            </a:r>
            <a:br>
              <a:rPr lang="pt-BR" altLang="pt-BR" sz="2500"/>
            </a:br>
            <a:endParaRPr lang="pt-BR" altLang="pt-BR" sz="2500"/>
          </a:p>
          <a:p>
            <a:pPr eaLnBrk="1" hangingPunct="1"/>
            <a:r>
              <a:rPr lang="pt-BR" altLang="pt-BR" sz="2500">
                <a:solidFill>
                  <a:srgbClr val="FF0000"/>
                </a:solidFill>
              </a:rPr>
              <a:t>Se a vigência dos direitos de cidadania e direitos humanos é recente, a ideia de que todos deveriam ter tratamento igual perante a lei é mais antiga.. </a:t>
            </a:r>
            <a:br>
              <a:rPr lang="pt-BR" altLang="pt-BR" sz="2500">
                <a:solidFill>
                  <a:srgbClr val="FF0000"/>
                </a:solidFill>
              </a:rPr>
            </a:br>
            <a:endParaRPr lang="pt-BR" altLang="pt-BR" sz="2500">
              <a:solidFill>
                <a:srgbClr val="FF0000"/>
              </a:solidFill>
            </a:endParaRPr>
          </a:p>
          <a:p>
            <a:pPr eaLnBrk="1" hangingPunct="1"/>
            <a:r>
              <a:rPr lang="pt-BR" altLang="pt-BR" sz="2000"/>
              <a:t>A ideia de direitos iguais só começa a ocorrer quando surge a ideia de nação. Ou seja, quando os habitantes de um mesmo território, com constumes, língua e cultura equivalentes se reconhecem como semelhantes. A rigor, essa consciência começa a surgir na Independência, em 1822, cresce no século 19 e se consolida após 1930.</a:t>
            </a:r>
          </a:p>
        </p:txBody>
      </p:sp>
    </p:spTree>
    <p:extLst>
      <p:ext uri="{BB962C8B-B14F-4D97-AF65-F5344CB8AC3E}">
        <p14:creationId xmlns:p14="http://schemas.microsoft.com/office/powerpoint/2010/main" val="4650214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1981200" y="404814"/>
            <a:ext cx="8229600" cy="6192837"/>
          </a:xfrm>
        </p:spPr>
        <p:txBody>
          <a:bodyPr>
            <a:normAutofit fontScale="92500" lnSpcReduction="10000"/>
          </a:bodyPr>
          <a:lstStyle/>
          <a:p>
            <a:pPr eaLnBrk="1" hangingPunct="1">
              <a:defRPr/>
            </a:pPr>
            <a:r>
              <a:rPr lang="pt-BR" dirty="0" smtClean="0"/>
              <a:t>Na colônia, não existia a consciência ou a sensação de que os que aqui viviam eram “brasileiros”. </a:t>
            </a:r>
          </a:p>
          <a:p>
            <a:pPr eaLnBrk="1" hangingPunct="1">
              <a:defRPr/>
            </a:pPr>
            <a:r>
              <a:rPr lang="pt-BR" b="1" dirty="0" smtClean="0"/>
              <a:t>Eram brancos, negros ou índios. </a:t>
            </a:r>
          </a:p>
          <a:p>
            <a:pPr eaLnBrk="1" hangingPunct="1">
              <a:defRPr/>
            </a:pPr>
            <a:r>
              <a:rPr lang="pt-BR" dirty="0" smtClean="0">
                <a:solidFill>
                  <a:srgbClr val="FF0000"/>
                </a:solidFill>
              </a:rPr>
              <a:t>Isso acontecia por não haver a percepção de que esse imenso território fosse um país.</a:t>
            </a:r>
          </a:p>
          <a:p>
            <a:pPr eaLnBrk="1" hangingPunct="1">
              <a:defRPr/>
            </a:pPr>
            <a:r>
              <a:rPr lang="pt-BR" dirty="0" smtClean="0"/>
              <a:t>As distintas regiões do país se vinculavam diretamente à metrópole, quase sem intermediação de um poder central. </a:t>
            </a:r>
            <a:br>
              <a:rPr lang="pt-BR" dirty="0" smtClean="0"/>
            </a:br>
            <a:endParaRPr lang="pt-BR" dirty="0" smtClean="0"/>
          </a:p>
          <a:p>
            <a:pPr eaLnBrk="1" hangingPunct="1">
              <a:defRPr/>
            </a:pPr>
            <a:r>
              <a:rPr lang="pt-BR" dirty="0" smtClean="0"/>
              <a:t>Não existia entre os habitantes locais a noção de que as terras nas quais eles estavam fixados representaria algo remotamente assemelhado a um país. </a:t>
            </a:r>
            <a:br>
              <a:rPr lang="pt-BR" dirty="0" smtClean="0"/>
            </a:br>
            <a:endParaRPr lang="pt-BR" dirty="0" smtClean="0"/>
          </a:p>
          <a:p>
            <a:pPr eaLnBrk="1" hangingPunct="1">
              <a:defRPr/>
            </a:pPr>
            <a:r>
              <a:rPr lang="pt-BR" dirty="0" smtClean="0">
                <a:solidFill>
                  <a:srgbClr val="FF0000"/>
                </a:solidFill>
              </a:rPr>
              <a:t>Nem mesmo o idioma se apresentava como elo. Em cada região, a partir das culturas indígenas, falava-se uma língua. O que garantia a coesão territorial era a relação colonial com a metrópole. </a:t>
            </a:r>
          </a:p>
          <a:p>
            <a:pPr eaLnBrk="1" hangingPunct="1">
              <a:defRPr/>
            </a:pPr>
            <a:endParaRPr lang="pt-BR" dirty="0" smtClean="0"/>
          </a:p>
        </p:txBody>
      </p:sp>
    </p:spTree>
    <p:extLst>
      <p:ext uri="{BB962C8B-B14F-4D97-AF65-F5344CB8AC3E}">
        <p14:creationId xmlns:p14="http://schemas.microsoft.com/office/powerpoint/2010/main" val="22642015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1981200" y="404813"/>
            <a:ext cx="8229600" cy="6119812"/>
          </a:xfrm>
        </p:spPr>
        <p:txBody>
          <a:bodyPr>
            <a:normAutofit/>
          </a:bodyPr>
          <a:lstStyle/>
          <a:p>
            <a:pPr eaLnBrk="1" hangingPunct="1">
              <a:defRPr/>
            </a:pPr>
            <a:r>
              <a:rPr lang="pt-BR" dirty="0" smtClean="0">
                <a:solidFill>
                  <a:srgbClr val="FF0000"/>
                </a:solidFill>
              </a:rPr>
              <a:t>INDEPENDÊNCIA</a:t>
            </a:r>
          </a:p>
          <a:p>
            <a:pPr eaLnBrk="1" hangingPunct="1">
              <a:defRPr/>
            </a:pPr>
            <a:r>
              <a:rPr lang="pt-BR" dirty="0" smtClean="0"/>
              <a:t>É prudente adotarmos como ponto de partida da formação do Estado nacional o período da Independência, no início do século 19.</a:t>
            </a:r>
            <a:br>
              <a:rPr lang="pt-BR" dirty="0" smtClean="0"/>
            </a:br>
            <a:endParaRPr lang="pt-BR" dirty="0" smtClean="0"/>
          </a:p>
          <a:p>
            <a:pPr eaLnBrk="1" hangingPunct="1">
              <a:defRPr/>
            </a:pPr>
            <a:r>
              <a:rPr lang="pt-BR" dirty="0" smtClean="0">
                <a:solidFill>
                  <a:srgbClr val="FF0000"/>
                </a:solidFill>
              </a:rPr>
              <a:t> Havia aqui uma relação de dependência política a ser superada, em 1822. </a:t>
            </a:r>
            <a:br>
              <a:rPr lang="pt-BR" dirty="0" smtClean="0">
                <a:solidFill>
                  <a:srgbClr val="FF0000"/>
                </a:solidFill>
              </a:rPr>
            </a:br>
            <a:endParaRPr lang="pt-BR" dirty="0" smtClean="0">
              <a:solidFill>
                <a:srgbClr val="FF0000"/>
              </a:solidFill>
            </a:endParaRPr>
          </a:p>
          <a:p>
            <a:pPr eaLnBrk="1" hangingPunct="1">
              <a:defRPr/>
            </a:pPr>
            <a:r>
              <a:rPr lang="pt-BR" dirty="0" smtClean="0"/>
              <a:t>Dois anos depois surge nosso primeiro estatuto nacional, a Constituição de 1824, que aponta regras de convivência e de conduta.</a:t>
            </a:r>
          </a:p>
          <a:p>
            <a:pPr eaLnBrk="1" hangingPunct="1">
              <a:defRPr/>
            </a:pPr>
            <a:endParaRPr lang="pt-BR" dirty="0" smtClean="0"/>
          </a:p>
        </p:txBody>
      </p:sp>
    </p:spTree>
    <p:extLst>
      <p:ext uri="{BB962C8B-B14F-4D97-AF65-F5344CB8AC3E}">
        <p14:creationId xmlns:p14="http://schemas.microsoft.com/office/powerpoint/2010/main" val="32063203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1981200" y="333376"/>
            <a:ext cx="8229600" cy="6119813"/>
          </a:xfrm>
        </p:spPr>
        <p:txBody>
          <a:bodyPr>
            <a:normAutofit/>
          </a:bodyPr>
          <a:lstStyle/>
          <a:p>
            <a:pPr eaLnBrk="1" hangingPunct="1">
              <a:defRPr/>
            </a:pPr>
            <a:r>
              <a:rPr lang="pt-BR" b="1" dirty="0" smtClean="0">
                <a:solidFill>
                  <a:srgbClr val="FF0000"/>
                </a:solidFill>
              </a:rPr>
              <a:t>IDEAIS ILUMINISTAS</a:t>
            </a:r>
          </a:p>
          <a:p>
            <a:pPr eaLnBrk="1" hangingPunct="1">
              <a:defRPr/>
            </a:pPr>
            <a:r>
              <a:rPr lang="pt-BR" dirty="0" smtClean="0"/>
              <a:t>Nossa primeira Constituição foi inspirada nos ideais iluministas. </a:t>
            </a:r>
          </a:p>
          <a:p>
            <a:pPr eaLnBrk="1" hangingPunct="1">
              <a:defRPr/>
            </a:pPr>
            <a:r>
              <a:rPr lang="pt-BR" dirty="0" smtClean="0"/>
              <a:t>Apresenta o que seriam direitos políticos sem concretizar nenhum direito social. Descreve os membros da população como “cidadãos”. </a:t>
            </a:r>
            <a:br>
              <a:rPr lang="pt-BR" dirty="0" smtClean="0"/>
            </a:br>
            <a:endParaRPr lang="pt-BR" dirty="0" smtClean="0"/>
          </a:p>
          <a:p>
            <a:pPr eaLnBrk="1" hangingPunct="1">
              <a:defRPr/>
            </a:pPr>
            <a:r>
              <a:rPr lang="pt-BR" dirty="0" smtClean="0"/>
              <a:t>Seu artigo 1º assim classifica o país:</a:t>
            </a:r>
          </a:p>
          <a:p>
            <a:pPr eaLnBrk="1" hangingPunct="1">
              <a:defRPr/>
            </a:pPr>
            <a:r>
              <a:rPr lang="pt-BR" dirty="0" smtClean="0"/>
              <a:t>“</a:t>
            </a:r>
            <a:r>
              <a:rPr lang="pt-BR" dirty="0" smtClean="0">
                <a:solidFill>
                  <a:srgbClr val="FF0000"/>
                </a:solidFill>
              </a:rPr>
              <a:t>O Império do Brasil é a associação política de todos os cidadãos brasileiros. Eles formam uma nação livre, e independente, que não admite com qualquer outra laço algum de união, ou federação, que se oponha à sua independência</a:t>
            </a:r>
            <a:r>
              <a:rPr lang="pt-BR" dirty="0" smtClean="0"/>
              <a:t>”.</a:t>
            </a:r>
          </a:p>
          <a:p>
            <a:pPr eaLnBrk="1" hangingPunct="1">
              <a:defRPr/>
            </a:pPr>
            <a:endParaRPr lang="pt-BR" dirty="0" smtClean="0"/>
          </a:p>
        </p:txBody>
      </p:sp>
    </p:spTree>
    <p:extLst>
      <p:ext uri="{BB962C8B-B14F-4D97-AF65-F5344CB8AC3E}">
        <p14:creationId xmlns:p14="http://schemas.microsoft.com/office/powerpoint/2010/main" val="23448783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1981200" y="476251"/>
            <a:ext cx="8229600" cy="5649913"/>
          </a:xfrm>
        </p:spPr>
        <p:txBody>
          <a:bodyPr>
            <a:normAutofit fontScale="92500" lnSpcReduction="20000"/>
          </a:bodyPr>
          <a:lstStyle/>
          <a:p>
            <a:pPr eaLnBrk="1" hangingPunct="1">
              <a:defRPr/>
            </a:pPr>
            <a:r>
              <a:rPr lang="pt-BR" dirty="0" smtClean="0">
                <a:solidFill>
                  <a:srgbClr val="FF0000"/>
                </a:solidFill>
              </a:rPr>
              <a:t>CONTRA A CENSURA</a:t>
            </a:r>
          </a:p>
          <a:p>
            <a:pPr eaLnBrk="1" hangingPunct="1">
              <a:defRPr/>
            </a:pPr>
            <a:r>
              <a:rPr lang="pt-BR" dirty="0" smtClean="0">
                <a:solidFill>
                  <a:srgbClr val="FF0000"/>
                </a:solidFill>
              </a:rPr>
              <a:t>A Carta impede a censura à livre manifestação do pensamento</a:t>
            </a:r>
            <a:r>
              <a:rPr lang="pt-BR" dirty="0" smtClean="0"/>
              <a:t>, “reconhece e garante o direito de intervir todo cidadão nos negócios da sua Província”, estipula a “inviolabilidade dos direitos civis e políticos dos cidadãos brasileiros, que tem por base a liberdade, a segurança individual e a propriedade”, afiança a lei como “igual para todos”, resolve que “ficam abolidos os açoites, a tortura, a marca de ferro quente e todas as mais penas cruéis” e afirma que “a instrução primária é gratuita a todos os cidadãos”. </a:t>
            </a:r>
            <a:br>
              <a:rPr lang="pt-BR" dirty="0" smtClean="0"/>
            </a:br>
            <a:endParaRPr lang="pt-BR" dirty="0" smtClean="0"/>
          </a:p>
          <a:p>
            <a:pPr eaLnBrk="1" hangingPunct="1">
              <a:defRPr/>
            </a:pPr>
            <a:r>
              <a:rPr lang="pt-BR" dirty="0" smtClean="0"/>
              <a:t>Aparentemente, era um conjunto de regras avançado. </a:t>
            </a:r>
            <a:br>
              <a:rPr lang="pt-BR" dirty="0" smtClean="0"/>
            </a:br>
            <a:endParaRPr lang="pt-BR" dirty="0" smtClean="0"/>
          </a:p>
          <a:p>
            <a:pPr eaLnBrk="1" hangingPunct="1">
              <a:defRPr/>
            </a:pPr>
            <a:r>
              <a:rPr lang="pt-BR" dirty="0" smtClean="0">
                <a:solidFill>
                  <a:srgbClr val="FF0000"/>
                </a:solidFill>
              </a:rPr>
              <a:t>No entanto, não havia uma só linha dedicada à escravidão. </a:t>
            </a:r>
          </a:p>
          <a:p>
            <a:pPr eaLnBrk="1" hangingPunct="1">
              <a:defRPr/>
            </a:pPr>
            <a:r>
              <a:rPr lang="pt-BR" dirty="0" smtClean="0"/>
              <a:t>Ela era mantida como peça fundamental da engrenagem econômica sem regulamentação pela Lei Maior. </a:t>
            </a:r>
          </a:p>
          <a:p>
            <a:pPr eaLnBrk="1" hangingPunct="1">
              <a:defRPr/>
            </a:pPr>
            <a:endParaRPr lang="pt-BR" dirty="0" smtClean="0"/>
          </a:p>
        </p:txBody>
      </p:sp>
    </p:spTree>
    <p:extLst>
      <p:ext uri="{BB962C8B-B14F-4D97-AF65-F5344CB8AC3E}">
        <p14:creationId xmlns:p14="http://schemas.microsoft.com/office/powerpoint/2010/main" val="1249169855"/>
      </p:ext>
    </p:extLst>
  </p:cSld>
  <p:clrMapOvr>
    <a:masterClrMapping/>
  </p:clrMapOvr>
</p:sld>
</file>

<file path=ppt/theme/theme1.xml><?xml version="1.0" encoding="utf-8"?>
<a:theme xmlns:a="http://schemas.openxmlformats.org/drawingml/2006/main" name="Tema do Office">
  <a:themeElements>
    <a:clrScheme name="Escritório">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Escritório">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1324</Words>
  <Application>Microsoft Office PowerPoint</Application>
  <PresentationFormat>Widescreen</PresentationFormat>
  <Paragraphs>143</Paragraphs>
  <Slides>30</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30</vt:i4>
      </vt:variant>
    </vt:vector>
  </HeadingPairs>
  <TitlesOfParts>
    <vt:vector size="34" baseType="lpstr">
      <vt:lpstr>Arial</vt:lpstr>
      <vt:lpstr>Calibri</vt:lpstr>
      <vt:lpstr>Calibri Light</vt:lpstr>
      <vt:lpstr>Tema do Office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Gilberto Maringoni</dc:creator>
  <cp:lastModifiedBy>Gilberto Maringoni</cp:lastModifiedBy>
  <cp:revision>1</cp:revision>
  <dcterms:created xsi:type="dcterms:W3CDTF">2020-04-20T19:29:25Z</dcterms:created>
  <dcterms:modified xsi:type="dcterms:W3CDTF">2020-04-20T19:31:03Z</dcterms:modified>
</cp:coreProperties>
</file>