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636" r:id="rId2"/>
    <p:sldId id="621" r:id="rId3"/>
    <p:sldId id="622" r:id="rId4"/>
    <p:sldId id="623" r:id="rId5"/>
    <p:sldId id="624" r:id="rId6"/>
    <p:sldId id="625" r:id="rId7"/>
    <p:sldId id="626" r:id="rId8"/>
    <p:sldId id="627" r:id="rId9"/>
    <p:sldId id="628" r:id="rId10"/>
    <p:sldId id="629" r:id="rId11"/>
    <p:sldId id="630" r:id="rId12"/>
    <p:sldId id="631" r:id="rId13"/>
    <p:sldId id="632" r:id="rId14"/>
    <p:sldId id="633" r:id="rId15"/>
    <p:sldId id="634" r:id="rId16"/>
    <p:sldId id="635" r:id="rId17"/>
    <p:sldId id="294" r:id="rId18"/>
    <p:sldId id="295" r:id="rId19"/>
    <p:sldId id="296" r:id="rId20"/>
    <p:sldId id="297" r:id="rId21"/>
    <p:sldId id="298" r:id="rId22"/>
    <p:sldId id="299" r:id="rId23"/>
    <p:sldId id="300" r:id="rId24"/>
    <p:sldId id="301" r:id="rId25"/>
    <p:sldId id="302" r:id="rId26"/>
    <p:sldId id="303" r:id="rId27"/>
    <p:sldId id="304" r:id="rId28"/>
    <p:sldId id="305" r:id="rId29"/>
    <p:sldId id="306" r:id="rId30"/>
    <p:sldId id="307" r:id="rId31"/>
    <p:sldId id="308" r:id="rId32"/>
    <p:sldId id="309" r:id="rId33"/>
    <p:sldId id="310" r:id="rId34"/>
    <p:sldId id="311" r:id="rId35"/>
    <p:sldId id="312" r:id="rId36"/>
    <p:sldId id="313" r:id="rId37"/>
    <p:sldId id="314" r:id="rId38"/>
    <p:sldId id="315" r:id="rId39"/>
    <p:sldId id="316" r:id="rId40"/>
    <p:sldId id="317" r:id="rId41"/>
    <p:sldId id="318" r:id="rId42"/>
    <p:sldId id="319" r:id="rId43"/>
    <p:sldId id="320" r:id="rId44"/>
    <p:sldId id="321" r:id="rId45"/>
    <p:sldId id="322" r:id="rId46"/>
    <p:sldId id="323" r:id="rId47"/>
    <p:sldId id="324" r:id="rId48"/>
    <p:sldId id="325" r:id="rId49"/>
    <p:sldId id="326" r:id="rId50"/>
    <p:sldId id="327" r:id="rId51"/>
    <p:sldId id="328" r:id="rId52"/>
    <p:sldId id="329" r:id="rId53"/>
    <p:sldId id="330" r:id="rId54"/>
    <p:sldId id="331" r:id="rId55"/>
    <p:sldId id="332" r:id="rId56"/>
    <p:sldId id="333" r:id="rId57"/>
    <p:sldId id="334" r:id="rId58"/>
    <p:sldId id="335" r:id="rId59"/>
    <p:sldId id="336" r:id="rId60"/>
    <p:sldId id="337" r:id="rId61"/>
    <p:sldId id="338" r:id="rId62"/>
    <p:sldId id="339" r:id="rId63"/>
    <p:sldId id="340" r:id="rId64"/>
    <p:sldId id="341" r:id="rId65"/>
    <p:sldId id="342" r:id="rId66"/>
    <p:sldId id="343" r:id="rId67"/>
    <p:sldId id="344" r:id="rId68"/>
    <p:sldId id="345" r:id="rId69"/>
    <p:sldId id="346" r:id="rId70"/>
    <p:sldId id="347" r:id="rId71"/>
    <p:sldId id="348" r:id="rId72"/>
    <p:sldId id="349" r:id="rId73"/>
    <p:sldId id="350" r:id="rId74"/>
  </p:sldIdLst>
  <p:sldSz cx="9144000" cy="6858000" type="screen4x3"/>
  <p:notesSz cx="6858000" cy="9144000"/>
  <p:defaultTextStyle>
    <a:defPPr>
      <a:defRPr lang="pt-B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76" autoAdjust="0"/>
  </p:normalViewPr>
  <p:slideViewPr>
    <p:cSldViewPr>
      <p:cViewPr>
        <p:scale>
          <a:sx n="85" d="100"/>
          <a:sy n="85" d="100"/>
        </p:scale>
        <p:origin x="-1524" y="-1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smtClean="0"/>
              <a:t>Clique para editar o estilo do subtítulo mestre</a:t>
            </a:r>
            <a:endParaRPr lang="pt-BR"/>
          </a:p>
        </p:txBody>
      </p:sp>
      <p:sp>
        <p:nvSpPr>
          <p:cNvPr id="4" name="Rectangle 4"/>
          <p:cNvSpPr>
            <a:spLocks noGrp="1" noChangeArrowheads="1"/>
          </p:cNvSpPr>
          <p:nvPr>
            <p:ph type="dt" sz="half" idx="10"/>
          </p:nvPr>
        </p:nvSpPr>
        <p:spPr>
          <a:ln/>
        </p:spPr>
        <p:txBody>
          <a:bodyPr/>
          <a:lstStyle>
            <a:lvl1pPr>
              <a:defRPr/>
            </a:lvl1pPr>
          </a:lstStyle>
          <a:p>
            <a:pPr>
              <a:defRPr/>
            </a:pPr>
            <a:endParaRPr lang="pt-BR" alt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ltLang="pt-BR"/>
          </a:p>
        </p:txBody>
      </p:sp>
      <p:sp>
        <p:nvSpPr>
          <p:cNvPr id="6" name="Rectangle 6"/>
          <p:cNvSpPr>
            <a:spLocks noGrp="1" noChangeArrowheads="1"/>
          </p:cNvSpPr>
          <p:nvPr>
            <p:ph type="sldNum" sz="quarter" idx="12"/>
          </p:nvPr>
        </p:nvSpPr>
        <p:spPr>
          <a:ln/>
        </p:spPr>
        <p:txBody>
          <a:bodyPr/>
          <a:lstStyle>
            <a:lvl1pPr>
              <a:defRPr/>
            </a:lvl1pPr>
          </a:lstStyle>
          <a:p>
            <a:pPr>
              <a:defRPr/>
            </a:pPr>
            <a:fld id="{9E432731-97CB-4BC4-ADBD-07975CD2EE85}" type="slidenum">
              <a:rPr lang="pt-BR" altLang="pt-BR"/>
              <a:pPr>
                <a:defRPr/>
              </a:pPr>
              <a:t>‹nº›</a:t>
            </a:fld>
            <a:endParaRPr lang="pt-BR" altLang="pt-BR"/>
          </a:p>
        </p:txBody>
      </p:sp>
    </p:spTree>
    <p:extLst>
      <p:ext uri="{BB962C8B-B14F-4D97-AF65-F5344CB8AC3E}">
        <p14:creationId xmlns:p14="http://schemas.microsoft.com/office/powerpoint/2010/main" val="877290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4"/>
          <p:cNvSpPr>
            <a:spLocks noGrp="1" noChangeArrowheads="1"/>
          </p:cNvSpPr>
          <p:nvPr>
            <p:ph type="dt" sz="half" idx="10"/>
          </p:nvPr>
        </p:nvSpPr>
        <p:spPr>
          <a:ln/>
        </p:spPr>
        <p:txBody>
          <a:bodyPr/>
          <a:lstStyle>
            <a:lvl1pPr>
              <a:defRPr/>
            </a:lvl1pPr>
          </a:lstStyle>
          <a:p>
            <a:pPr>
              <a:defRPr/>
            </a:pPr>
            <a:endParaRPr lang="pt-BR" alt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ltLang="pt-BR"/>
          </a:p>
        </p:txBody>
      </p:sp>
      <p:sp>
        <p:nvSpPr>
          <p:cNvPr id="6" name="Rectangle 6"/>
          <p:cNvSpPr>
            <a:spLocks noGrp="1" noChangeArrowheads="1"/>
          </p:cNvSpPr>
          <p:nvPr>
            <p:ph type="sldNum" sz="quarter" idx="12"/>
          </p:nvPr>
        </p:nvSpPr>
        <p:spPr>
          <a:ln/>
        </p:spPr>
        <p:txBody>
          <a:bodyPr/>
          <a:lstStyle>
            <a:lvl1pPr>
              <a:defRPr/>
            </a:lvl1pPr>
          </a:lstStyle>
          <a:p>
            <a:pPr>
              <a:defRPr/>
            </a:pPr>
            <a:fld id="{2EC9B7E1-E57D-4E8E-991D-C0BF8191905D}" type="slidenum">
              <a:rPr lang="pt-BR" altLang="pt-BR"/>
              <a:pPr>
                <a:defRPr/>
              </a:pPr>
              <a:t>‹nº›</a:t>
            </a:fld>
            <a:endParaRPr lang="pt-BR" altLang="pt-BR"/>
          </a:p>
        </p:txBody>
      </p:sp>
    </p:spTree>
    <p:extLst>
      <p:ext uri="{BB962C8B-B14F-4D97-AF65-F5344CB8AC3E}">
        <p14:creationId xmlns:p14="http://schemas.microsoft.com/office/powerpoint/2010/main" val="99586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4"/>
          <p:cNvSpPr>
            <a:spLocks noGrp="1" noChangeArrowheads="1"/>
          </p:cNvSpPr>
          <p:nvPr>
            <p:ph type="dt" sz="half" idx="10"/>
          </p:nvPr>
        </p:nvSpPr>
        <p:spPr>
          <a:ln/>
        </p:spPr>
        <p:txBody>
          <a:bodyPr/>
          <a:lstStyle>
            <a:lvl1pPr>
              <a:defRPr/>
            </a:lvl1pPr>
          </a:lstStyle>
          <a:p>
            <a:pPr>
              <a:defRPr/>
            </a:pPr>
            <a:endParaRPr lang="pt-BR" alt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ltLang="pt-BR"/>
          </a:p>
        </p:txBody>
      </p:sp>
      <p:sp>
        <p:nvSpPr>
          <p:cNvPr id="6" name="Rectangle 6"/>
          <p:cNvSpPr>
            <a:spLocks noGrp="1" noChangeArrowheads="1"/>
          </p:cNvSpPr>
          <p:nvPr>
            <p:ph type="sldNum" sz="quarter" idx="12"/>
          </p:nvPr>
        </p:nvSpPr>
        <p:spPr>
          <a:ln/>
        </p:spPr>
        <p:txBody>
          <a:bodyPr/>
          <a:lstStyle>
            <a:lvl1pPr>
              <a:defRPr/>
            </a:lvl1pPr>
          </a:lstStyle>
          <a:p>
            <a:pPr>
              <a:defRPr/>
            </a:pPr>
            <a:fld id="{3A538C7C-3565-4F3E-836C-FCD642E0FC9E}" type="slidenum">
              <a:rPr lang="pt-BR" altLang="pt-BR"/>
              <a:pPr>
                <a:defRPr/>
              </a:pPr>
              <a:t>‹nº›</a:t>
            </a:fld>
            <a:endParaRPr lang="pt-BR" altLang="pt-BR"/>
          </a:p>
        </p:txBody>
      </p:sp>
    </p:spTree>
    <p:extLst>
      <p:ext uri="{BB962C8B-B14F-4D97-AF65-F5344CB8AC3E}">
        <p14:creationId xmlns:p14="http://schemas.microsoft.com/office/powerpoint/2010/main" val="4244395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ítulo e conteúdo em cima do text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8229600" cy="21859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3938588"/>
            <a:ext cx="8229600" cy="2187575"/>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Rectangle 4"/>
          <p:cNvSpPr>
            <a:spLocks noGrp="1" noChangeArrowheads="1"/>
          </p:cNvSpPr>
          <p:nvPr>
            <p:ph type="dt" sz="half" idx="10"/>
          </p:nvPr>
        </p:nvSpPr>
        <p:spPr>
          <a:ln/>
        </p:spPr>
        <p:txBody>
          <a:bodyPr/>
          <a:lstStyle>
            <a:lvl1pPr>
              <a:defRPr/>
            </a:lvl1pPr>
          </a:lstStyle>
          <a:p>
            <a:pPr>
              <a:defRPr/>
            </a:pPr>
            <a:endParaRPr lang="pt-BR" altLang="pt-BR"/>
          </a:p>
        </p:txBody>
      </p:sp>
      <p:sp>
        <p:nvSpPr>
          <p:cNvPr id="6" name="Rectangle 5"/>
          <p:cNvSpPr>
            <a:spLocks noGrp="1" noChangeArrowheads="1"/>
          </p:cNvSpPr>
          <p:nvPr>
            <p:ph type="ftr" sz="quarter" idx="11"/>
          </p:nvPr>
        </p:nvSpPr>
        <p:spPr>
          <a:ln/>
        </p:spPr>
        <p:txBody>
          <a:bodyPr/>
          <a:lstStyle>
            <a:lvl1pPr>
              <a:defRPr/>
            </a:lvl1pPr>
          </a:lstStyle>
          <a:p>
            <a:pPr>
              <a:defRPr/>
            </a:pPr>
            <a:endParaRPr lang="pt-BR" altLang="pt-BR"/>
          </a:p>
        </p:txBody>
      </p:sp>
      <p:sp>
        <p:nvSpPr>
          <p:cNvPr id="7" name="Rectangle 6"/>
          <p:cNvSpPr>
            <a:spLocks noGrp="1" noChangeArrowheads="1"/>
          </p:cNvSpPr>
          <p:nvPr>
            <p:ph type="sldNum" sz="quarter" idx="12"/>
          </p:nvPr>
        </p:nvSpPr>
        <p:spPr>
          <a:ln/>
        </p:spPr>
        <p:txBody>
          <a:bodyPr/>
          <a:lstStyle>
            <a:lvl1pPr>
              <a:defRPr/>
            </a:lvl1pPr>
          </a:lstStyle>
          <a:p>
            <a:pPr>
              <a:defRPr/>
            </a:pPr>
            <a:fld id="{B60B1698-57A8-4E9B-AA55-D3ED082FFB5E}" type="slidenum">
              <a:rPr lang="pt-BR" altLang="pt-BR"/>
              <a:pPr>
                <a:defRPr/>
              </a:pPr>
              <a:t>‹nº›</a:t>
            </a:fld>
            <a:endParaRPr lang="pt-BR" altLang="pt-BR"/>
          </a:p>
        </p:txBody>
      </p:sp>
    </p:spTree>
    <p:extLst>
      <p:ext uri="{BB962C8B-B14F-4D97-AF65-F5344CB8AC3E}">
        <p14:creationId xmlns:p14="http://schemas.microsoft.com/office/powerpoint/2010/main" val="2549920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4"/>
          <p:cNvSpPr>
            <a:spLocks noGrp="1" noChangeArrowheads="1"/>
          </p:cNvSpPr>
          <p:nvPr>
            <p:ph type="dt" sz="half" idx="10"/>
          </p:nvPr>
        </p:nvSpPr>
        <p:spPr>
          <a:ln/>
        </p:spPr>
        <p:txBody>
          <a:bodyPr/>
          <a:lstStyle>
            <a:lvl1pPr>
              <a:defRPr/>
            </a:lvl1pPr>
          </a:lstStyle>
          <a:p>
            <a:pPr>
              <a:defRPr/>
            </a:pPr>
            <a:endParaRPr lang="pt-BR" alt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ltLang="pt-BR"/>
          </a:p>
        </p:txBody>
      </p:sp>
      <p:sp>
        <p:nvSpPr>
          <p:cNvPr id="6" name="Rectangle 6"/>
          <p:cNvSpPr>
            <a:spLocks noGrp="1" noChangeArrowheads="1"/>
          </p:cNvSpPr>
          <p:nvPr>
            <p:ph type="sldNum" sz="quarter" idx="12"/>
          </p:nvPr>
        </p:nvSpPr>
        <p:spPr>
          <a:ln/>
        </p:spPr>
        <p:txBody>
          <a:bodyPr/>
          <a:lstStyle>
            <a:lvl1pPr>
              <a:defRPr/>
            </a:lvl1pPr>
          </a:lstStyle>
          <a:p>
            <a:pPr>
              <a:defRPr/>
            </a:pPr>
            <a:fld id="{55787697-DD53-4D04-8E28-5DCB8A46A4AF}" type="slidenum">
              <a:rPr lang="pt-BR" altLang="pt-BR"/>
              <a:pPr>
                <a:defRPr/>
              </a:pPr>
              <a:t>‹nº›</a:t>
            </a:fld>
            <a:endParaRPr lang="pt-BR" altLang="pt-BR"/>
          </a:p>
        </p:txBody>
      </p:sp>
    </p:spTree>
    <p:extLst>
      <p:ext uri="{BB962C8B-B14F-4D97-AF65-F5344CB8AC3E}">
        <p14:creationId xmlns:p14="http://schemas.microsoft.com/office/powerpoint/2010/main" val="712254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smtClean="0"/>
              <a:t>Clique para editar o texto mestre</a:t>
            </a:r>
          </a:p>
        </p:txBody>
      </p:sp>
      <p:sp>
        <p:nvSpPr>
          <p:cNvPr id="4" name="Rectangle 4"/>
          <p:cNvSpPr>
            <a:spLocks noGrp="1" noChangeArrowheads="1"/>
          </p:cNvSpPr>
          <p:nvPr>
            <p:ph type="dt" sz="half" idx="10"/>
          </p:nvPr>
        </p:nvSpPr>
        <p:spPr>
          <a:ln/>
        </p:spPr>
        <p:txBody>
          <a:bodyPr/>
          <a:lstStyle>
            <a:lvl1pPr>
              <a:defRPr/>
            </a:lvl1pPr>
          </a:lstStyle>
          <a:p>
            <a:pPr>
              <a:defRPr/>
            </a:pPr>
            <a:endParaRPr lang="pt-BR" alt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ltLang="pt-BR"/>
          </a:p>
        </p:txBody>
      </p:sp>
      <p:sp>
        <p:nvSpPr>
          <p:cNvPr id="6" name="Rectangle 6"/>
          <p:cNvSpPr>
            <a:spLocks noGrp="1" noChangeArrowheads="1"/>
          </p:cNvSpPr>
          <p:nvPr>
            <p:ph type="sldNum" sz="quarter" idx="12"/>
          </p:nvPr>
        </p:nvSpPr>
        <p:spPr>
          <a:ln/>
        </p:spPr>
        <p:txBody>
          <a:bodyPr/>
          <a:lstStyle>
            <a:lvl1pPr>
              <a:defRPr/>
            </a:lvl1pPr>
          </a:lstStyle>
          <a:p>
            <a:pPr>
              <a:defRPr/>
            </a:pPr>
            <a:fld id="{6FB335C5-D84B-47CB-919D-D74F40EDD871}" type="slidenum">
              <a:rPr lang="pt-BR" altLang="pt-BR"/>
              <a:pPr>
                <a:defRPr/>
              </a:pPr>
              <a:t>‹nº›</a:t>
            </a:fld>
            <a:endParaRPr lang="pt-BR" altLang="pt-BR"/>
          </a:p>
        </p:txBody>
      </p:sp>
    </p:spTree>
    <p:extLst>
      <p:ext uri="{BB962C8B-B14F-4D97-AF65-F5344CB8AC3E}">
        <p14:creationId xmlns:p14="http://schemas.microsoft.com/office/powerpoint/2010/main" val="1856329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Rectangle 4"/>
          <p:cNvSpPr>
            <a:spLocks noGrp="1" noChangeArrowheads="1"/>
          </p:cNvSpPr>
          <p:nvPr>
            <p:ph type="dt" sz="half" idx="10"/>
          </p:nvPr>
        </p:nvSpPr>
        <p:spPr>
          <a:ln/>
        </p:spPr>
        <p:txBody>
          <a:bodyPr/>
          <a:lstStyle>
            <a:lvl1pPr>
              <a:defRPr/>
            </a:lvl1pPr>
          </a:lstStyle>
          <a:p>
            <a:pPr>
              <a:defRPr/>
            </a:pPr>
            <a:endParaRPr lang="pt-BR" altLang="pt-BR"/>
          </a:p>
        </p:txBody>
      </p:sp>
      <p:sp>
        <p:nvSpPr>
          <p:cNvPr id="6" name="Rectangle 5"/>
          <p:cNvSpPr>
            <a:spLocks noGrp="1" noChangeArrowheads="1"/>
          </p:cNvSpPr>
          <p:nvPr>
            <p:ph type="ftr" sz="quarter" idx="11"/>
          </p:nvPr>
        </p:nvSpPr>
        <p:spPr>
          <a:ln/>
        </p:spPr>
        <p:txBody>
          <a:bodyPr/>
          <a:lstStyle>
            <a:lvl1pPr>
              <a:defRPr/>
            </a:lvl1pPr>
          </a:lstStyle>
          <a:p>
            <a:pPr>
              <a:defRPr/>
            </a:pPr>
            <a:endParaRPr lang="pt-BR" altLang="pt-BR"/>
          </a:p>
        </p:txBody>
      </p:sp>
      <p:sp>
        <p:nvSpPr>
          <p:cNvPr id="7" name="Rectangle 6"/>
          <p:cNvSpPr>
            <a:spLocks noGrp="1" noChangeArrowheads="1"/>
          </p:cNvSpPr>
          <p:nvPr>
            <p:ph type="sldNum" sz="quarter" idx="12"/>
          </p:nvPr>
        </p:nvSpPr>
        <p:spPr>
          <a:ln/>
        </p:spPr>
        <p:txBody>
          <a:bodyPr/>
          <a:lstStyle>
            <a:lvl1pPr>
              <a:defRPr/>
            </a:lvl1pPr>
          </a:lstStyle>
          <a:p>
            <a:pPr>
              <a:defRPr/>
            </a:pPr>
            <a:fld id="{81DD122B-CA7B-49C6-B0CF-3619E5012535}" type="slidenum">
              <a:rPr lang="pt-BR" altLang="pt-BR"/>
              <a:pPr>
                <a:defRPr/>
              </a:pPr>
              <a:t>‹nº›</a:t>
            </a:fld>
            <a:endParaRPr lang="pt-BR" altLang="pt-BR"/>
          </a:p>
        </p:txBody>
      </p:sp>
    </p:spTree>
    <p:extLst>
      <p:ext uri="{BB962C8B-B14F-4D97-AF65-F5344CB8AC3E}">
        <p14:creationId xmlns:p14="http://schemas.microsoft.com/office/powerpoint/2010/main" val="746687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Rectangle 4"/>
          <p:cNvSpPr>
            <a:spLocks noGrp="1" noChangeArrowheads="1"/>
          </p:cNvSpPr>
          <p:nvPr>
            <p:ph type="dt" sz="half" idx="10"/>
          </p:nvPr>
        </p:nvSpPr>
        <p:spPr>
          <a:ln/>
        </p:spPr>
        <p:txBody>
          <a:bodyPr/>
          <a:lstStyle>
            <a:lvl1pPr>
              <a:defRPr/>
            </a:lvl1pPr>
          </a:lstStyle>
          <a:p>
            <a:pPr>
              <a:defRPr/>
            </a:pPr>
            <a:endParaRPr lang="pt-BR" altLang="pt-BR"/>
          </a:p>
        </p:txBody>
      </p:sp>
      <p:sp>
        <p:nvSpPr>
          <p:cNvPr id="8" name="Rectangle 5"/>
          <p:cNvSpPr>
            <a:spLocks noGrp="1" noChangeArrowheads="1"/>
          </p:cNvSpPr>
          <p:nvPr>
            <p:ph type="ftr" sz="quarter" idx="11"/>
          </p:nvPr>
        </p:nvSpPr>
        <p:spPr>
          <a:ln/>
        </p:spPr>
        <p:txBody>
          <a:bodyPr/>
          <a:lstStyle>
            <a:lvl1pPr>
              <a:defRPr/>
            </a:lvl1pPr>
          </a:lstStyle>
          <a:p>
            <a:pPr>
              <a:defRPr/>
            </a:pPr>
            <a:endParaRPr lang="pt-BR" altLang="pt-BR"/>
          </a:p>
        </p:txBody>
      </p:sp>
      <p:sp>
        <p:nvSpPr>
          <p:cNvPr id="9" name="Rectangle 6"/>
          <p:cNvSpPr>
            <a:spLocks noGrp="1" noChangeArrowheads="1"/>
          </p:cNvSpPr>
          <p:nvPr>
            <p:ph type="sldNum" sz="quarter" idx="12"/>
          </p:nvPr>
        </p:nvSpPr>
        <p:spPr>
          <a:ln/>
        </p:spPr>
        <p:txBody>
          <a:bodyPr/>
          <a:lstStyle>
            <a:lvl1pPr>
              <a:defRPr/>
            </a:lvl1pPr>
          </a:lstStyle>
          <a:p>
            <a:pPr>
              <a:defRPr/>
            </a:pPr>
            <a:fld id="{85196F4E-AED9-425D-8860-4C447CC99A12}" type="slidenum">
              <a:rPr lang="pt-BR" altLang="pt-BR"/>
              <a:pPr>
                <a:defRPr/>
              </a:pPr>
              <a:t>‹nº›</a:t>
            </a:fld>
            <a:endParaRPr lang="pt-BR" altLang="pt-BR"/>
          </a:p>
        </p:txBody>
      </p:sp>
    </p:spTree>
    <p:extLst>
      <p:ext uri="{BB962C8B-B14F-4D97-AF65-F5344CB8AC3E}">
        <p14:creationId xmlns:p14="http://schemas.microsoft.com/office/powerpoint/2010/main" val="1092564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Rectangle 4"/>
          <p:cNvSpPr>
            <a:spLocks noGrp="1" noChangeArrowheads="1"/>
          </p:cNvSpPr>
          <p:nvPr>
            <p:ph type="dt" sz="half" idx="10"/>
          </p:nvPr>
        </p:nvSpPr>
        <p:spPr>
          <a:ln/>
        </p:spPr>
        <p:txBody>
          <a:bodyPr/>
          <a:lstStyle>
            <a:lvl1pPr>
              <a:defRPr/>
            </a:lvl1pPr>
          </a:lstStyle>
          <a:p>
            <a:pPr>
              <a:defRPr/>
            </a:pPr>
            <a:endParaRPr lang="pt-BR" altLang="pt-BR"/>
          </a:p>
        </p:txBody>
      </p:sp>
      <p:sp>
        <p:nvSpPr>
          <p:cNvPr id="4" name="Rectangle 5"/>
          <p:cNvSpPr>
            <a:spLocks noGrp="1" noChangeArrowheads="1"/>
          </p:cNvSpPr>
          <p:nvPr>
            <p:ph type="ftr" sz="quarter" idx="11"/>
          </p:nvPr>
        </p:nvSpPr>
        <p:spPr>
          <a:ln/>
        </p:spPr>
        <p:txBody>
          <a:bodyPr/>
          <a:lstStyle>
            <a:lvl1pPr>
              <a:defRPr/>
            </a:lvl1pPr>
          </a:lstStyle>
          <a:p>
            <a:pPr>
              <a:defRPr/>
            </a:pPr>
            <a:endParaRPr lang="pt-BR" altLang="pt-BR"/>
          </a:p>
        </p:txBody>
      </p:sp>
      <p:sp>
        <p:nvSpPr>
          <p:cNvPr id="5" name="Rectangle 6"/>
          <p:cNvSpPr>
            <a:spLocks noGrp="1" noChangeArrowheads="1"/>
          </p:cNvSpPr>
          <p:nvPr>
            <p:ph type="sldNum" sz="quarter" idx="12"/>
          </p:nvPr>
        </p:nvSpPr>
        <p:spPr>
          <a:ln/>
        </p:spPr>
        <p:txBody>
          <a:bodyPr/>
          <a:lstStyle>
            <a:lvl1pPr>
              <a:defRPr/>
            </a:lvl1pPr>
          </a:lstStyle>
          <a:p>
            <a:pPr>
              <a:defRPr/>
            </a:pPr>
            <a:fld id="{FCF8F1C8-0BBE-44F1-AFD8-FD9C6562DB3A}" type="slidenum">
              <a:rPr lang="pt-BR" altLang="pt-BR"/>
              <a:pPr>
                <a:defRPr/>
              </a:pPr>
              <a:t>‹nº›</a:t>
            </a:fld>
            <a:endParaRPr lang="pt-BR" altLang="pt-BR"/>
          </a:p>
        </p:txBody>
      </p:sp>
    </p:spTree>
    <p:extLst>
      <p:ext uri="{BB962C8B-B14F-4D97-AF65-F5344CB8AC3E}">
        <p14:creationId xmlns:p14="http://schemas.microsoft.com/office/powerpoint/2010/main" val="3935187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pt-BR" altLang="pt-BR"/>
          </a:p>
        </p:txBody>
      </p:sp>
      <p:sp>
        <p:nvSpPr>
          <p:cNvPr id="3" name="Rectangle 5"/>
          <p:cNvSpPr>
            <a:spLocks noGrp="1" noChangeArrowheads="1"/>
          </p:cNvSpPr>
          <p:nvPr>
            <p:ph type="ftr" sz="quarter" idx="11"/>
          </p:nvPr>
        </p:nvSpPr>
        <p:spPr>
          <a:ln/>
        </p:spPr>
        <p:txBody>
          <a:bodyPr/>
          <a:lstStyle>
            <a:lvl1pPr>
              <a:defRPr/>
            </a:lvl1pPr>
          </a:lstStyle>
          <a:p>
            <a:pPr>
              <a:defRPr/>
            </a:pPr>
            <a:endParaRPr lang="pt-BR" altLang="pt-BR"/>
          </a:p>
        </p:txBody>
      </p:sp>
      <p:sp>
        <p:nvSpPr>
          <p:cNvPr id="4" name="Rectangle 6"/>
          <p:cNvSpPr>
            <a:spLocks noGrp="1" noChangeArrowheads="1"/>
          </p:cNvSpPr>
          <p:nvPr>
            <p:ph type="sldNum" sz="quarter" idx="12"/>
          </p:nvPr>
        </p:nvSpPr>
        <p:spPr>
          <a:ln/>
        </p:spPr>
        <p:txBody>
          <a:bodyPr/>
          <a:lstStyle>
            <a:lvl1pPr>
              <a:defRPr/>
            </a:lvl1pPr>
          </a:lstStyle>
          <a:p>
            <a:pPr>
              <a:defRPr/>
            </a:pPr>
            <a:fld id="{6213F1F3-64B9-492F-B133-D42CC1DB3B5A}" type="slidenum">
              <a:rPr lang="pt-BR" altLang="pt-BR"/>
              <a:pPr>
                <a:defRPr/>
              </a:pPr>
              <a:t>‹nº›</a:t>
            </a:fld>
            <a:endParaRPr lang="pt-BR" altLang="pt-BR"/>
          </a:p>
        </p:txBody>
      </p:sp>
    </p:spTree>
    <p:extLst>
      <p:ext uri="{BB962C8B-B14F-4D97-AF65-F5344CB8AC3E}">
        <p14:creationId xmlns:p14="http://schemas.microsoft.com/office/powerpoint/2010/main" val="2747145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Rectangle 4"/>
          <p:cNvSpPr>
            <a:spLocks noGrp="1" noChangeArrowheads="1"/>
          </p:cNvSpPr>
          <p:nvPr>
            <p:ph type="dt" sz="half" idx="10"/>
          </p:nvPr>
        </p:nvSpPr>
        <p:spPr>
          <a:ln/>
        </p:spPr>
        <p:txBody>
          <a:bodyPr/>
          <a:lstStyle>
            <a:lvl1pPr>
              <a:defRPr/>
            </a:lvl1pPr>
          </a:lstStyle>
          <a:p>
            <a:pPr>
              <a:defRPr/>
            </a:pPr>
            <a:endParaRPr lang="pt-BR" altLang="pt-BR"/>
          </a:p>
        </p:txBody>
      </p:sp>
      <p:sp>
        <p:nvSpPr>
          <p:cNvPr id="6" name="Rectangle 5"/>
          <p:cNvSpPr>
            <a:spLocks noGrp="1" noChangeArrowheads="1"/>
          </p:cNvSpPr>
          <p:nvPr>
            <p:ph type="ftr" sz="quarter" idx="11"/>
          </p:nvPr>
        </p:nvSpPr>
        <p:spPr>
          <a:ln/>
        </p:spPr>
        <p:txBody>
          <a:bodyPr/>
          <a:lstStyle>
            <a:lvl1pPr>
              <a:defRPr/>
            </a:lvl1pPr>
          </a:lstStyle>
          <a:p>
            <a:pPr>
              <a:defRPr/>
            </a:pPr>
            <a:endParaRPr lang="pt-BR" altLang="pt-BR"/>
          </a:p>
        </p:txBody>
      </p:sp>
      <p:sp>
        <p:nvSpPr>
          <p:cNvPr id="7" name="Rectangle 6"/>
          <p:cNvSpPr>
            <a:spLocks noGrp="1" noChangeArrowheads="1"/>
          </p:cNvSpPr>
          <p:nvPr>
            <p:ph type="sldNum" sz="quarter" idx="12"/>
          </p:nvPr>
        </p:nvSpPr>
        <p:spPr>
          <a:ln/>
        </p:spPr>
        <p:txBody>
          <a:bodyPr/>
          <a:lstStyle>
            <a:lvl1pPr>
              <a:defRPr/>
            </a:lvl1pPr>
          </a:lstStyle>
          <a:p>
            <a:pPr>
              <a:defRPr/>
            </a:pPr>
            <a:fld id="{FFFF48BD-6AA0-414C-A5CD-62C933D3F96E}" type="slidenum">
              <a:rPr lang="pt-BR" altLang="pt-BR"/>
              <a:pPr>
                <a:defRPr/>
              </a:pPr>
              <a:t>‹nº›</a:t>
            </a:fld>
            <a:endParaRPr lang="pt-BR" altLang="pt-BR"/>
          </a:p>
        </p:txBody>
      </p:sp>
    </p:spTree>
    <p:extLst>
      <p:ext uri="{BB962C8B-B14F-4D97-AF65-F5344CB8AC3E}">
        <p14:creationId xmlns:p14="http://schemas.microsoft.com/office/powerpoint/2010/main" val="3577458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smtClean="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Rectangle 4"/>
          <p:cNvSpPr>
            <a:spLocks noGrp="1" noChangeArrowheads="1"/>
          </p:cNvSpPr>
          <p:nvPr>
            <p:ph type="dt" sz="half" idx="10"/>
          </p:nvPr>
        </p:nvSpPr>
        <p:spPr>
          <a:ln/>
        </p:spPr>
        <p:txBody>
          <a:bodyPr/>
          <a:lstStyle>
            <a:lvl1pPr>
              <a:defRPr/>
            </a:lvl1pPr>
          </a:lstStyle>
          <a:p>
            <a:pPr>
              <a:defRPr/>
            </a:pPr>
            <a:endParaRPr lang="pt-BR" altLang="pt-BR"/>
          </a:p>
        </p:txBody>
      </p:sp>
      <p:sp>
        <p:nvSpPr>
          <p:cNvPr id="6" name="Rectangle 5"/>
          <p:cNvSpPr>
            <a:spLocks noGrp="1" noChangeArrowheads="1"/>
          </p:cNvSpPr>
          <p:nvPr>
            <p:ph type="ftr" sz="quarter" idx="11"/>
          </p:nvPr>
        </p:nvSpPr>
        <p:spPr>
          <a:ln/>
        </p:spPr>
        <p:txBody>
          <a:bodyPr/>
          <a:lstStyle>
            <a:lvl1pPr>
              <a:defRPr/>
            </a:lvl1pPr>
          </a:lstStyle>
          <a:p>
            <a:pPr>
              <a:defRPr/>
            </a:pPr>
            <a:endParaRPr lang="pt-BR" altLang="pt-BR"/>
          </a:p>
        </p:txBody>
      </p:sp>
      <p:sp>
        <p:nvSpPr>
          <p:cNvPr id="7" name="Rectangle 6"/>
          <p:cNvSpPr>
            <a:spLocks noGrp="1" noChangeArrowheads="1"/>
          </p:cNvSpPr>
          <p:nvPr>
            <p:ph type="sldNum" sz="quarter" idx="12"/>
          </p:nvPr>
        </p:nvSpPr>
        <p:spPr>
          <a:ln/>
        </p:spPr>
        <p:txBody>
          <a:bodyPr/>
          <a:lstStyle>
            <a:lvl1pPr>
              <a:defRPr/>
            </a:lvl1pPr>
          </a:lstStyle>
          <a:p>
            <a:pPr>
              <a:defRPr/>
            </a:pPr>
            <a:fld id="{FE1DE450-A54E-4496-B188-4C6E99C3D623}" type="slidenum">
              <a:rPr lang="pt-BR" altLang="pt-BR"/>
              <a:pPr>
                <a:defRPr/>
              </a:pPr>
              <a:t>‹nº›</a:t>
            </a:fld>
            <a:endParaRPr lang="pt-BR" altLang="pt-BR"/>
          </a:p>
        </p:txBody>
      </p:sp>
    </p:spTree>
    <p:extLst>
      <p:ext uri="{BB962C8B-B14F-4D97-AF65-F5344CB8AC3E}">
        <p14:creationId xmlns:p14="http://schemas.microsoft.com/office/powerpoint/2010/main" val="2225710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altLang="pt-BR" smtClean="0"/>
              <a:t>Clique para editar o estilo do título mestre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pt-BR" smtClean="0"/>
              <a:t>Clique para editar os estilos do texto mestre</a:t>
            </a:r>
          </a:p>
          <a:p>
            <a:pPr lvl="1"/>
            <a:r>
              <a:rPr lang="pt-BR" altLang="pt-BR" smtClean="0"/>
              <a:t>Segundo nível</a:t>
            </a:r>
          </a:p>
          <a:p>
            <a:pPr lvl="2"/>
            <a:r>
              <a:rPr lang="pt-BR" altLang="pt-BR" smtClean="0"/>
              <a:t>Terceiro nível</a:t>
            </a:r>
          </a:p>
          <a:p>
            <a:pPr lvl="3"/>
            <a:r>
              <a:rPr lang="pt-BR" altLang="pt-BR" smtClean="0"/>
              <a:t>Quarto nível</a:t>
            </a:r>
          </a:p>
          <a:p>
            <a:pPr lvl="4"/>
            <a:r>
              <a:rPr lang="pt-BR" altLang="pt-BR" smtClean="0"/>
              <a:t>Quinto nível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400"/>
            </a:lvl1pPr>
          </a:lstStyle>
          <a:p>
            <a:pPr>
              <a:defRPr/>
            </a:pPr>
            <a:endParaRPr lang="pt-BR" altLang="pt-B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pt-BR" altLang="pt-B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a:lvl1pPr>
          </a:lstStyle>
          <a:p>
            <a:pPr>
              <a:defRPr/>
            </a:pPr>
            <a:fld id="{8F618FD7-C44A-4DF4-BA6A-031DC429BD91}" type="slidenum">
              <a:rPr lang="pt-BR" altLang="pt-BR"/>
              <a:pPr>
                <a:defRPr/>
              </a:pPr>
              <a:t>‹nº›</a:t>
            </a:fld>
            <a:endParaRPr lang="pt-BR" alt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657350" y="1196975"/>
            <a:ext cx="5829300" cy="3240088"/>
          </a:xfrm>
        </p:spPr>
        <p:txBody>
          <a:bodyPr>
            <a:normAutofit/>
          </a:bodyPr>
          <a:lstStyle/>
          <a:p>
            <a:r>
              <a:rPr lang="pt-BR" altLang="pt-BR" sz="4000" b="1" dirty="0" smtClean="0">
                <a:solidFill>
                  <a:srgbClr val="FF0000"/>
                </a:solidFill>
              </a:rPr>
              <a:t>2.ESTRUTURA E DINÂMICA SOCIAL</a:t>
            </a:r>
            <a:br>
              <a:rPr lang="pt-BR" altLang="pt-BR" sz="4000" b="1" dirty="0" smtClean="0">
                <a:solidFill>
                  <a:srgbClr val="FF0000"/>
                </a:solidFill>
              </a:rPr>
            </a:br>
            <a:r>
              <a:rPr lang="pt-BR" altLang="pt-BR" sz="4000" dirty="0"/>
              <a:t/>
            </a:r>
            <a:br>
              <a:rPr lang="pt-BR" altLang="pt-BR" sz="4000" dirty="0"/>
            </a:br>
            <a:r>
              <a:rPr lang="pt-BR" altLang="pt-BR" sz="2400" dirty="0"/>
              <a:t>Quadrimestre: </a:t>
            </a:r>
            <a:r>
              <a:rPr lang="pt-BR" altLang="pt-BR" sz="2400" dirty="0" smtClean="0"/>
              <a:t>2020.1 - BCH</a:t>
            </a:r>
            <a:r>
              <a:rPr lang="pt-BR" altLang="pt-BR" sz="2400" dirty="0"/>
              <a:t/>
            </a:r>
            <a:br>
              <a:rPr lang="pt-BR" altLang="pt-BR" sz="2400" dirty="0"/>
            </a:br>
            <a:endParaRPr lang="pt-BR" altLang="pt-BR" sz="3600" b="1" dirty="0">
              <a:solidFill>
                <a:srgbClr val="FF0000"/>
              </a:solidFill>
            </a:endParaRPr>
          </a:p>
        </p:txBody>
      </p:sp>
      <p:sp>
        <p:nvSpPr>
          <p:cNvPr id="2051" name="Rectangle 3"/>
          <p:cNvSpPr>
            <a:spLocks noGrp="1" noChangeArrowheads="1"/>
          </p:cNvSpPr>
          <p:nvPr>
            <p:ph type="subTitle" idx="1"/>
          </p:nvPr>
        </p:nvSpPr>
        <p:spPr>
          <a:xfrm>
            <a:off x="2171700" y="5084765"/>
            <a:ext cx="4800600" cy="936625"/>
          </a:xfrm>
        </p:spPr>
        <p:txBody>
          <a:bodyPr/>
          <a:lstStyle/>
          <a:p>
            <a:pPr eaLnBrk="1" hangingPunct="1">
              <a:lnSpc>
                <a:spcPct val="80000"/>
              </a:lnSpc>
            </a:pPr>
            <a:r>
              <a:rPr lang="pt-BR" altLang="pt-BR" sz="2800" b="1" dirty="0" smtClean="0">
                <a:solidFill>
                  <a:srgbClr val="FF0000"/>
                </a:solidFill>
              </a:rPr>
              <a:t>Gilberto </a:t>
            </a:r>
            <a:r>
              <a:rPr lang="pt-BR" altLang="pt-BR" sz="2800" b="1" dirty="0">
                <a:solidFill>
                  <a:srgbClr val="FF0000"/>
                </a:solidFill>
              </a:rPr>
              <a:t>Maringoni</a:t>
            </a:r>
          </a:p>
          <a:p>
            <a:pPr eaLnBrk="1" hangingPunct="1">
              <a:lnSpc>
                <a:spcPct val="80000"/>
              </a:lnSpc>
            </a:pPr>
            <a:r>
              <a:rPr lang="pt-BR" altLang="pt-BR" sz="1800" b="1" dirty="0"/>
              <a:t>UFABC – Fevereiro/ </a:t>
            </a:r>
            <a:r>
              <a:rPr lang="pt-BR" altLang="pt-BR" sz="1800" b="1" dirty="0" smtClean="0"/>
              <a:t>Abril 2020</a:t>
            </a:r>
            <a:endParaRPr lang="pt-BR" altLang="pt-BR" sz="2800" b="1" dirty="0"/>
          </a:p>
        </p:txBody>
      </p:sp>
    </p:spTree>
    <p:extLst>
      <p:ext uri="{BB962C8B-B14F-4D97-AF65-F5344CB8AC3E}">
        <p14:creationId xmlns:p14="http://schemas.microsoft.com/office/powerpoint/2010/main" val="2885237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Espaço Reservado para Conteúdo 2"/>
          <p:cNvSpPr>
            <a:spLocks noGrp="1"/>
          </p:cNvSpPr>
          <p:nvPr>
            <p:ph idx="1"/>
          </p:nvPr>
        </p:nvSpPr>
        <p:spPr>
          <a:xfrm>
            <a:off x="457200" y="620713"/>
            <a:ext cx="8229600" cy="5505450"/>
          </a:xfrm>
        </p:spPr>
        <p:txBody>
          <a:bodyPr/>
          <a:lstStyle/>
          <a:p>
            <a:r>
              <a:rPr lang="pt-BR" altLang="pt-BR" smtClean="0">
                <a:solidFill>
                  <a:srgbClr val="FF0000"/>
                </a:solidFill>
              </a:rPr>
              <a:t>A burguesia desempenhou na história um papel eminentemente revolucionário.</a:t>
            </a:r>
          </a:p>
          <a:p>
            <a:endParaRPr lang="pt-BR" altLang="pt-BR" smtClean="0">
              <a:solidFill>
                <a:srgbClr val="FF0000"/>
              </a:solidFill>
            </a:endParaRPr>
          </a:p>
          <a:p>
            <a:r>
              <a:rPr lang="pt-BR" altLang="pt-BR" sz="2800" smtClean="0"/>
              <a:t>Onde quer que tenha conquistado o Poder, a burguesia calcou aos pés as relações feudais, patriarcais e idílicas. Todos os complexos e variados laços que prendiam o homem feudal a seus "superiores naturais" ela os despedaçou sem piedade, para só deixar subsistir, de homem para homem, o laço do frio interesse, as duras exigências do "pagamento à vista". </a:t>
            </a:r>
          </a:p>
          <a:p>
            <a:r>
              <a:rPr lang="pt-BR" altLang="pt-BR" sz="2800" smtClean="0"/>
              <a:t>(...)</a:t>
            </a:r>
          </a:p>
          <a:p>
            <a:endParaRPr lang="pt-BR" altLang="pt-BR"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Espaço Reservado para Conteúdo 2"/>
          <p:cNvSpPr>
            <a:spLocks noGrp="1"/>
          </p:cNvSpPr>
          <p:nvPr>
            <p:ph idx="1"/>
          </p:nvPr>
        </p:nvSpPr>
        <p:spPr>
          <a:xfrm>
            <a:off x="457200" y="620713"/>
            <a:ext cx="8229600" cy="5505450"/>
          </a:xfrm>
        </p:spPr>
        <p:txBody>
          <a:bodyPr/>
          <a:lstStyle/>
          <a:p>
            <a:r>
              <a:rPr lang="pt-BR" altLang="pt-BR" smtClean="0">
                <a:solidFill>
                  <a:srgbClr val="FF0000"/>
                </a:solidFill>
              </a:rPr>
              <a:t>A burguesia despojou de sua auréola todas as atividades até então reputadas veneráveis e encaradas com piedoso respeito. Do médico, do jurista, do sacerdote, do poeta, do sábio fez seus servidores assalariados.</a:t>
            </a:r>
          </a:p>
          <a:p>
            <a:r>
              <a:rPr lang="pt-BR" altLang="pt-BR" smtClean="0"/>
              <a:t>A burguesia rasgou o véu de sentimentalismo que envolvia as relações de família e reduziu-as a simples relações monetárias.</a:t>
            </a:r>
          </a:p>
          <a:p>
            <a:r>
              <a:rPr lang="pt-BR" altLang="pt-BR" smtClean="0"/>
              <a:t>(...)     </a:t>
            </a:r>
          </a:p>
          <a:p>
            <a:endParaRPr lang="pt-BR" altLang="pt-BR"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Espaço Reservado para Conteúdo 2"/>
          <p:cNvSpPr>
            <a:spLocks noGrp="1"/>
          </p:cNvSpPr>
          <p:nvPr>
            <p:ph idx="1"/>
          </p:nvPr>
        </p:nvSpPr>
        <p:spPr>
          <a:xfrm>
            <a:off x="457200" y="620713"/>
            <a:ext cx="8229600" cy="5505450"/>
          </a:xfrm>
        </p:spPr>
        <p:txBody>
          <a:bodyPr/>
          <a:lstStyle/>
          <a:p>
            <a:r>
              <a:rPr lang="pt-BR" altLang="pt-BR" sz="2400" smtClean="0"/>
              <a:t>A burguesia só pode existir com a condição de revolucionar incessantemente os instrumentos de produção, por conseguinte, as relações de produção e, com isso, todas as relações sociais. A conservação inalterada do antigo modo de produção constituía, pelo contrário, a primeira condição de existência de todas as classes industriais anteriores. </a:t>
            </a:r>
          </a:p>
          <a:p>
            <a:r>
              <a:rPr lang="pt-BR" altLang="pt-BR" sz="2400" smtClean="0"/>
              <a:t>(...)</a:t>
            </a:r>
          </a:p>
          <a:p>
            <a:endParaRPr lang="pt-BR" altLang="pt-BR" sz="2400" smtClean="0"/>
          </a:p>
          <a:p>
            <a:r>
              <a:rPr lang="pt-BR" altLang="pt-BR" sz="2400" smtClean="0">
                <a:solidFill>
                  <a:srgbClr val="FF0000"/>
                </a:solidFill>
              </a:rPr>
              <a:t>Impelida pela necessidade de mercados sempre novos, a burguesia invade todo o globo. Necessita estabelecer-se em toda parte, explorar em toda parte, criar vínculos em toda parte.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Espaço Reservado para Conteúdo 2"/>
          <p:cNvSpPr>
            <a:spLocks noGrp="1"/>
          </p:cNvSpPr>
          <p:nvPr>
            <p:ph idx="1"/>
          </p:nvPr>
        </p:nvSpPr>
        <p:spPr>
          <a:xfrm>
            <a:off x="457200" y="620713"/>
            <a:ext cx="8229600" cy="5505450"/>
          </a:xfrm>
        </p:spPr>
        <p:txBody>
          <a:bodyPr/>
          <a:lstStyle/>
          <a:p>
            <a:r>
              <a:rPr lang="pt-BR" altLang="pt-BR" sz="2400" smtClean="0"/>
              <a:t>Pela exploração do mercado mundial a burguesia imprime um caráter cosmopolita à produção e ao consumo em todos os países. Para desespero dos reacionários, ela retirou à indústria sua base nacional. </a:t>
            </a:r>
          </a:p>
          <a:p>
            <a:endParaRPr lang="pt-BR" altLang="pt-BR" sz="2400" smtClean="0"/>
          </a:p>
          <a:p>
            <a:r>
              <a:rPr lang="pt-BR" altLang="pt-BR" sz="2400" smtClean="0">
                <a:solidFill>
                  <a:srgbClr val="FF0000"/>
                </a:solidFill>
              </a:rPr>
              <a:t>As velhas indústrias nacionais foram destruídas e continuam a sê-lo diariamente. </a:t>
            </a:r>
          </a:p>
          <a:p>
            <a:endParaRPr lang="pt-BR" altLang="pt-BR" sz="2400" smtClean="0"/>
          </a:p>
          <a:p>
            <a:r>
              <a:rPr lang="pt-BR" altLang="pt-BR" sz="2400" smtClean="0"/>
              <a:t>São suplantadas por novas indústrias, cuja introdução se toma uma questão vital para todas as nações civilizadas, indústrias que não empregam mais matérias-primas autóctones, mas sim matérias-primas vindas das regiões mais distantes, e cujos produtos se consomem não semente no próprio país mas em todas as partes do globo.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Espaço Reservado para Conteúdo 2"/>
          <p:cNvSpPr>
            <a:spLocks noGrp="1"/>
          </p:cNvSpPr>
          <p:nvPr>
            <p:ph idx="1"/>
          </p:nvPr>
        </p:nvSpPr>
        <p:spPr>
          <a:xfrm>
            <a:off x="457200" y="620713"/>
            <a:ext cx="8229600" cy="5505450"/>
          </a:xfrm>
        </p:spPr>
        <p:txBody>
          <a:bodyPr/>
          <a:lstStyle/>
          <a:p>
            <a:r>
              <a:rPr lang="pt-BR" altLang="pt-BR" sz="2800" smtClean="0"/>
              <a:t>Em lugar das antigas necessidades, satisfeitas pelos produtos nacionais, nascem novas necessidades, que reclamam para sua satisfação os produtos das regiões mais longínquas e dos climas mais diversos. </a:t>
            </a:r>
          </a:p>
          <a:p>
            <a:endParaRPr lang="pt-BR" altLang="pt-BR" sz="2800" smtClean="0"/>
          </a:p>
          <a:p>
            <a:r>
              <a:rPr lang="pt-BR" altLang="pt-BR" sz="2800" smtClean="0"/>
              <a:t>Em lugar do antigo isolamento de regiões e nações que se bastavam a si próprias, desenvolvem-se um intercâmbio universal, uma universal interdependência das nações. </a:t>
            </a:r>
          </a:p>
          <a:p>
            <a:endParaRPr lang="pt-BR" altLang="pt-BR" sz="2800" smtClean="0"/>
          </a:p>
          <a:p>
            <a:r>
              <a:rPr lang="pt-BR" altLang="pt-BR" sz="2800" smtClean="0">
                <a:solidFill>
                  <a:srgbClr val="FF0000"/>
                </a:solidFill>
              </a:rPr>
              <a:t>E isto se refere tanto à produção material como à produção intelectual. </a:t>
            </a:r>
          </a:p>
          <a:p>
            <a:endParaRPr lang="pt-BR" altLang="pt-BR" sz="280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Espaço Reservado para Conteúdo 2"/>
          <p:cNvSpPr>
            <a:spLocks noGrp="1"/>
          </p:cNvSpPr>
          <p:nvPr>
            <p:ph idx="1"/>
          </p:nvPr>
        </p:nvSpPr>
        <p:spPr>
          <a:xfrm>
            <a:off x="457200" y="620713"/>
            <a:ext cx="8229600" cy="5505450"/>
          </a:xfrm>
        </p:spPr>
        <p:txBody>
          <a:bodyPr/>
          <a:lstStyle/>
          <a:p>
            <a:r>
              <a:rPr lang="pt-BR" altLang="pt-BR" sz="2800" smtClean="0"/>
              <a:t>As criações intelectuais de uma nação tornam-se propriedade comum de todas. A estreiteza e o exclusivismo nacionais tomam-se cada vez mais impossíveis; das inúmeras literaturas nacionais e locais, nasce uma literatura universal.</a:t>
            </a:r>
          </a:p>
          <a:p>
            <a:r>
              <a:rPr lang="pt-BR" altLang="pt-BR" sz="2800" smtClean="0"/>
              <a:t> </a:t>
            </a:r>
          </a:p>
          <a:p>
            <a:r>
              <a:rPr lang="pt-BR" altLang="pt-BR" sz="2800" smtClean="0">
                <a:solidFill>
                  <a:srgbClr val="FF0000"/>
                </a:solidFill>
              </a:rPr>
              <a:t>Devido ao rápido aperfeiçoamento dos instrumentos de produção e ao constante progresso dos meios de comunicação, a burguesia arrasta para a torrente da civilização mesmo as nações mais bárbaras.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Espaço Reservado para Conteúdo 2"/>
          <p:cNvSpPr>
            <a:spLocks noGrp="1"/>
          </p:cNvSpPr>
          <p:nvPr>
            <p:ph idx="1"/>
          </p:nvPr>
        </p:nvSpPr>
        <p:spPr>
          <a:xfrm>
            <a:off x="457200" y="620713"/>
            <a:ext cx="8229600" cy="5505450"/>
          </a:xfrm>
        </p:spPr>
        <p:txBody>
          <a:bodyPr/>
          <a:lstStyle/>
          <a:p>
            <a:r>
              <a:rPr lang="pt-BR" altLang="pt-BR" smtClean="0"/>
              <a:t>Os baixos preços de seus produtos são a artilharia pesada que destrói todas as muralhas da China e obriga a capitularem os bárbaros mais tenazmente hostis aos estrangeiros. Sob pena de morte, ela obriga todas as nações a adotarem o modo burguês de produção, constrange-as a abraçar o que ela chama civilização, isto é, a se tomarem burguesas. </a:t>
            </a:r>
          </a:p>
          <a:p>
            <a:r>
              <a:rPr lang="pt-BR" altLang="pt-BR" smtClean="0">
                <a:solidFill>
                  <a:srgbClr val="FF0000"/>
                </a:solidFill>
              </a:rPr>
              <a:t>Em uma palavra, cria um mundo à sua imagem e semelhança.</a:t>
            </a:r>
          </a:p>
          <a:p>
            <a:endParaRPr lang="pt-BR" altLang="pt-BR"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1422400"/>
            <a:ext cx="8229600" cy="1143000"/>
          </a:xfrm>
        </p:spPr>
        <p:txBody>
          <a:bodyPr/>
          <a:lstStyle/>
          <a:p>
            <a:pPr eaLnBrk="1" hangingPunct="1"/>
            <a:r>
              <a:rPr lang="pt-BR" altLang="pt-BR" b="1" smtClean="0">
                <a:solidFill>
                  <a:srgbClr val="FF0000"/>
                </a:solidFill>
              </a:rPr>
              <a:t>3. O 18 de brumário </a:t>
            </a:r>
            <a:br>
              <a:rPr lang="pt-BR" altLang="pt-BR" b="1" smtClean="0">
                <a:solidFill>
                  <a:srgbClr val="FF0000"/>
                </a:solidFill>
              </a:rPr>
            </a:br>
            <a:r>
              <a:rPr lang="pt-BR" altLang="pt-BR" b="1" smtClean="0">
                <a:solidFill>
                  <a:srgbClr val="FF0000"/>
                </a:solidFill>
              </a:rPr>
              <a:t>de Luís Bonaparte</a:t>
            </a:r>
            <a:br>
              <a:rPr lang="pt-BR" altLang="pt-BR" b="1" smtClean="0">
                <a:solidFill>
                  <a:srgbClr val="FF0000"/>
                </a:solidFill>
              </a:rPr>
            </a:br>
            <a:r>
              <a:rPr lang="pt-BR" altLang="pt-BR" b="1" smtClean="0">
                <a:solidFill>
                  <a:srgbClr val="FF0000"/>
                </a:solidFill>
              </a:rPr>
              <a:t/>
            </a:r>
            <a:br>
              <a:rPr lang="pt-BR" altLang="pt-BR" b="1" smtClean="0">
                <a:solidFill>
                  <a:srgbClr val="FF0000"/>
                </a:solidFill>
              </a:rPr>
            </a:br>
            <a:endParaRPr lang="pt-BR" altLang="pt-BR" sz="3600" smtClean="0"/>
          </a:p>
        </p:txBody>
      </p:sp>
      <p:sp>
        <p:nvSpPr>
          <p:cNvPr id="69635" name="Rectangle 3"/>
          <p:cNvSpPr>
            <a:spLocks noGrp="1" noChangeArrowheads="1"/>
          </p:cNvSpPr>
          <p:nvPr>
            <p:ph type="body" sz="half" idx="2"/>
          </p:nvPr>
        </p:nvSpPr>
        <p:spPr>
          <a:xfrm>
            <a:off x="468313" y="4581525"/>
            <a:ext cx="7848600" cy="1871663"/>
          </a:xfrm>
        </p:spPr>
        <p:txBody>
          <a:bodyPr/>
          <a:lstStyle/>
          <a:p>
            <a:pPr algn="ctr" eaLnBrk="1" hangingPunct="1">
              <a:lnSpc>
                <a:spcPct val="90000"/>
              </a:lnSpc>
              <a:buFontTx/>
              <a:buNone/>
            </a:pPr>
            <a:endParaRPr lang="pt-BR" altLang="pt-BR" b="1" smtClean="0"/>
          </a:p>
          <a:p>
            <a:pPr algn="ctr" eaLnBrk="1" hangingPunct="1">
              <a:lnSpc>
                <a:spcPct val="90000"/>
              </a:lnSpc>
              <a:buFontTx/>
              <a:buNone/>
            </a:pPr>
            <a:r>
              <a:rPr lang="pt-BR" altLang="pt-BR" b="1" smtClean="0"/>
              <a:t>EDS</a:t>
            </a:r>
          </a:p>
          <a:p>
            <a:pPr algn="ctr" eaLnBrk="1" hangingPunct="1">
              <a:lnSpc>
                <a:spcPct val="90000"/>
              </a:lnSpc>
              <a:buFontTx/>
              <a:buNone/>
            </a:pPr>
            <a:r>
              <a:rPr lang="pt-BR" altLang="pt-BR" sz="2000" b="1" smtClean="0"/>
              <a:t>Universidade Federal do ABC</a:t>
            </a:r>
          </a:p>
          <a:p>
            <a:pPr algn="ctr" eaLnBrk="1" hangingPunct="1">
              <a:lnSpc>
                <a:spcPct val="90000"/>
              </a:lnSpc>
              <a:buFontTx/>
              <a:buNone/>
            </a:pPr>
            <a:r>
              <a:rPr lang="pt-BR" altLang="pt-BR" sz="2400" b="1" smtClean="0">
                <a:solidFill>
                  <a:srgbClr val="FF0000"/>
                </a:solidFill>
              </a:rPr>
              <a:t>Gilberto Maringoni 2013</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body" idx="1"/>
          </p:nvPr>
        </p:nvSpPr>
        <p:spPr>
          <a:xfrm>
            <a:off x="457200" y="404813"/>
            <a:ext cx="8229600" cy="6192837"/>
          </a:xfrm>
        </p:spPr>
        <p:txBody>
          <a:bodyPr/>
          <a:lstStyle/>
          <a:p>
            <a:pPr eaLnBrk="1" hangingPunct="1">
              <a:lnSpc>
                <a:spcPct val="90000"/>
              </a:lnSpc>
            </a:pPr>
            <a:r>
              <a:rPr lang="pt-BR" altLang="pt-BR" sz="2400" i="1" smtClean="0"/>
              <a:t>O 18 de brumário de Luís Bonaparte</a:t>
            </a:r>
            <a:r>
              <a:rPr lang="pt-BR" altLang="pt-BR" sz="2400" smtClean="0"/>
              <a:t> é o texto em que Karl Marx busca articular sua visão de mundo, esboçada no </a:t>
            </a:r>
            <a:r>
              <a:rPr lang="pt-BR" altLang="pt-BR" sz="2400" i="1" smtClean="0"/>
              <a:t>Manifesto Comunista</a:t>
            </a:r>
            <a:r>
              <a:rPr lang="pt-BR" altLang="pt-BR" sz="2400" smtClean="0"/>
              <a:t>, de 1848, com a experiência da vida prática e dos processos políticos e sociais concretos.</a:t>
            </a:r>
            <a:br>
              <a:rPr lang="pt-BR" altLang="pt-BR" sz="2400" smtClean="0"/>
            </a:br>
            <a:endParaRPr lang="pt-BR" altLang="pt-BR" sz="2400" smtClean="0"/>
          </a:p>
          <a:p>
            <a:pPr eaLnBrk="1" hangingPunct="1">
              <a:lnSpc>
                <a:spcPct val="90000"/>
              </a:lnSpc>
            </a:pPr>
            <a:r>
              <a:rPr lang="pt-BR" altLang="pt-BR" sz="2400" smtClean="0">
                <a:solidFill>
                  <a:srgbClr val="FF0000"/>
                </a:solidFill>
              </a:rPr>
              <a:t>Nasceria daí o materialismo dialético e o materialismo histórico, métodos fundamentais para a compreensão das movimentações da vida social.</a:t>
            </a:r>
            <a:br>
              <a:rPr lang="pt-BR" altLang="pt-BR" sz="2400" smtClean="0">
                <a:solidFill>
                  <a:srgbClr val="FF0000"/>
                </a:solidFill>
              </a:rPr>
            </a:br>
            <a:endParaRPr lang="pt-BR" altLang="pt-BR" sz="2400" smtClean="0">
              <a:solidFill>
                <a:srgbClr val="FF0000"/>
              </a:solidFill>
            </a:endParaRPr>
          </a:p>
          <a:p>
            <a:pPr eaLnBrk="1" hangingPunct="1">
              <a:lnSpc>
                <a:spcPct val="90000"/>
              </a:lnSpc>
            </a:pPr>
            <a:r>
              <a:rPr lang="pt-BR" altLang="pt-BR" sz="2400" smtClean="0"/>
              <a:t>Publicado originalmente em partes, entre 1851 e 1852, na revista </a:t>
            </a:r>
            <a:r>
              <a:rPr lang="pt-BR" altLang="pt-BR" sz="2400" i="1" smtClean="0"/>
              <a:t>The revolution</a:t>
            </a:r>
            <a:r>
              <a:rPr lang="pt-BR" altLang="pt-BR" sz="2400" smtClean="0"/>
              <a:t>, editada em Nova York, o </a:t>
            </a:r>
            <a:r>
              <a:rPr lang="pt-BR" altLang="pt-BR" sz="2400" i="1" smtClean="0"/>
              <a:t>18 de brumário</a:t>
            </a:r>
            <a:r>
              <a:rPr lang="pt-BR" altLang="pt-BR" sz="2400" smtClean="0"/>
              <a:t> narra a história do golpe de Estado dado por Luís Bonaparte – sobrinho de Napoleão Bonaparte - que colocou um ponto final na curta (de 24 de fevereiro de 1848 a 2 de dezembro de 1851) experiência republicana na França.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type="body" idx="1"/>
          </p:nvPr>
        </p:nvSpPr>
        <p:spPr>
          <a:xfrm>
            <a:off x="457200" y="404813"/>
            <a:ext cx="8229600" cy="5721350"/>
          </a:xfrm>
        </p:spPr>
        <p:txBody>
          <a:bodyPr/>
          <a:lstStyle/>
          <a:p>
            <a:pPr eaLnBrk="1" hangingPunct="1">
              <a:lnSpc>
                <a:spcPct val="90000"/>
              </a:lnSpc>
            </a:pPr>
            <a:r>
              <a:rPr lang="pt-BR" altLang="pt-BR" sz="2800" smtClean="0"/>
              <a:t>Luís Bonaparte, figura inexpressiva na cena política toma o poder e se declara imperador. </a:t>
            </a:r>
          </a:p>
          <a:p>
            <a:pPr eaLnBrk="1" hangingPunct="1">
              <a:lnSpc>
                <a:spcPct val="90000"/>
              </a:lnSpc>
            </a:pPr>
            <a:r>
              <a:rPr lang="pt-BR" altLang="pt-BR" sz="2800" smtClean="0"/>
              <a:t>A maioria das pessoas foi pega de surpresa. </a:t>
            </a:r>
          </a:p>
          <a:p>
            <a:pPr eaLnBrk="1" hangingPunct="1">
              <a:lnSpc>
                <a:spcPct val="90000"/>
              </a:lnSpc>
            </a:pPr>
            <a:r>
              <a:rPr lang="pt-BR" altLang="pt-BR" sz="2800" smtClean="0">
                <a:solidFill>
                  <a:srgbClr val="FF0000"/>
                </a:solidFill>
              </a:rPr>
              <a:t>Aquilo lhes parecia, como diria Marx, um “raio em céu sereno”. </a:t>
            </a:r>
          </a:p>
          <a:p>
            <a:pPr eaLnBrk="1" hangingPunct="1">
              <a:lnSpc>
                <a:spcPct val="90000"/>
              </a:lnSpc>
            </a:pPr>
            <a:r>
              <a:rPr lang="pt-BR" altLang="pt-BR" sz="2800" smtClean="0"/>
              <a:t>A partir daí as tentativas de explicação daquele evento, aparentemente inusitado, se multiplicaram. </a:t>
            </a:r>
          </a:p>
          <a:p>
            <a:pPr eaLnBrk="1" hangingPunct="1">
              <a:lnSpc>
                <a:spcPct val="90000"/>
              </a:lnSpc>
            </a:pPr>
            <a:r>
              <a:rPr lang="pt-BR" altLang="pt-BR" sz="2800" smtClean="0"/>
              <a:t>Entre as obras que tiveram maior repercussão naquele período estavam: </a:t>
            </a:r>
            <a:r>
              <a:rPr lang="pt-BR" altLang="pt-BR" sz="2800" i="1" smtClean="0">
                <a:solidFill>
                  <a:srgbClr val="FF0000"/>
                </a:solidFill>
              </a:rPr>
              <a:t>Napoleão: o pequeno</a:t>
            </a:r>
            <a:r>
              <a:rPr lang="pt-BR" altLang="pt-BR" sz="2800" smtClean="0">
                <a:solidFill>
                  <a:srgbClr val="FF0000"/>
                </a:solidFill>
              </a:rPr>
              <a:t>, de Victor Hugo e </a:t>
            </a:r>
            <a:r>
              <a:rPr lang="pt-BR" altLang="pt-BR" sz="2800" i="1" smtClean="0">
                <a:solidFill>
                  <a:srgbClr val="FF0000"/>
                </a:solidFill>
              </a:rPr>
              <a:t>Golpe de Estado</a:t>
            </a:r>
            <a:r>
              <a:rPr lang="pt-BR" altLang="pt-BR" sz="2800" smtClean="0">
                <a:solidFill>
                  <a:srgbClr val="FF0000"/>
                </a:solidFill>
              </a:rPr>
              <a:t>, de Proudhon. Duas figuras com grande expressão na cultura francesa.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620713"/>
            <a:ext cx="8229600" cy="5505450"/>
          </a:xfrm>
        </p:spPr>
        <p:txBody>
          <a:bodyPr/>
          <a:lstStyle/>
          <a:p>
            <a:pPr marL="0" indent="0" algn="ctr">
              <a:buFontTx/>
              <a:buNone/>
              <a:defRPr/>
            </a:pPr>
            <a:r>
              <a:rPr lang="pt-BR" b="1" dirty="0" smtClean="0">
                <a:solidFill>
                  <a:srgbClr val="FF0000"/>
                </a:solidFill>
              </a:rPr>
              <a:t>2 -</a:t>
            </a:r>
            <a:r>
              <a:rPr lang="pt-BR" sz="4000" b="1" dirty="0" smtClean="0">
                <a:solidFill>
                  <a:srgbClr val="FF0000"/>
                </a:solidFill>
              </a:rPr>
              <a:t>Manifesto </a:t>
            </a:r>
            <a:r>
              <a:rPr lang="pt-BR" sz="4000" b="1" dirty="0">
                <a:solidFill>
                  <a:srgbClr val="FF0000"/>
                </a:solidFill>
              </a:rPr>
              <a:t>do partido comunista</a:t>
            </a:r>
            <a:endParaRPr lang="pt-BR" sz="4000" dirty="0">
              <a:solidFill>
                <a:srgbClr val="FF0000"/>
              </a:solidFill>
            </a:endParaRPr>
          </a:p>
          <a:p>
            <a:pPr algn="ctr">
              <a:defRPr/>
            </a:pPr>
            <a:r>
              <a:rPr lang="pt-BR" sz="4000" b="1" dirty="0">
                <a:solidFill>
                  <a:srgbClr val="FF0000"/>
                </a:solidFill>
              </a:rPr>
              <a:t>Karl Marx e Friedrich </a:t>
            </a:r>
            <a:r>
              <a:rPr lang="pt-BR" sz="4000" b="1" dirty="0" smtClean="0">
                <a:solidFill>
                  <a:srgbClr val="FF0000"/>
                </a:solidFill>
              </a:rPr>
              <a:t>Engels</a:t>
            </a:r>
            <a:br>
              <a:rPr lang="pt-BR" sz="4000" b="1" dirty="0" smtClean="0">
                <a:solidFill>
                  <a:srgbClr val="FF0000"/>
                </a:solidFill>
              </a:rPr>
            </a:br>
            <a:endParaRPr lang="pt-BR" sz="4000" dirty="0">
              <a:solidFill>
                <a:srgbClr val="FF0000"/>
              </a:solidFill>
            </a:endParaRPr>
          </a:p>
          <a:p>
            <a:pPr algn="ctr">
              <a:defRPr/>
            </a:pPr>
            <a:r>
              <a:rPr lang="pt-BR" sz="2000" b="1" dirty="0"/>
              <a:t>Burgueses e proletários</a:t>
            </a:r>
            <a:endParaRPr lang="pt-BR" sz="2000" dirty="0"/>
          </a:p>
          <a:p>
            <a:pPr algn="ctr">
              <a:defRPr/>
            </a:pPr>
            <a:r>
              <a:rPr lang="pt-BR" sz="2000" b="1" dirty="0"/>
              <a:t>Proletários e comunistas</a:t>
            </a:r>
            <a:endParaRPr lang="pt-BR" sz="2000" dirty="0"/>
          </a:p>
          <a:p>
            <a:pPr algn="ctr">
              <a:defRPr/>
            </a:pPr>
            <a:r>
              <a:rPr lang="pt-BR" sz="2000" b="1" dirty="0"/>
              <a:t>Literatura socialista e comunista</a:t>
            </a:r>
            <a:endParaRPr lang="pt-BR" sz="2000" dirty="0"/>
          </a:p>
          <a:p>
            <a:pPr algn="ctr">
              <a:defRPr/>
            </a:pPr>
            <a:r>
              <a:rPr lang="pt-BR" sz="2000" b="1" dirty="0"/>
              <a:t>Posição dos comunistas face aos diferentes partidos de oposição</a:t>
            </a:r>
            <a:endParaRPr lang="pt-BR" sz="2000" dirty="0"/>
          </a:p>
          <a:p>
            <a:pPr algn="ctr">
              <a:defRPr/>
            </a:pPr>
            <a:r>
              <a:rPr lang="pt-BR" sz="2000" dirty="0"/>
              <a:t>Escrito por K. Marx e F. Engels em dezembro de 1847 </a:t>
            </a:r>
            <a:r>
              <a:rPr lang="pt-BR" sz="2000" dirty="0" smtClean="0"/>
              <a:t/>
            </a:r>
            <a:br>
              <a:rPr lang="pt-BR" sz="2000" dirty="0" smtClean="0"/>
            </a:br>
            <a:r>
              <a:rPr lang="pt-BR" sz="2000" dirty="0" smtClean="0"/>
              <a:t>janeiro </a:t>
            </a:r>
            <a:r>
              <a:rPr lang="pt-BR" sz="2000" dirty="0"/>
              <a:t>de 1848. </a:t>
            </a:r>
          </a:p>
          <a:p>
            <a:pPr algn="ctr">
              <a:defRPr/>
            </a:pPr>
            <a:r>
              <a:rPr lang="pt-BR" sz="2000" dirty="0"/>
              <a:t>Publicado pela primeira vez em Londres, em fevereiro de 1848</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type="body" idx="1"/>
          </p:nvPr>
        </p:nvSpPr>
        <p:spPr>
          <a:xfrm>
            <a:off x="457200" y="404813"/>
            <a:ext cx="8229600" cy="5721350"/>
          </a:xfrm>
        </p:spPr>
        <p:txBody>
          <a:bodyPr/>
          <a:lstStyle/>
          <a:p>
            <a:pPr eaLnBrk="1" hangingPunct="1">
              <a:lnSpc>
                <a:spcPct val="90000"/>
              </a:lnSpc>
            </a:pPr>
            <a:r>
              <a:rPr lang="pt-BR" altLang="pt-BR" sz="2400" smtClean="0"/>
              <a:t>Para Victor Hugo, o golpe napoleônico não havia sido nada mais que “um ato de força de um só indivíduo”. </a:t>
            </a:r>
            <a:br>
              <a:rPr lang="pt-BR" altLang="pt-BR" sz="2400" smtClean="0"/>
            </a:br>
            <a:endParaRPr lang="pt-BR" altLang="pt-BR" sz="2400" smtClean="0"/>
          </a:p>
          <a:p>
            <a:pPr eaLnBrk="1" hangingPunct="1">
              <a:lnSpc>
                <a:spcPct val="90000"/>
              </a:lnSpc>
            </a:pPr>
            <a:r>
              <a:rPr lang="pt-BR" altLang="pt-BR" sz="2400" smtClean="0">
                <a:solidFill>
                  <a:srgbClr val="FF0000"/>
                </a:solidFill>
              </a:rPr>
              <a:t>Não se dando conta de que com isso apenas engrandecia “este indivíduo em vez de diminuí-lo”, pois lhe atribuía “um poder pessoal de iniciativa sem paralelo na história universal”. </a:t>
            </a:r>
            <a:br>
              <a:rPr lang="pt-BR" altLang="pt-BR" sz="2400" smtClean="0">
                <a:solidFill>
                  <a:srgbClr val="FF0000"/>
                </a:solidFill>
              </a:rPr>
            </a:br>
            <a:endParaRPr lang="pt-BR" altLang="pt-BR" sz="2400" smtClean="0">
              <a:solidFill>
                <a:srgbClr val="FF0000"/>
              </a:solidFill>
            </a:endParaRPr>
          </a:p>
          <a:p>
            <a:pPr eaLnBrk="1" hangingPunct="1">
              <a:lnSpc>
                <a:spcPct val="90000"/>
              </a:lnSpc>
            </a:pPr>
            <a:r>
              <a:rPr lang="pt-BR" altLang="pt-BR" sz="2400" smtClean="0"/>
              <a:t>Por outro lado, para Proudhon, “a construção histórica do golpe de Estado transforma-se numa apologia histórica do herói do golpe de Estado”.</a:t>
            </a:r>
            <a:br>
              <a:rPr lang="pt-BR" altLang="pt-BR" sz="2400" smtClean="0"/>
            </a:br>
            <a:r>
              <a:rPr lang="pt-BR" altLang="pt-BR" sz="2400" smtClean="0"/>
              <a:t>Marx, ao contrário desses dois pensadores e de toda a historiografia liberal, tenta demonstrar que a luta de classes é que “criou na França as circunstâncias e as condições que permitiram a um personagem medíocre e grotesco representar o papel de herói”.</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Grp="1" noChangeArrowheads="1"/>
          </p:cNvSpPr>
          <p:nvPr>
            <p:ph type="body" idx="1"/>
          </p:nvPr>
        </p:nvSpPr>
        <p:spPr>
          <a:xfrm>
            <a:off x="457200" y="620713"/>
            <a:ext cx="8229600" cy="5903912"/>
          </a:xfrm>
        </p:spPr>
        <p:txBody>
          <a:bodyPr/>
          <a:lstStyle/>
          <a:p>
            <a:pPr eaLnBrk="1" hangingPunct="1">
              <a:lnSpc>
                <a:spcPct val="90000"/>
              </a:lnSpc>
            </a:pPr>
            <a:r>
              <a:rPr lang="pt-BR" altLang="pt-BR" sz="2400" smtClean="0">
                <a:solidFill>
                  <a:srgbClr val="FF0000"/>
                </a:solidFill>
              </a:rPr>
              <a:t>O título </a:t>
            </a:r>
            <a:r>
              <a:rPr lang="pt-BR" altLang="pt-BR" sz="2400" i="1" smtClean="0">
                <a:solidFill>
                  <a:srgbClr val="FF0000"/>
                </a:solidFill>
              </a:rPr>
              <a:t>18 de brumário</a:t>
            </a:r>
            <a:r>
              <a:rPr lang="pt-BR" altLang="pt-BR" sz="2400" smtClean="0">
                <a:solidFill>
                  <a:srgbClr val="FF0000"/>
                </a:solidFill>
              </a:rPr>
              <a:t> referia-se a outro golpe, dado 53 anos antes, por Napoleão Bonaparte</a:t>
            </a:r>
            <a:r>
              <a:rPr lang="pt-BR" altLang="pt-BR" sz="2400" smtClean="0"/>
              <a:t> ao empalmar o poder e tornar-se senhor absoluto da França. Tudo acontecera em 9 de novembro de 1789. Era o dia 18 brumário (de "bruma" ou "névoa" em francês) pelo calendário da Revolução Francesa.</a:t>
            </a:r>
            <a:br>
              <a:rPr lang="pt-BR" altLang="pt-BR" sz="2400" smtClean="0"/>
            </a:br>
            <a:endParaRPr lang="pt-BR" altLang="pt-BR" sz="2400" smtClean="0"/>
          </a:p>
          <a:p>
            <a:pPr eaLnBrk="1" hangingPunct="1">
              <a:lnSpc>
                <a:spcPct val="90000"/>
              </a:lnSpc>
            </a:pPr>
            <a:r>
              <a:rPr lang="pt-BR" altLang="pt-BR" sz="2400" smtClean="0"/>
              <a:t>O primeiro parágrafo da obra de Marx "O 18 Brumário de Luis Bonaparte" afirma: “</a:t>
            </a:r>
            <a:r>
              <a:rPr lang="pt-BR" altLang="pt-BR" sz="2400" smtClean="0">
                <a:solidFill>
                  <a:srgbClr val="FF0000"/>
                </a:solidFill>
              </a:rPr>
              <a:t>Hegel observa em uma de suas obras que todos os fatos e personagens de grande importância na História do mundo ocorrem, por assim dizer, duas vezes. Esqueceu-se de acrescentar: a primeira vez como tragédia, e a segunda, como farsa</a:t>
            </a:r>
            <a:r>
              <a:rPr lang="pt-BR" altLang="pt-BR" sz="2400" smtClean="0"/>
              <a:t>.” O 18 Brumário de Napoleão foi a tragédia. O de seu sobrinho Luís (ou Napoleão III), meio século depois, </a:t>
            </a:r>
            <a:r>
              <a:rPr lang="pt-BR" altLang="pt-BR" sz="2400" smtClean="0">
                <a:solidFill>
                  <a:srgbClr val="FF0000"/>
                </a:solidFill>
              </a:rPr>
              <a:t>foi a farsa.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type="body" idx="1"/>
          </p:nvPr>
        </p:nvSpPr>
        <p:spPr>
          <a:xfrm>
            <a:off x="457200" y="549275"/>
            <a:ext cx="8229600" cy="5576888"/>
          </a:xfrm>
        </p:spPr>
        <p:txBody>
          <a:bodyPr/>
          <a:lstStyle/>
          <a:p>
            <a:pPr eaLnBrk="1" hangingPunct="1"/>
            <a:r>
              <a:rPr lang="pt-BR" altLang="pt-BR" sz="4400" smtClean="0"/>
              <a:t>O texto </a:t>
            </a:r>
            <a:r>
              <a:rPr lang="pt-BR" altLang="pt-BR" sz="4400" i="1" smtClean="0"/>
              <a:t>18 de brumário de Luís Bonaparte</a:t>
            </a:r>
            <a:r>
              <a:rPr lang="pt-BR" altLang="pt-BR" sz="4400" smtClean="0"/>
              <a:t> </a:t>
            </a:r>
            <a:r>
              <a:rPr lang="pt-BR" altLang="pt-BR" sz="4400" smtClean="0">
                <a:solidFill>
                  <a:srgbClr val="FF0000"/>
                </a:solidFill>
              </a:rPr>
              <a:t>busca traçar as complexidades de uma situação em que atores e partidos políticos aparentemente mudam de posição</a:t>
            </a:r>
            <a:r>
              <a:rPr lang="pt-BR" altLang="pt-BR" sz="4400" smtClean="0"/>
              <a:t>, fazem e desfazem alianças e buscam formas diversas de representação.</a:t>
            </a:r>
          </a:p>
          <a:p>
            <a:pPr eaLnBrk="1" hangingPunct="1"/>
            <a:endParaRPr lang="pt-BR" altLang="pt-BR" sz="440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type="body" idx="1"/>
          </p:nvPr>
        </p:nvSpPr>
        <p:spPr>
          <a:xfrm>
            <a:off x="457200" y="692150"/>
            <a:ext cx="8229600" cy="5434013"/>
          </a:xfrm>
        </p:spPr>
        <p:txBody>
          <a:bodyPr/>
          <a:lstStyle/>
          <a:p>
            <a:pPr eaLnBrk="1" hangingPunct="1"/>
            <a:r>
              <a:rPr lang="pt-BR" altLang="pt-BR" sz="2800" smtClean="0"/>
              <a:t>Ao olhar para a base social de cada força política é que Marx percebe que a base material determinava o comportamento político dos representantes de cada classe em disputa. </a:t>
            </a:r>
            <a:br>
              <a:rPr lang="pt-BR" altLang="pt-BR" sz="2800" smtClean="0"/>
            </a:br>
            <a:endParaRPr lang="pt-BR" altLang="pt-BR" sz="2800" i="1" smtClean="0"/>
          </a:p>
          <a:p>
            <a:pPr eaLnBrk="1" hangingPunct="1"/>
            <a:r>
              <a:rPr lang="pt-BR" altLang="pt-BR" sz="2800" i="1" smtClean="0"/>
              <a:t>O 18 de brumário</a:t>
            </a:r>
            <a:r>
              <a:rPr lang="pt-BR" altLang="pt-BR" sz="2800" smtClean="0"/>
              <a:t> não é um texto de fácil leitura. Mas é essencial para todo aquele que deseja entender mais como funciona a sociedade.</a:t>
            </a:r>
            <a:br>
              <a:rPr lang="pt-BR" altLang="pt-BR" sz="2800" smtClean="0"/>
            </a:br>
            <a:endParaRPr lang="pt-BR" altLang="pt-BR" sz="2800" smtClean="0"/>
          </a:p>
          <a:p>
            <a:pPr eaLnBrk="1" hangingPunct="1"/>
            <a:r>
              <a:rPr lang="pt-BR" altLang="pt-BR" sz="2800" smtClean="0">
                <a:solidFill>
                  <a:srgbClr val="FF0000"/>
                </a:solidFill>
              </a:rPr>
              <a:t>Nesta sequência, vamos tentar situar historicamente a época em que o livro foi escrito.</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xfrm>
            <a:off x="457200" y="404813"/>
            <a:ext cx="8229600" cy="5721350"/>
          </a:xfrm>
        </p:spPr>
        <p:txBody>
          <a:bodyPr/>
          <a:lstStyle/>
          <a:p>
            <a:pPr eaLnBrk="1" hangingPunct="1"/>
            <a:r>
              <a:rPr lang="pt-BR" altLang="pt-BR" smtClean="0"/>
              <a:t>A Europa viveu um estado de </a:t>
            </a:r>
            <a:r>
              <a:rPr lang="pt-BR" altLang="pt-BR" smtClean="0">
                <a:solidFill>
                  <a:srgbClr val="FF0000"/>
                </a:solidFill>
              </a:rPr>
              <a:t>crise latente entre 1815 e 1848</a:t>
            </a:r>
            <a:r>
              <a:rPr lang="pt-BR" altLang="pt-BR" smtClean="0"/>
              <a:t>, com agravamento de problemas econômicos e sociais, além das disputas entre liberais (burgueses) e conservadores (absolutistas).</a:t>
            </a:r>
            <a:br>
              <a:rPr lang="pt-BR" altLang="pt-BR" smtClean="0"/>
            </a:br>
            <a:endParaRPr lang="pt-BR" altLang="pt-BR" smtClean="0"/>
          </a:p>
          <a:p>
            <a:pPr eaLnBrk="1" hangingPunct="1"/>
            <a:r>
              <a:rPr lang="pt-BR" altLang="pt-BR" smtClean="0">
                <a:solidFill>
                  <a:srgbClr val="FF0000"/>
                </a:solidFill>
              </a:rPr>
              <a:t>A situação mostrou-se insustentável mesmo na França</a:t>
            </a:r>
            <a:r>
              <a:rPr lang="pt-BR" altLang="pt-BR" smtClean="0"/>
              <a:t>, que avançou depois da Revolução de 1830, que destituiu a mornarquia, para uma forma de governo constitucional.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a:xfrm>
            <a:off x="457200" y="333375"/>
            <a:ext cx="8229600" cy="6524625"/>
          </a:xfrm>
        </p:spPr>
        <p:txBody>
          <a:bodyPr/>
          <a:lstStyle/>
          <a:p>
            <a:pPr eaLnBrk="1" hangingPunct="1">
              <a:lnSpc>
                <a:spcPct val="80000"/>
              </a:lnSpc>
            </a:pPr>
            <a:r>
              <a:rPr lang="pt-BR" altLang="pt-BR" sz="2800" smtClean="0"/>
              <a:t>Neste ano, subiu ao poder Luís Filipe I (1773 – 1850), último rei da França (1830 a 1848). </a:t>
            </a:r>
            <a:r>
              <a:rPr lang="pt-BR" altLang="pt-BR" sz="2800" smtClean="0">
                <a:solidFill>
                  <a:srgbClr val="FF0000"/>
                </a:solidFill>
              </a:rPr>
              <a:t>Ficou conhecido como o "Rei Burguês" ou "Rei Cidadão".</a:t>
            </a:r>
            <a:br>
              <a:rPr lang="pt-BR" altLang="pt-BR" sz="2800" smtClean="0">
                <a:solidFill>
                  <a:srgbClr val="FF0000"/>
                </a:solidFill>
              </a:rPr>
            </a:br>
            <a:endParaRPr lang="pt-BR" altLang="pt-BR" sz="2800" smtClean="0">
              <a:solidFill>
                <a:srgbClr val="FF0000"/>
              </a:solidFill>
            </a:endParaRPr>
          </a:p>
          <a:p>
            <a:pPr eaLnBrk="1" hangingPunct="1">
              <a:lnSpc>
                <a:spcPct val="80000"/>
              </a:lnSpc>
            </a:pPr>
            <a:r>
              <a:rPr lang="pt-BR" altLang="pt-BR" sz="2800" smtClean="0"/>
              <a:t>Luís Filipe pronunciou-se a favor dos ideais revolução de 1789 e, em 1790, uniu-se aos radicais nas fileiras jacobinas. </a:t>
            </a:r>
            <a:br>
              <a:rPr lang="pt-BR" altLang="pt-BR" sz="2800" smtClean="0"/>
            </a:br>
            <a:endParaRPr lang="pt-BR" altLang="pt-BR" sz="2800" smtClean="0"/>
          </a:p>
          <a:p>
            <a:pPr eaLnBrk="1" hangingPunct="1">
              <a:lnSpc>
                <a:spcPct val="80000"/>
              </a:lnSpc>
            </a:pPr>
            <a:r>
              <a:rPr lang="pt-BR" altLang="pt-BR" sz="2800" smtClean="0">
                <a:solidFill>
                  <a:srgbClr val="FF0000"/>
                </a:solidFill>
              </a:rPr>
              <a:t>O seu reinado foi uma monarquia constitucional, mas ele era, sobretudo, favorável à burguesia numa época em que a França começava a sua Revolução Industrial.</a:t>
            </a:r>
            <a:r>
              <a:rPr lang="pt-BR" altLang="pt-BR" sz="2800" smtClean="0"/>
              <a:t> A Monarquia de Julho, como seu reinado muitas vezes é designado, representa a implantação na França de um novo regime de aberta inspiração liberal que acabou com as formas mais anacrônicas da monarquia absoluta.</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xfrm>
            <a:off x="457200" y="333375"/>
            <a:ext cx="8686800" cy="5792788"/>
          </a:xfrm>
        </p:spPr>
        <p:txBody>
          <a:bodyPr/>
          <a:lstStyle/>
          <a:p>
            <a:pPr eaLnBrk="1" hangingPunct="1"/>
            <a:r>
              <a:rPr lang="pt-BR" altLang="pt-BR" sz="3800" smtClean="0"/>
              <a:t>Com o agravamento das tensões, </a:t>
            </a:r>
            <a:r>
              <a:rPr lang="pt-BR" altLang="pt-BR" sz="3800" smtClean="0">
                <a:solidFill>
                  <a:srgbClr val="FF0000"/>
                </a:solidFill>
              </a:rPr>
              <a:t>seu governo desgastou-se rapidamente.</a:t>
            </a:r>
            <a:br>
              <a:rPr lang="pt-BR" altLang="pt-BR" sz="3800" smtClean="0">
                <a:solidFill>
                  <a:srgbClr val="FF0000"/>
                </a:solidFill>
              </a:rPr>
            </a:br>
            <a:endParaRPr lang="pt-BR" altLang="pt-BR" sz="3800" smtClean="0">
              <a:solidFill>
                <a:srgbClr val="FF0000"/>
              </a:solidFill>
            </a:endParaRPr>
          </a:p>
          <a:p>
            <a:pPr eaLnBrk="1" hangingPunct="1"/>
            <a:r>
              <a:rPr lang="pt-BR" altLang="pt-BR" sz="3800" smtClean="0"/>
              <a:t>Em 1848, a oposição, formada por republicanos e socialistas e engrossada por segmentos populares tomou as ruas em fevereiro para reclamar reformas políticas, conseguindo destituir o monarca.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xfrm>
            <a:off x="457200" y="476250"/>
            <a:ext cx="8229600" cy="5976938"/>
          </a:xfrm>
        </p:spPr>
        <p:txBody>
          <a:bodyPr/>
          <a:lstStyle/>
          <a:p>
            <a:pPr eaLnBrk="1" hangingPunct="1"/>
            <a:r>
              <a:rPr lang="pt-BR" altLang="pt-BR" sz="3400" smtClean="0">
                <a:solidFill>
                  <a:srgbClr val="FF0000"/>
                </a:solidFill>
              </a:rPr>
              <a:t>O governo provisório</a:t>
            </a:r>
            <a:r>
              <a:rPr lang="pt-BR" altLang="pt-BR" sz="3400" smtClean="0"/>
              <a:t>, formado no vácuo de poder que se formou proclamou a república, aboliu a censura, pôs fim ao voto censitário (apenas 3% da população votava, pois o direito era limitado pela renda) e formulou políticas de compensação social, como a regulamentação da jornada de trabalho, a legalização dos sindicatos operários, além de convocar uma </a:t>
            </a:r>
            <a:r>
              <a:rPr lang="pt-BR" altLang="pt-BR" sz="3400" smtClean="0">
                <a:solidFill>
                  <a:srgbClr val="FF0000"/>
                </a:solidFill>
              </a:rPr>
              <a:t>Assembléia Constituinte</a:t>
            </a:r>
            <a:r>
              <a:rPr lang="pt-BR" altLang="pt-BR" sz="3400" smtClean="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xfrm>
            <a:off x="457200" y="549275"/>
            <a:ext cx="8229600" cy="5576888"/>
          </a:xfrm>
        </p:spPr>
        <p:txBody>
          <a:bodyPr/>
          <a:lstStyle/>
          <a:p>
            <a:pPr eaLnBrk="1" hangingPunct="1"/>
            <a:r>
              <a:rPr lang="pt-BR" altLang="pt-BR" sz="2800" smtClean="0"/>
              <a:t>A tensão não se desfez e explodiram novas reivindicações apenas quatro meses depois, quando, sob a liderança dos socialistas, a classe operária protestou vigorosamente contra a insuficiência das medidas adotadas e, particularmente, contra o fechamento das oficinas nacionais de distribuição de alimentos.</a:t>
            </a:r>
            <a:br>
              <a:rPr lang="pt-BR" altLang="pt-BR" sz="2800" smtClean="0"/>
            </a:br>
            <a:endParaRPr lang="pt-BR" altLang="pt-BR" sz="2800" smtClean="0"/>
          </a:p>
          <a:p>
            <a:pPr eaLnBrk="1" hangingPunct="1"/>
            <a:r>
              <a:rPr lang="pt-BR" altLang="pt-BR" sz="2800" smtClean="0">
                <a:solidFill>
                  <a:srgbClr val="FF0000"/>
                </a:solidFill>
              </a:rPr>
              <a:t>Após três dias de lutas nas ruas, o movimento foi sufocado pelas forças de segurança, deixando um saldo de dois mil mortos e feridos.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323850" y="333375"/>
            <a:ext cx="2303463" cy="1143000"/>
          </a:xfrm>
        </p:spPr>
        <p:txBody>
          <a:bodyPr/>
          <a:lstStyle/>
          <a:p>
            <a:pPr algn="l" eaLnBrk="1" hangingPunct="1"/>
            <a:r>
              <a:rPr lang="pt-BR" altLang="pt-BR" sz="1200" smtClean="0"/>
              <a:t>Barricadas de Paris </a:t>
            </a:r>
            <a:br>
              <a:rPr lang="pt-BR" altLang="pt-BR" sz="1200" smtClean="0"/>
            </a:br>
            <a:r>
              <a:rPr lang="pt-BR" altLang="pt-BR" sz="1200" smtClean="0"/>
              <a:t>durante a revolução de 1848. </a:t>
            </a:r>
            <a:br>
              <a:rPr lang="pt-BR" altLang="pt-BR" sz="1200" smtClean="0"/>
            </a:br>
            <a:r>
              <a:rPr lang="pt-BR" altLang="pt-BR" sz="1200" smtClean="0"/>
              <a:t>Fotos de Hippolyte Bayard e Thibault..</a:t>
            </a:r>
          </a:p>
        </p:txBody>
      </p:sp>
      <p:pic>
        <p:nvPicPr>
          <p:cNvPr id="81923" name="Picture 3" descr="1848 - Fo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571500"/>
            <a:ext cx="5238750" cy="628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Espaço Reservado para Conteúdo 2"/>
          <p:cNvSpPr>
            <a:spLocks noGrp="1"/>
          </p:cNvSpPr>
          <p:nvPr>
            <p:ph idx="1"/>
          </p:nvPr>
        </p:nvSpPr>
        <p:spPr>
          <a:xfrm>
            <a:off x="457200" y="620713"/>
            <a:ext cx="8229600" cy="5505450"/>
          </a:xfrm>
        </p:spPr>
        <p:txBody>
          <a:bodyPr/>
          <a:lstStyle/>
          <a:p>
            <a:r>
              <a:rPr lang="pt-BR" altLang="pt-BR" sz="2400" b="1" smtClean="0">
                <a:solidFill>
                  <a:srgbClr val="FF0000"/>
                </a:solidFill>
              </a:rPr>
              <a:t>Um espectro ronda a Europa - o espectro do comunismo. Todas as potências da velha Europa unem-se numa Santa Aliança para conjurá-lo: o papa e o Tzar, Metternich e Guizot, os radicais da França e os policiais da Alemanha.</a:t>
            </a:r>
            <a:br>
              <a:rPr lang="pt-BR" altLang="pt-BR" sz="2400" b="1" smtClean="0">
                <a:solidFill>
                  <a:srgbClr val="FF0000"/>
                </a:solidFill>
              </a:rPr>
            </a:br>
            <a:endParaRPr lang="pt-BR" altLang="pt-BR" sz="2400" b="1" smtClean="0">
              <a:solidFill>
                <a:srgbClr val="FF0000"/>
              </a:solidFill>
            </a:endParaRPr>
          </a:p>
          <a:p>
            <a:r>
              <a:rPr lang="pt-BR" altLang="pt-BR" sz="2400" smtClean="0"/>
              <a:t>Que partido de oposição não foi acusado de comunista por seus adversários no poder? Que partido de oposição, por sua vez, não lançou a seus adversários de direita ou de esquerda a pecha infamante de comunista?</a:t>
            </a:r>
            <a:br>
              <a:rPr lang="pt-BR" altLang="pt-BR" sz="2400" smtClean="0"/>
            </a:br>
            <a:endParaRPr lang="pt-BR" altLang="pt-BR" sz="2400" smtClean="0"/>
          </a:p>
          <a:p>
            <a:r>
              <a:rPr lang="pt-BR" altLang="pt-BR" sz="2400" b="1" smtClean="0">
                <a:solidFill>
                  <a:srgbClr val="FF0000"/>
                </a:solidFill>
              </a:rPr>
              <a:t>Duas conclusões decorrem desses fatos:</a:t>
            </a:r>
          </a:p>
          <a:p>
            <a:r>
              <a:rPr lang="pt-BR" altLang="pt-BR" sz="2400" smtClean="0"/>
              <a:t>1º) O comunismo já é reconhecido como força por todas as potências da Europa;</a:t>
            </a:r>
          </a:p>
          <a:p>
            <a:endParaRPr lang="pt-BR" altLang="pt-BR" sz="240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250825" y="260350"/>
            <a:ext cx="8229600" cy="1143000"/>
          </a:xfrm>
        </p:spPr>
        <p:txBody>
          <a:bodyPr/>
          <a:lstStyle/>
          <a:p>
            <a:pPr algn="l" eaLnBrk="1" hangingPunct="1"/>
            <a:r>
              <a:rPr lang="pt-BR" altLang="pt-BR" sz="1600" smtClean="0"/>
              <a:t>Barricadas </a:t>
            </a:r>
            <a:br>
              <a:rPr lang="pt-BR" altLang="pt-BR" sz="1600" smtClean="0"/>
            </a:br>
            <a:r>
              <a:rPr lang="pt-BR" altLang="pt-BR" sz="1600" smtClean="0"/>
              <a:t>na rua Saint-Maur, </a:t>
            </a:r>
            <a:br>
              <a:rPr lang="pt-BR" altLang="pt-BR" sz="1600" smtClean="0"/>
            </a:br>
            <a:r>
              <a:rPr lang="pt-BR" altLang="pt-BR" sz="1600" smtClean="0"/>
              <a:t>Paris, 1848</a:t>
            </a:r>
          </a:p>
        </p:txBody>
      </p:sp>
      <p:pic>
        <p:nvPicPr>
          <p:cNvPr id="82947" name="Picture 3" descr="1848 - Fot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0"/>
            <a:ext cx="67341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algn="l" eaLnBrk="1" hangingPunct="1"/>
            <a:r>
              <a:rPr lang="pt-BR" altLang="pt-BR" sz="3200" b="1" smtClean="0">
                <a:solidFill>
                  <a:srgbClr val="FF0000"/>
                </a:solidFill>
              </a:rPr>
              <a:t>O massacre dos bulevares</a:t>
            </a:r>
            <a:br>
              <a:rPr lang="pt-BR" altLang="pt-BR" sz="3200" b="1" smtClean="0">
                <a:solidFill>
                  <a:srgbClr val="FF0000"/>
                </a:solidFill>
              </a:rPr>
            </a:br>
            <a:r>
              <a:rPr lang="pt-BR" altLang="pt-BR" sz="3200" b="1" smtClean="0">
                <a:solidFill>
                  <a:srgbClr val="FF0000"/>
                </a:solidFill>
              </a:rPr>
              <a:t>Vitor Hugo (1802-85)</a:t>
            </a:r>
          </a:p>
        </p:txBody>
      </p:sp>
      <p:sp>
        <p:nvSpPr>
          <p:cNvPr id="83971" name="Rectangle 3"/>
          <p:cNvSpPr>
            <a:spLocks noGrp="1" noChangeArrowheads="1"/>
          </p:cNvSpPr>
          <p:nvPr>
            <p:ph type="body" idx="1"/>
          </p:nvPr>
        </p:nvSpPr>
        <p:spPr/>
        <p:txBody>
          <a:bodyPr/>
          <a:lstStyle/>
          <a:p>
            <a:pPr eaLnBrk="1" hangingPunct="1">
              <a:lnSpc>
                <a:spcPct val="80000"/>
              </a:lnSpc>
            </a:pPr>
            <a:r>
              <a:rPr lang="pt-BR" altLang="pt-BR" sz="2800" i="1" smtClean="0"/>
              <a:t>De repente uma janela, dando diretamente para o inferno, foi aberta com violência. Estivesse Dante observando através das trevas, e teria reconhecido o oitavo círculo de seu poema no fatídico bulevar Montmartre. </a:t>
            </a:r>
            <a:r>
              <a:rPr lang="pt-BR" altLang="pt-BR" sz="2800" i="1" smtClean="0">
                <a:solidFill>
                  <a:srgbClr val="FF0000"/>
                </a:solidFill>
              </a:rPr>
              <a:t>Um espetáculo horrendo - Paris nas garras de Bonaparte!</a:t>
            </a:r>
            <a:r>
              <a:rPr lang="pt-BR" altLang="pt-BR" sz="2800" i="1" smtClean="0"/>
              <a:t/>
            </a:r>
            <a:br>
              <a:rPr lang="pt-BR" altLang="pt-BR" sz="2800" i="1" smtClean="0"/>
            </a:br>
            <a:endParaRPr lang="pt-BR" altLang="pt-BR" sz="2800" i="1" smtClean="0"/>
          </a:p>
          <a:p>
            <a:pPr eaLnBrk="1" hangingPunct="1">
              <a:lnSpc>
                <a:spcPct val="80000"/>
              </a:lnSpc>
            </a:pPr>
            <a:r>
              <a:rPr lang="pt-BR" altLang="pt-BR" sz="2800" i="1" smtClean="0"/>
              <a:t>Os homens armados, amontoados no bulevar, foram tomados por um súbito frenesi. Não eram mais homens, mas sim demônios. Para eles não havia mais uma bandeira, nem lei, humanidade ou país.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457200" y="658813"/>
            <a:ext cx="8229600" cy="5649912"/>
          </a:xfrm>
        </p:spPr>
        <p:txBody>
          <a:bodyPr/>
          <a:lstStyle/>
          <a:p>
            <a:pPr eaLnBrk="1" hangingPunct="1"/>
            <a:r>
              <a:rPr lang="pt-BR" altLang="pt-BR" i="1" smtClean="0"/>
              <a:t>A matança do bulevar Montmartre foi um </a:t>
            </a:r>
            <a:r>
              <a:rPr lang="pt-BR" altLang="pt-BR" i="1" smtClean="0">
                <a:solidFill>
                  <a:srgbClr val="FF0000"/>
                </a:solidFill>
              </a:rPr>
              <a:t>crime sem finalidade</a:t>
            </a:r>
            <a:r>
              <a:rPr lang="pt-BR" altLang="pt-BR" i="1" smtClean="0"/>
              <a:t>, ao qual nenhum motivo poderia ser atribuído. E no entanto uma razão, e uma razão muito terrível, existia. Vamos dizer qual era. Existem duas poderosas forças no Estado - a lei e o povo. Um homem assassina a lei. Ele vê aproximar-se a hora de pagar, e não há mais nada a fazer senão assassinar o povo.</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body" idx="1"/>
          </p:nvPr>
        </p:nvSpPr>
        <p:spPr>
          <a:xfrm>
            <a:off x="457200" y="549275"/>
            <a:ext cx="8229600" cy="5576888"/>
          </a:xfrm>
        </p:spPr>
        <p:txBody>
          <a:bodyPr/>
          <a:lstStyle/>
          <a:p>
            <a:pPr eaLnBrk="1" hangingPunct="1"/>
            <a:r>
              <a:rPr lang="pt-BR" altLang="pt-BR" sz="4400" i="1" smtClean="0"/>
              <a:t>Louis Bonaparte alcançou essa glória, e ao mesmo tempo chegou ao </a:t>
            </a:r>
            <a:r>
              <a:rPr lang="pt-BR" altLang="pt-BR" sz="4400" i="1" smtClean="0">
                <a:solidFill>
                  <a:srgbClr val="FF0000"/>
                </a:solidFill>
              </a:rPr>
              <a:t>ápice de sua infâmia</a:t>
            </a:r>
            <a:r>
              <a:rPr lang="pt-BR" altLang="pt-BR" sz="4400" i="1" smtClean="0"/>
              <a:t>. Vamos contar como ele fez isso, e lembrar o que a história não viu - o assassinato de um povo por um homem!</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body" idx="1"/>
          </p:nvPr>
        </p:nvSpPr>
        <p:spPr>
          <a:xfrm>
            <a:off x="457200" y="333375"/>
            <a:ext cx="8229600" cy="5792788"/>
          </a:xfrm>
        </p:spPr>
        <p:txBody>
          <a:bodyPr/>
          <a:lstStyle/>
          <a:p>
            <a:pPr eaLnBrk="1" hangingPunct="1">
              <a:lnSpc>
                <a:spcPct val="90000"/>
              </a:lnSpc>
            </a:pPr>
            <a:r>
              <a:rPr lang="pt-BR" altLang="pt-BR" sz="2800" i="1" smtClean="0"/>
              <a:t>Subitamente, a um dado sinal disparado de um mosquete - não importa onde ou por quem - abriu-se um fogo mortal de metralha contra a multidão. </a:t>
            </a:r>
            <a:r>
              <a:rPr lang="pt-BR" altLang="pt-BR" sz="2800" i="1" smtClean="0">
                <a:solidFill>
                  <a:srgbClr val="FF0000"/>
                </a:solidFill>
              </a:rPr>
              <a:t>A metralha é em si mesma uma multidão; é morte a granel</a:t>
            </a:r>
            <a:r>
              <a:rPr lang="pt-BR" altLang="pt-BR" sz="2800" i="1" smtClean="0"/>
              <a:t>. Não se sabe de onde vem ou para onde vai; mata, e continua. </a:t>
            </a:r>
            <a:br>
              <a:rPr lang="pt-BR" altLang="pt-BR" sz="2800" i="1" smtClean="0"/>
            </a:br>
            <a:endParaRPr lang="pt-BR" altLang="pt-BR" sz="2800" i="1" smtClean="0"/>
          </a:p>
          <a:p>
            <a:pPr eaLnBrk="1" hangingPunct="1">
              <a:lnSpc>
                <a:spcPct val="90000"/>
              </a:lnSpc>
            </a:pPr>
            <a:r>
              <a:rPr lang="pt-BR" altLang="pt-BR" sz="2800" i="1" smtClean="0"/>
              <a:t>E, no entanto, possui uma espécie de alma. Age premeditadamente e executa um plano. O movimento foi inesperado. </a:t>
            </a:r>
            <a:r>
              <a:rPr lang="pt-BR" altLang="pt-BR" sz="2800" i="1" smtClean="0">
                <a:solidFill>
                  <a:srgbClr val="FF0000"/>
                </a:solidFill>
              </a:rPr>
              <a:t>Foi como um punhado de raios e trovões arremessados sobre o povo</a:t>
            </a:r>
            <a:r>
              <a:rPr lang="pt-BR" altLang="pt-BR" sz="2800" i="1" smtClean="0"/>
              <a:t>. Nada poderia ser mais fácil. Possuía toda a simplicidade da solução de um quebra-cabeças. A metralha aniquilou o populacho.</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body" idx="1"/>
          </p:nvPr>
        </p:nvSpPr>
        <p:spPr>
          <a:xfrm>
            <a:off x="457200" y="549275"/>
            <a:ext cx="8229600" cy="5832475"/>
          </a:xfrm>
        </p:spPr>
        <p:txBody>
          <a:bodyPr/>
          <a:lstStyle/>
          <a:p>
            <a:pPr eaLnBrk="1" hangingPunct="1"/>
            <a:r>
              <a:rPr lang="pt-BR" altLang="pt-BR" sz="2800" i="1" smtClean="0"/>
              <a:t>Em um instante havia uma </a:t>
            </a:r>
            <a:r>
              <a:rPr lang="pt-BR" altLang="pt-BR" sz="2800" i="1" smtClean="0">
                <a:solidFill>
                  <a:srgbClr val="FF0000"/>
                </a:solidFill>
              </a:rPr>
              <a:t>série de assassinatos</a:t>
            </a:r>
            <a:r>
              <a:rPr lang="pt-BR" altLang="pt-BR" sz="2800" i="1" smtClean="0"/>
              <a:t> estendendo-se por cerca de quatrocentos metros ao longo do bulevar. Onze canhões destruíram o Hotel Sallandrouze. Um tiro atingiu diretamente vinte e oito casas. Os Banhos de Jouvence foram perfurados. Um quarteirão inteiro de Paris transformou-se em um cenário aterrorizante. O ar estava cheio de gritos de angústia.</a:t>
            </a:r>
            <a:br>
              <a:rPr lang="pt-BR" altLang="pt-BR" sz="2800" i="1" smtClean="0"/>
            </a:br>
            <a:endParaRPr lang="pt-BR" altLang="pt-BR" sz="2800" i="1" smtClean="0"/>
          </a:p>
          <a:p>
            <a:pPr eaLnBrk="1" hangingPunct="1"/>
            <a:r>
              <a:rPr lang="pt-BR" altLang="pt-BR" sz="2800" i="1" smtClean="0"/>
              <a:t>Morte, morte repentina, estava por todos os lados. </a:t>
            </a:r>
            <a:r>
              <a:rPr lang="pt-BR" altLang="pt-BR" sz="2800" i="1" smtClean="0">
                <a:solidFill>
                  <a:srgbClr val="FF0000"/>
                </a:solidFill>
              </a:rPr>
              <a:t>Ninguém esperava nada. Havia gente caindo por todos os lados</a:t>
            </a:r>
            <a:r>
              <a:rPr lang="pt-BR" altLang="pt-BR" sz="2800" i="1" smtClean="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body" idx="1"/>
          </p:nvPr>
        </p:nvSpPr>
        <p:spPr>
          <a:xfrm>
            <a:off x="457200" y="333375"/>
            <a:ext cx="8229600" cy="6524625"/>
          </a:xfrm>
        </p:spPr>
        <p:txBody>
          <a:bodyPr/>
          <a:lstStyle/>
          <a:p>
            <a:pPr eaLnBrk="1" hangingPunct="1">
              <a:lnSpc>
                <a:spcPct val="80000"/>
              </a:lnSpc>
            </a:pPr>
            <a:r>
              <a:rPr lang="pt-BR" altLang="pt-BR" sz="2800" i="1" smtClean="0"/>
              <a:t>Ninguém escapava. Os mosquetes e pistolas eram usados em todas as direções. O Ano Novo estava se aproximando, e havia lojas cheias de presentes. </a:t>
            </a:r>
            <a:br>
              <a:rPr lang="pt-BR" altLang="pt-BR" sz="2800" i="1" smtClean="0"/>
            </a:br>
            <a:endParaRPr lang="pt-BR" altLang="pt-BR" sz="2800" i="1" smtClean="0"/>
          </a:p>
          <a:p>
            <a:pPr eaLnBrk="1" hangingPunct="1">
              <a:lnSpc>
                <a:spcPct val="80000"/>
              </a:lnSpc>
            </a:pPr>
            <a:r>
              <a:rPr lang="pt-BR" altLang="pt-BR" sz="2800" i="1" smtClean="0">
                <a:solidFill>
                  <a:srgbClr val="FF0000"/>
                </a:solidFill>
              </a:rPr>
              <a:t>Uma criança de 13 anos</a:t>
            </a:r>
            <a:r>
              <a:rPr lang="pt-BR" altLang="pt-BR" sz="2800" i="1" smtClean="0"/>
              <a:t>, voando diante do fogo dos soldados, refugiou-se numa loja da Árcade Sauveur, e escondeu-se debaixo de uma pilha de brinquedos. </a:t>
            </a:r>
            <a:r>
              <a:rPr lang="pt-BR" altLang="pt-BR" sz="2800" i="1" smtClean="0">
                <a:solidFill>
                  <a:srgbClr val="FF0000"/>
                </a:solidFill>
              </a:rPr>
              <a:t>Foi agarrada e massacrada</a:t>
            </a:r>
            <a:r>
              <a:rPr lang="pt-BR" altLang="pt-BR" sz="2800" i="1" smtClean="0"/>
              <a:t>, enquanto os assassinos abriam as feridas com seus sabres. Contou-me uma mulher: "Podíamos ouvir os gritos da pequena criatura por toda a arcada". </a:t>
            </a:r>
            <a:br>
              <a:rPr lang="pt-BR" altLang="pt-BR" sz="2800" i="1" smtClean="0"/>
            </a:br>
            <a:endParaRPr lang="pt-BR" altLang="pt-BR" sz="2800" i="1" smtClean="0"/>
          </a:p>
          <a:p>
            <a:pPr eaLnBrk="1" hangingPunct="1">
              <a:lnSpc>
                <a:spcPct val="80000"/>
              </a:lnSpc>
            </a:pPr>
            <a:r>
              <a:rPr lang="pt-BR" altLang="pt-BR" sz="2800" i="1" smtClean="0"/>
              <a:t>O 75º Regimento da Linha tomou a barricada da Porte Saint-Denis. Não houve resistência, somente carnificina posteriormente.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body" idx="1"/>
          </p:nvPr>
        </p:nvSpPr>
        <p:spPr>
          <a:xfrm>
            <a:off x="457200" y="549275"/>
            <a:ext cx="8229600" cy="5576888"/>
          </a:xfrm>
        </p:spPr>
        <p:txBody>
          <a:bodyPr/>
          <a:lstStyle/>
          <a:p>
            <a:pPr eaLnBrk="1" hangingPunct="1"/>
            <a:r>
              <a:rPr lang="pt-BR" altLang="pt-BR" sz="2800" i="1" smtClean="0"/>
              <a:t>Uma mulher que vinha correndo com todas as suas forças, o cabelo desgrenhado e os braços esticados para frente, voava pela rue Poissonière, gritando: "Eles estão nos matando! Estão nos matando!"</a:t>
            </a:r>
          </a:p>
          <a:p>
            <a:pPr eaLnBrk="1" hangingPunct="1"/>
            <a:r>
              <a:rPr lang="pt-BR" altLang="pt-BR" sz="2800" i="1" smtClean="0"/>
              <a:t>(...)</a:t>
            </a:r>
          </a:p>
          <a:p>
            <a:pPr eaLnBrk="1" hangingPunct="1"/>
            <a:r>
              <a:rPr lang="pt-BR" altLang="pt-BR" sz="2800" i="1" smtClean="0"/>
              <a:t>Cheguei ao bulevar. </a:t>
            </a:r>
            <a:r>
              <a:rPr lang="pt-BR" altLang="pt-BR" sz="2800" i="1" smtClean="0">
                <a:solidFill>
                  <a:srgbClr val="FF0000"/>
                </a:solidFill>
              </a:rPr>
              <a:t>A cena era indescritível. Eu vi este crime. Eu vi esta tragédia, esta carnificina.</a:t>
            </a:r>
            <a:r>
              <a:rPr lang="pt-BR" altLang="pt-BR" sz="2800" i="1" smtClean="0"/>
              <a:t> Eu vi esta cega correnteza de morte, e os corpos de pessoas assassinadas caindo ao meu lado, e é por esta razão que posso assinar este livro como </a:t>
            </a:r>
            <a:r>
              <a:rPr lang="pt-BR" altLang="pt-BR" sz="2800" i="1" smtClean="0">
                <a:solidFill>
                  <a:srgbClr val="FF0000"/>
                </a:solidFill>
              </a:rPr>
              <a:t>testemunha ocular</a:t>
            </a:r>
            <a:r>
              <a:rPr lang="pt-BR" altLang="pt-BR" sz="2800" i="1" smtClean="0"/>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algn="l" eaLnBrk="1" hangingPunct="1"/>
            <a:r>
              <a:rPr lang="pt-BR" altLang="pt-BR" b="1" smtClean="0">
                <a:solidFill>
                  <a:srgbClr val="FF0000"/>
                </a:solidFill>
              </a:rPr>
              <a:t>As eleições</a:t>
            </a:r>
          </a:p>
        </p:txBody>
      </p:sp>
      <p:sp>
        <p:nvSpPr>
          <p:cNvPr id="91139" name="Rectangle 3"/>
          <p:cNvSpPr>
            <a:spLocks noGrp="1" noChangeArrowheads="1"/>
          </p:cNvSpPr>
          <p:nvPr>
            <p:ph type="body" idx="1"/>
          </p:nvPr>
        </p:nvSpPr>
        <p:spPr/>
        <p:txBody>
          <a:bodyPr/>
          <a:lstStyle/>
          <a:p>
            <a:pPr eaLnBrk="1" hangingPunct="1"/>
            <a:r>
              <a:rPr lang="pt-BR" altLang="pt-BR" smtClean="0"/>
              <a:t>Em dezembro de 1848, os franceses foram às urnas para eleger </a:t>
            </a:r>
            <a:r>
              <a:rPr lang="pt-BR" altLang="pt-BR" smtClean="0">
                <a:solidFill>
                  <a:srgbClr val="FF0000"/>
                </a:solidFill>
              </a:rPr>
              <a:t>seu primeiro presidente da República</a:t>
            </a:r>
            <a:r>
              <a:rPr lang="pt-BR" altLang="pt-BR" smtClean="0"/>
              <a:t>. O vencedor foi </a:t>
            </a:r>
            <a:r>
              <a:rPr lang="pt-BR" altLang="pt-BR" smtClean="0">
                <a:solidFill>
                  <a:srgbClr val="FF0000"/>
                </a:solidFill>
              </a:rPr>
              <a:t>Luís Napoleão</a:t>
            </a:r>
            <a:r>
              <a:rPr lang="pt-BR" altLang="pt-BR" smtClean="0"/>
              <a:t>, sobrinho do Imperador, que conseguiu seduzir o eleitorado com a mística da liderança de seu nome e com a promessa de que conseguiria reprimir as rebeliões operárias futuras.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body" idx="1"/>
          </p:nvPr>
        </p:nvSpPr>
        <p:spPr>
          <a:xfrm>
            <a:off x="457200" y="333375"/>
            <a:ext cx="8229600" cy="5792788"/>
          </a:xfrm>
        </p:spPr>
        <p:txBody>
          <a:bodyPr/>
          <a:lstStyle/>
          <a:p>
            <a:pPr eaLnBrk="1" hangingPunct="1"/>
            <a:r>
              <a:rPr lang="pt-BR" altLang="pt-BR" smtClean="0"/>
              <a:t>Com o agravamento das tensões, em dezembro de 1851, Luís Bonaparte dá um golpe de Estado e abole a República, restaurando a monarquia. Proclama-se Napoleão III, rei dos franceses.</a:t>
            </a:r>
            <a:br>
              <a:rPr lang="pt-BR" altLang="pt-BR" smtClean="0"/>
            </a:br>
            <a:endParaRPr lang="pt-BR" altLang="pt-BR" smtClean="0"/>
          </a:p>
          <a:p>
            <a:pPr eaLnBrk="1" hangingPunct="1"/>
            <a:r>
              <a:rPr lang="pt-BR" altLang="pt-BR" smtClean="0">
                <a:solidFill>
                  <a:srgbClr val="FF0000"/>
                </a:solidFill>
              </a:rPr>
              <a:t>Acabava melancolicamente o grande ciclo revolucionário francês iniciado em 1789</a:t>
            </a:r>
            <a:r>
              <a:rPr lang="pt-BR" altLang="pt-BR" smtClean="0"/>
              <a:t>, com ramificações por toda a Europa e parte do mundo.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Espaço Reservado para Conteúdo 2"/>
          <p:cNvSpPr>
            <a:spLocks noGrp="1"/>
          </p:cNvSpPr>
          <p:nvPr>
            <p:ph idx="1"/>
          </p:nvPr>
        </p:nvSpPr>
        <p:spPr>
          <a:xfrm>
            <a:off x="457200" y="620713"/>
            <a:ext cx="8229600" cy="5505450"/>
          </a:xfrm>
        </p:spPr>
        <p:txBody>
          <a:bodyPr/>
          <a:lstStyle/>
          <a:p>
            <a:r>
              <a:rPr lang="pt-BR" altLang="pt-BR" smtClean="0">
                <a:solidFill>
                  <a:srgbClr val="FF0000"/>
                </a:solidFill>
              </a:rPr>
              <a:t>2º) É tempo de os comunistas exporem, à face do mundo inteiro, seu modo de ver, seus fins e suas tendências, opondo um manifesto do próprio partido à lenda do espectro do comunismo.</a:t>
            </a:r>
          </a:p>
          <a:p>
            <a:r>
              <a:rPr lang="pt-BR" altLang="pt-BR" smtClean="0"/>
              <a:t> </a:t>
            </a:r>
          </a:p>
          <a:p>
            <a:r>
              <a:rPr lang="pt-BR" altLang="pt-BR" smtClean="0"/>
              <a:t>Com este fim, reuniram-se, em Londres, comunistas de várias nacionalidades e redigiram o manifesto seguinte, que será publicado em Inglês, francês, alemão, italiano, flamengo e dinamarquês.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body" idx="1"/>
          </p:nvPr>
        </p:nvSpPr>
        <p:spPr>
          <a:xfrm>
            <a:off x="457200" y="620713"/>
            <a:ext cx="8229600" cy="5903912"/>
          </a:xfrm>
        </p:spPr>
        <p:txBody>
          <a:bodyPr/>
          <a:lstStyle/>
          <a:p>
            <a:pPr eaLnBrk="1" hangingPunct="1"/>
            <a:r>
              <a:rPr lang="pt-BR" altLang="pt-BR" sz="3600" smtClean="0">
                <a:solidFill>
                  <a:srgbClr val="FF0000"/>
                </a:solidFill>
              </a:rPr>
              <a:t>A Revolução de 1830 na França contribuiu para abalar as bases da Santa Aliança</a:t>
            </a:r>
            <a:r>
              <a:rPr lang="pt-BR" altLang="pt-BR" sz="3600" smtClean="0"/>
              <a:t> e a de 1848 para torná-la definitivamente sem efeito. Na guerra de independência da Grécia, a Rússia apoiou os gregos, a Aústria e a Prússia não a apoiou e a Santa Aliança chegou ao fim. Conhecida como a "Primeira liga militar do mundo em tempo de paz".</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endParaRPr lang="pt-BR" altLang="pt-BR" smtClean="0"/>
          </a:p>
        </p:txBody>
      </p:sp>
      <p:sp>
        <p:nvSpPr>
          <p:cNvPr id="94211" name="Rectangle 3"/>
          <p:cNvSpPr>
            <a:spLocks noGrp="1" noChangeArrowheads="1"/>
          </p:cNvSpPr>
          <p:nvPr>
            <p:ph type="body" idx="1"/>
          </p:nvPr>
        </p:nvSpPr>
        <p:spPr/>
        <p:txBody>
          <a:bodyPr/>
          <a:lstStyle/>
          <a:p>
            <a:pPr eaLnBrk="1" hangingPunct="1"/>
            <a:endParaRPr lang="pt-BR" altLang="pt-BR" smtClean="0"/>
          </a:p>
        </p:txBody>
      </p:sp>
      <p:pic>
        <p:nvPicPr>
          <p:cNvPr id="94212" name="Picture 4" descr="1848 - mapa das revoluçõ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82563"/>
            <a:ext cx="8497887" cy="638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body" idx="1"/>
          </p:nvPr>
        </p:nvSpPr>
        <p:spPr>
          <a:xfrm>
            <a:off x="457200" y="404813"/>
            <a:ext cx="8229600" cy="6192837"/>
          </a:xfrm>
        </p:spPr>
        <p:txBody>
          <a:bodyPr/>
          <a:lstStyle/>
          <a:p>
            <a:pPr eaLnBrk="1" hangingPunct="1">
              <a:lnSpc>
                <a:spcPct val="80000"/>
              </a:lnSpc>
            </a:pPr>
            <a:r>
              <a:rPr lang="pt-PT" altLang="pt-BR" sz="2800" smtClean="0"/>
              <a:t>A revolução de 1830 introduziu constituições moderadamente liberais - antidemocráticas mas também claramente antiaristocráticas - nos principais Estados da Europa Ocidental. Sem dúvida, havia acordos, impostos pelo temor de uma revolução de massa, que iria além das moderadas aspirações da classe média.</a:t>
            </a:r>
            <a:br>
              <a:rPr lang="pt-PT" altLang="pt-BR" sz="2800" smtClean="0"/>
            </a:br>
            <a:endParaRPr lang="pt-PT" altLang="pt-BR" sz="2800" smtClean="0"/>
          </a:p>
          <a:p>
            <a:pPr eaLnBrk="1" hangingPunct="1">
              <a:lnSpc>
                <a:spcPct val="80000"/>
              </a:lnSpc>
            </a:pPr>
            <a:r>
              <a:rPr lang="pt-PT" altLang="pt-BR" sz="2800" smtClean="0"/>
              <a:t> </a:t>
            </a:r>
            <a:r>
              <a:rPr lang="pt-PT" altLang="pt-BR" sz="2800" smtClean="0">
                <a:solidFill>
                  <a:srgbClr val="FF0000"/>
                </a:solidFill>
              </a:rPr>
              <a:t>Estes acordos deixaram as classes proprietárias de terras super-representadas no governo</a:t>
            </a:r>
            <a:r>
              <a:rPr lang="pt-PT" altLang="pt-BR" sz="2800" smtClean="0"/>
              <a:t>, como na Grã-Bretanha, e grandes parcelas das novas classes médias - e especialmente das indus­triais mais dinâmicas - sem representação, como na França. Ainda assim, foram acordos que decisivamente inclinaram a balança política para o lado das classes médias. </a:t>
            </a:r>
            <a:endParaRPr lang="pt-BR" altLang="pt-BR" sz="280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body" idx="1"/>
          </p:nvPr>
        </p:nvSpPr>
        <p:spPr>
          <a:xfrm>
            <a:off x="395288" y="476250"/>
            <a:ext cx="8229600" cy="6381750"/>
          </a:xfrm>
        </p:spPr>
        <p:txBody>
          <a:bodyPr/>
          <a:lstStyle/>
          <a:p>
            <a:pPr eaLnBrk="1" hangingPunct="1"/>
            <a:r>
              <a:rPr lang="pt-PT" altLang="pt-BR" sz="2800" smtClean="0">
                <a:solidFill>
                  <a:srgbClr val="FF0000"/>
                </a:solidFill>
              </a:rPr>
              <a:t>O movimento operário proporcionou uma resposta ao grito do homem pobre</a:t>
            </a:r>
            <a:r>
              <a:rPr lang="pt-PT" altLang="pt-BR" sz="2800" smtClean="0"/>
              <a:t>. Ela não deve ser confundida com a mera reação coletiva contra o sofrimento intolerável, que ocorreu em outros momentos da história, nem sequer com a. prática da greve e outras formas de mili-tância que se tornaram características da classe trabalhadora. Estes acontecimentos também têm sua própria história que começa muito antes da revolução industrial. O verdadeiramente novo no movimento operário do princípio do século </a:t>
            </a:r>
            <a:r>
              <a:rPr lang="pt-BR" altLang="pt-BR" sz="2800" smtClean="0"/>
              <a:t>XIX </a:t>
            </a:r>
            <a:r>
              <a:rPr lang="pt-PT" altLang="pt-BR" sz="2800" smtClean="0"/>
              <a:t>era a consciência de classe e a ambição de classe. Os "pobres" não mais se defrontavam com os "ricos". </a:t>
            </a:r>
            <a:endParaRPr lang="pt-BR" altLang="pt-BR" sz="280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algn="l" eaLnBrk="1" hangingPunct="1"/>
            <a:r>
              <a:rPr lang="pt-BR" altLang="pt-BR" b="1" smtClean="0">
                <a:solidFill>
                  <a:srgbClr val="FF0000"/>
                </a:solidFill>
              </a:rPr>
              <a:t>1848</a:t>
            </a:r>
          </a:p>
        </p:txBody>
      </p:sp>
      <p:sp>
        <p:nvSpPr>
          <p:cNvPr id="97283" name="Rectangle 3"/>
          <p:cNvSpPr>
            <a:spLocks noGrp="1" noChangeArrowheads="1"/>
          </p:cNvSpPr>
          <p:nvPr>
            <p:ph type="body" idx="1"/>
          </p:nvPr>
        </p:nvSpPr>
        <p:spPr>
          <a:xfrm>
            <a:off x="457200" y="1600200"/>
            <a:ext cx="8229600" cy="4997450"/>
          </a:xfrm>
        </p:spPr>
        <p:txBody>
          <a:bodyPr/>
          <a:lstStyle/>
          <a:p>
            <a:pPr eaLnBrk="1" hangingPunct="1"/>
            <a:r>
              <a:rPr lang="pt-BR" altLang="pt-BR" sz="3600" smtClean="0"/>
              <a:t>A Revolução de 1848 – </a:t>
            </a:r>
            <a:r>
              <a:rPr lang="pt-BR" altLang="pt-BR" sz="3600" smtClean="0">
                <a:solidFill>
                  <a:srgbClr val="FF0000"/>
                </a:solidFill>
              </a:rPr>
              <a:t>protagonizada pela primeira vez majoritariamente pelos trabalhadores</a:t>
            </a:r>
            <a:r>
              <a:rPr lang="pt-BR" altLang="pt-BR" sz="3600" smtClean="0"/>
              <a:t> – aparece como  primeira revolução moderna européia, que combinou maior promessa, maior extensão, maior extensão, maior sucesso inicial imediato e o mais rápido e retumbante fracasso. </a:t>
            </a:r>
            <a:br>
              <a:rPr lang="pt-BR" altLang="pt-BR" sz="3600" smtClean="0"/>
            </a:br>
            <a:endParaRPr lang="pt-BR" altLang="pt-BR" sz="360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body" idx="1"/>
          </p:nvPr>
        </p:nvSpPr>
        <p:spPr>
          <a:xfrm>
            <a:off x="457200" y="549275"/>
            <a:ext cx="8229600" cy="5576888"/>
          </a:xfrm>
        </p:spPr>
        <p:txBody>
          <a:bodyPr/>
          <a:lstStyle/>
          <a:p>
            <a:pPr eaLnBrk="1" hangingPunct="1"/>
            <a:r>
              <a:rPr lang="pt-BR" altLang="pt-BR" smtClean="0"/>
              <a:t>Entre 1830 e 1850 </a:t>
            </a:r>
            <a:r>
              <a:rPr lang="pt-BR" altLang="pt-BR" smtClean="0">
                <a:solidFill>
                  <a:srgbClr val="FF0000"/>
                </a:solidFill>
              </a:rPr>
              <a:t>o proletariado francês cresceu substancialmente</a:t>
            </a:r>
            <a:r>
              <a:rPr lang="pt-BR" altLang="pt-BR" smtClean="0"/>
              <a:t>. Em Lyon esta classe protagonizou mesmo alguns levantamentos, que foram, todavia, duramente reprimidos pelas autoridades. Depois destes levantamentos populares surgiram um pouco por toda a França sociedades secretas constituídas por operários, ligadas ao movimento republicano e ao movimento do socialismo utópico.</a:t>
            </a:r>
          </a:p>
          <a:p>
            <a:pPr eaLnBrk="1" hangingPunct="1"/>
            <a:endParaRPr lang="pt-BR" altLang="pt-BR"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body" idx="1"/>
          </p:nvPr>
        </p:nvSpPr>
        <p:spPr>
          <a:xfrm>
            <a:off x="457200" y="333375"/>
            <a:ext cx="8229600" cy="6264275"/>
          </a:xfrm>
        </p:spPr>
        <p:txBody>
          <a:bodyPr/>
          <a:lstStyle/>
          <a:p>
            <a:pPr eaLnBrk="1" hangingPunct="1">
              <a:lnSpc>
                <a:spcPct val="90000"/>
              </a:lnSpc>
            </a:pPr>
            <a:r>
              <a:rPr lang="pt-BR" altLang="pt-BR" sz="3600" smtClean="0"/>
              <a:t>Dá-se o nome de </a:t>
            </a:r>
            <a:r>
              <a:rPr lang="pt-BR" altLang="pt-BR" sz="3600" smtClean="0">
                <a:solidFill>
                  <a:srgbClr val="FF0000"/>
                </a:solidFill>
              </a:rPr>
              <a:t>Revoluções de 1848</a:t>
            </a:r>
            <a:r>
              <a:rPr lang="pt-BR" altLang="pt-BR" sz="3600" smtClean="0"/>
              <a:t> à série de revoluções na Europa central e ocidental que eclodiram em função de regimes governamentais autocráticos, crises econômicas, falta de representação política das classes médias e nacionalismo despertado nas minorias da Europa central e oriental, que abalaram as monarquias européias, onde tinham fracassado as tentativas de reformas políticas e econômicas. </a:t>
            </a:r>
          </a:p>
          <a:p>
            <a:pPr eaLnBrk="1" hangingPunct="1">
              <a:lnSpc>
                <a:spcPct val="90000"/>
              </a:lnSpc>
            </a:pPr>
            <a:endParaRPr lang="pt-BR" altLang="pt-BR" sz="3600" smtClean="0"/>
          </a:p>
          <a:p>
            <a:pPr eaLnBrk="1" hangingPunct="1">
              <a:lnSpc>
                <a:spcPct val="90000"/>
              </a:lnSpc>
            </a:pPr>
            <a:endParaRPr lang="pt-BR" altLang="pt-BR" sz="2600"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body" idx="1"/>
          </p:nvPr>
        </p:nvSpPr>
        <p:spPr>
          <a:xfrm>
            <a:off x="457200" y="476250"/>
            <a:ext cx="8229600" cy="5649913"/>
          </a:xfrm>
        </p:spPr>
        <p:txBody>
          <a:bodyPr/>
          <a:lstStyle/>
          <a:p>
            <a:pPr eaLnBrk="1" hangingPunct="1"/>
            <a:r>
              <a:rPr lang="pt-BR" altLang="pt-BR" sz="3500" smtClean="0">
                <a:solidFill>
                  <a:srgbClr val="FF0000"/>
                </a:solidFill>
              </a:rPr>
              <a:t>Também chamadas de Primavera dos Povos</a:t>
            </a:r>
            <a:r>
              <a:rPr lang="pt-BR" altLang="pt-BR" sz="3500" smtClean="0"/>
              <a:t> , tais revoluções, de caráter liberal democrático e nacionalista, foram iniciadas por membros da burguesia e da nobreza que exigiam governos constitucionais, e por trabalhadores e camponeses que se rebelaram contra os excessos e a difusão das práticas capitalistas.</a:t>
            </a:r>
          </a:p>
          <a:p>
            <a:pPr eaLnBrk="1" hangingPunct="1"/>
            <a:endParaRPr lang="pt-BR" altLang="pt-BR"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body" idx="1"/>
          </p:nvPr>
        </p:nvSpPr>
        <p:spPr>
          <a:xfrm>
            <a:off x="457200" y="260350"/>
            <a:ext cx="8229600" cy="5865813"/>
          </a:xfrm>
        </p:spPr>
        <p:txBody>
          <a:bodyPr/>
          <a:lstStyle/>
          <a:p>
            <a:pPr eaLnBrk="1" hangingPunct="1"/>
            <a:r>
              <a:rPr lang="pt-BR" altLang="pt-BR" smtClean="0"/>
              <a:t>Em 1848, influenciada pelo liberalismo, pelo nacionalismo, pelo socialismo e em meio a uma conjuntura de crise econômica (na agricultura e na Superprodução capitalista), eclodiu uma revolta e o Rei Luís Filipe de Órleans abdicou do trono. Era a “primavera dos povos”. </a:t>
            </a:r>
            <a:r>
              <a:rPr lang="pt-BR" altLang="pt-BR" smtClean="0">
                <a:solidFill>
                  <a:srgbClr val="FF0000"/>
                </a:solidFill>
              </a:rPr>
              <a:t>No dia 23 de abril, ocorreu a primeira eleição na Europa</a:t>
            </a:r>
            <a:r>
              <a:rPr lang="pt-BR" altLang="pt-BR" smtClean="0"/>
              <a:t> com sufrágio universal masculino, que elegeu Luís Napoleão.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body" idx="1"/>
          </p:nvPr>
        </p:nvSpPr>
        <p:spPr>
          <a:xfrm>
            <a:off x="457200" y="333375"/>
            <a:ext cx="8229600" cy="5792788"/>
          </a:xfrm>
        </p:spPr>
        <p:txBody>
          <a:bodyPr/>
          <a:lstStyle/>
          <a:p>
            <a:pPr eaLnBrk="1" hangingPunct="1">
              <a:lnSpc>
                <a:spcPct val="90000"/>
              </a:lnSpc>
            </a:pPr>
            <a:r>
              <a:rPr lang="pt-BR" altLang="pt-BR" sz="2800" smtClean="0">
                <a:solidFill>
                  <a:srgbClr val="FF0000"/>
                </a:solidFill>
              </a:rPr>
              <a:t>Os anos de 1845 e 1846 foram de péssimas colheitas</a:t>
            </a:r>
            <a:r>
              <a:rPr lang="pt-BR" altLang="pt-BR" sz="2800" smtClean="0"/>
              <a:t>, desencadeando uma crise agrícola em todo o continente. A crise agrícola iniciou-se em Flandres e na Irlanda, com as péssimas colheitas de batatas. </a:t>
            </a:r>
          </a:p>
          <a:p>
            <a:pPr eaLnBrk="1" hangingPunct="1">
              <a:lnSpc>
                <a:spcPct val="90000"/>
              </a:lnSpc>
            </a:pPr>
            <a:endParaRPr lang="pt-BR" altLang="pt-BR" sz="2800" smtClean="0"/>
          </a:p>
          <a:p>
            <a:pPr eaLnBrk="1" hangingPunct="1">
              <a:lnSpc>
                <a:spcPct val="90000"/>
              </a:lnSpc>
            </a:pPr>
            <a:r>
              <a:rPr lang="pt-BR" altLang="pt-BR" sz="2800" smtClean="0"/>
              <a:t>Na Europa ocidental, a má colheita de trigo desencadeou em 1846 uma série de revoltas camponesas. </a:t>
            </a:r>
            <a:r>
              <a:rPr lang="pt-BR" altLang="pt-BR" sz="2800" smtClean="0">
                <a:solidFill>
                  <a:srgbClr val="FF0000"/>
                </a:solidFill>
              </a:rPr>
              <a:t>Essa crise desencadeou uma alta vertiginosa do custo de vida</a:t>
            </a:r>
            <a:r>
              <a:rPr lang="pt-BR" altLang="pt-BR" sz="2800" smtClean="0"/>
              <a:t>, atirou à miséria grandes setores da população rural e reduziu drasticamente a sua capacidade de consumo de produtos manufaturados. </a:t>
            </a:r>
          </a:p>
          <a:p>
            <a:pPr eaLnBrk="1" hangingPunct="1">
              <a:lnSpc>
                <a:spcPct val="90000"/>
              </a:lnSpc>
            </a:pPr>
            <a:endParaRPr lang="pt-BR" altLang="pt-BR" sz="28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Espaço Reservado para Conteúdo 2"/>
          <p:cNvSpPr>
            <a:spLocks noGrp="1"/>
          </p:cNvSpPr>
          <p:nvPr>
            <p:ph idx="1"/>
          </p:nvPr>
        </p:nvSpPr>
        <p:spPr>
          <a:xfrm>
            <a:off x="457200" y="620713"/>
            <a:ext cx="8229600" cy="5505450"/>
          </a:xfrm>
        </p:spPr>
        <p:txBody>
          <a:bodyPr/>
          <a:lstStyle/>
          <a:p>
            <a:r>
              <a:rPr lang="pt-BR" altLang="pt-BR" sz="2800" b="1" smtClean="0">
                <a:solidFill>
                  <a:srgbClr val="FF0000"/>
                </a:solidFill>
              </a:rPr>
              <a:t>I – Burgueses e Proletários</a:t>
            </a:r>
            <a:endParaRPr lang="pt-BR" altLang="pt-BR" sz="2800" smtClean="0">
              <a:solidFill>
                <a:srgbClr val="FF0000"/>
              </a:solidFill>
            </a:endParaRPr>
          </a:p>
          <a:p>
            <a:r>
              <a:rPr lang="pt-BR" altLang="pt-BR" sz="2800" smtClean="0">
                <a:solidFill>
                  <a:srgbClr val="FF0000"/>
                </a:solidFill>
              </a:rPr>
              <a:t>Até hoje, a história de todas as sociedades que existiram até nossos dias tem sido a história das lutas de classes.</a:t>
            </a:r>
          </a:p>
          <a:p>
            <a:r>
              <a:rPr lang="pt-BR" altLang="pt-BR" sz="2800" smtClean="0"/>
              <a:t>Homem livre e escravo, patrício e plebeu, barão e servo, mestre de corporação e companheiro, numa palavra, opressores e oprimidos, em constante oposição, têm vivido numa guerra ininterrupta, ora franca, ora disfarçada; uma guerra que terminou sempre, ou por uma transformação revolucionária da sociedade inteira, ou pela destruição das suas classes em luta.</a:t>
            </a:r>
          </a:p>
          <a:p>
            <a:endParaRPr lang="pt-BR" altLang="pt-BR" sz="2800"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body" idx="1"/>
          </p:nvPr>
        </p:nvSpPr>
        <p:spPr>
          <a:xfrm>
            <a:off x="457200" y="333375"/>
            <a:ext cx="8229600" cy="5792788"/>
          </a:xfrm>
        </p:spPr>
        <p:txBody>
          <a:bodyPr/>
          <a:lstStyle/>
          <a:p>
            <a:pPr eaLnBrk="1" hangingPunct="1"/>
            <a:r>
              <a:rPr lang="pt-BR" altLang="pt-BR" sz="4000" smtClean="0">
                <a:solidFill>
                  <a:srgbClr val="FF0000"/>
                </a:solidFill>
              </a:rPr>
              <a:t>A crise se agravou atingindo a indústria e as finanças</a:t>
            </a:r>
            <a:r>
              <a:rPr lang="pt-BR" altLang="pt-BR" sz="4000" smtClean="0"/>
              <a:t>. A crise, naturalmente, não teve caráter uniforme e atingiu de forma diferente cada região. Foi predominantemente industrial na Inglaterra e na França, mas sobretudo agricola na Irlanda e na Itália.</a:t>
            </a:r>
            <a:r>
              <a:rPr lang="pt-BR" altLang="pt-BR" smtClean="0"/>
              <a:t> </a:t>
            </a:r>
          </a:p>
          <a:p>
            <a:pPr eaLnBrk="1" hangingPunct="1"/>
            <a:endParaRPr lang="pt-BR" altLang="pt-BR"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a:xfrm>
            <a:off x="457200" y="549275"/>
            <a:ext cx="8229600" cy="5576888"/>
          </a:xfrm>
        </p:spPr>
        <p:txBody>
          <a:bodyPr/>
          <a:lstStyle/>
          <a:p>
            <a:pPr eaLnBrk="1" hangingPunct="1">
              <a:lnSpc>
                <a:spcPct val="90000"/>
              </a:lnSpc>
            </a:pPr>
            <a:r>
              <a:rPr lang="pt-BR" altLang="pt-BR" sz="2400" smtClean="0">
                <a:solidFill>
                  <a:srgbClr val="FF0000"/>
                </a:solidFill>
              </a:rPr>
              <a:t>Centenas de milhares de insatisfeitos com o desemprego</a:t>
            </a:r>
            <a:r>
              <a:rPr lang="pt-BR" altLang="pt-BR" sz="2400" smtClean="0"/>
              <a:t>, mas sem um programa político claro, descobriram que queriam derrubar o governo do rei Luís Filipe, de seus ministros e de todo o sistema econômico que os enriquecia às custas dos trabalhadores. </a:t>
            </a:r>
          </a:p>
          <a:p>
            <a:pPr eaLnBrk="1" hangingPunct="1">
              <a:lnSpc>
                <a:spcPct val="90000"/>
              </a:lnSpc>
            </a:pPr>
            <a:endParaRPr lang="pt-BR" altLang="pt-BR" sz="2400" smtClean="0"/>
          </a:p>
          <a:p>
            <a:pPr eaLnBrk="1" hangingPunct="1">
              <a:lnSpc>
                <a:spcPct val="90000"/>
              </a:lnSpc>
            </a:pPr>
            <a:r>
              <a:rPr lang="pt-BR" altLang="pt-BR" sz="2400" smtClean="0"/>
              <a:t>No dia seguinte, </a:t>
            </a:r>
            <a:r>
              <a:rPr lang="pt-BR" altLang="pt-BR" sz="2400" smtClean="0">
                <a:solidFill>
                  <a:srgbClr val="FF0000"/>
                </a:solidFill>
              </a:rPr>
              <a:t>o centro de Paris estava cheio de barricadas</a:t>
            </a:r>
            <a:r>
              <a:rPr lang="pt-BR" altLang="pt-BR" sz="2400" smtClean="0"/>
              <a:t> que assustaram os burgueses moderados da oposição. Na fuzilaria morreram cerca de 500 pessoas. Os cadáveres foram colocados em carros iluminados por tochas e desfilaram pelo centro de Paris, alimentando a insurreição, dando início a uma luta aberta que se estendeu por toda Paris. Soldados da Guarda Nacional, enviados para reprimir os manifestantes, uniram-se a elas.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body" idx="1"/>
          </p:nvPr>
        </p:nvSpPr>
        <p:spPr>
          <a:xfrm>
            <a:off x="457200" y="476250"/>
            <a:ext cx="8229600" cy="5649913"/>
          </a:xfrm>
        </p:spPr>
        <p:txBody>
          <a:bodyPr/>
          <a:lstStyle/>
          <a:p>
            <a:pPr eaLnBrk="1" hangingPunct="1">
              <a:lnSpc>
                <a:spcPct val="90000"/>
              </a:lnSpc>
            </a:pPr>
            <a:r>
              <a:rPr lang="pt-BR" altLang="pt-BR" sz="2400" smtClean="0"/>
              <a:t>O governo ensaiou oferecer reformas para controlar a rebelião que aumentava de proporções, mas já era tarde. Na manhã do dia 24, quando inspecionava as tropas, o rei foi vaiado por elas. </a:t>
            </a:r>
            <a:r>
              <a:rPr lang="pt-BR" altLang="pt-BR" sz="2400" smtClean="0">
                <a:solidFill>
                  <a:srgbClr val="FF0000"/>
                </a:solidFill>
              </a:rPr>
              <a:t>Os insurrectos controlavam os arsenais.</a:t>
            </a:r>
            <a:r>
              <a:rPr lang="pt-BR" altLang="pt-BR" sz="2400" smtClean="0"/>
              <a:t> À tarde, já corriam proclamações republicanas. Incapaz de reagir, a Luís Filipe só restava abdicar o trono. O parlamento dissolveu-se. A </a:t>
            </a:r>
            <a:r>
              <a:rPr lang="pt-BR" altLang="pt-BR" sz="2400" smtClean="0">
                <a:solidFill>
                  <a:srgbClr val="FF0000"/>
                </a:solidFill>
              </a:rPr>
              <a:t>Monarquia de Julho tinha sido destronada e nascia a Segunda República (1848-1852).</a:t>
            </a:r>
          </a:p>
          <a:p>
            <a:pPr eaLnBrk="1" hangingPunct="1">
              <a:lnSpc>
                <a:spcPct val="90000"/>
              </a:lnSpc>
            </a:pPr>
            <a:endParaRPr lang="pt-BR" altLang="pt-BR" sz="2400" smtClean="0"/>
          </a:p>
          <a:p>
            <a:pPr eaLnBrk="1" hangingPunct="1">
              <a:lnSpc>
                <a:spcPct val="90000"/>
              </a:lnSpc>
            </a:pPr>
            <a:r>
              <a:rPr lang="pt-BR" altLang="pt-BR" sz="2400" smtClean="0"/>
              <a:t>Os grandes burgueses moderados da oposição estavam exasperados. O que mais temiam estava nas ruas: a revolução social dos pobres. As ruas de Paris eram tomadas por um contingente de 40 á 50 mil manifestantes, sendo muitos mortos e 15 mil presos.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body" idx="1"/>
          </p:nvPr>
        </p:nvSpPr>
        <p:spPr>
          <a:xfrm>
            <a:off x="457200" y="476250"/>
            <a:ext cx="8229600" cy="6381750"/>
          </a:xfrm>
        </p:spPr>
        <p:txBody>
          <a:bodyPr/>
          <a:lstStyle/>
          <a:p>
            <a:pPr eaLnBrk="1" hangingPunct="1"/>
            <a:r>
              <a:rPr lang="pt-BR" altLang="pt-BR" smtClean="0">
                <a:solidFill>
                  <a:srgbClr val="FF0000"/>
                </a:solidFill>
              </a:rPr>
              <a:t>O Governo provisório convocou eleições, as quais deram vitória aos candidatos da burguesia e dos latifundiários</a:t>
            </a:r>
            <a:r>
              <a:rPr lang="pt-BR" altLang="pt-BR" smtClean="0"/>
              <a:t>. Em 25 de Fevereiro foi implantada a Segunda República, em resultado de uma expressiva manifestação; todavia, esta não veio a corresponder às aspirações dos operários que reclamavam uma reforma social. </a:t>
            </a:r>
          </a:p>
          <a:p>
            <a:pPr eaLnBrk="1" hangingPunct="1"/>
            <a:endParaRPr lang="pt-BR" altLang="pt-BR"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body" idx="1"/>
          </p:nvPr>
        </p:nvSpPr>
        <p:spPr>
          <a:xfrm>
            <a:off x="457200" y="476250"/>
            <a:ext cx="8229600" cy="5649913"/>
          </a:xfrm>
        </p:spPr>
        <p:txBody>
          <a:bodyPr/>
          <a:lstStyle/>
          <a:p>
            <a:pPr eaLnBrk="1" hangingPunct="1"/>
            <a:r>
              <a:rPr lang="pt-BR" altLang="pt-BR" sz="2800" smtClean="0"/>
              <a:t>O sufrágio universal masculino foi estabelecido e </a:t>
            </a:r>
            <a:r>
              <a:rPr lang="pt-BR" altLang="pt-BR" sz="2800" smtClean="0">
                <a:solidFill>
                  <a:srgbClr val="FF0000"/>
                </a:solidFill>
              </a:rPr>
              <a:t>por proposta dos socialistas, foi reduzida a jornada de trabalho de 12 para 10 horas diárias</a:t>
            </a:r>
            <a:r>
              <a:rPr lang="pt-BR" altLang="pt-BR" sz="2800" smtClean="0"/>
              <a:t>. Por pressão dos operários e socialistas, foram criadas as Oficinas Nacionais (</a:t>
            </a:r>
            <a:r>
              <a:rPr lang="pt-BR" altLang="pt-BR" sz="2800" i="1" smtClean="0"/>
              <a:t>ateliers nationaux</a:t>
            </a:r>
            <a:r>
              <a:rPr lang="pt-BR" altLang="pt-BR" sz="2800" smtClean="0"/>
              <a:t>) - fábricas com capital estatal e dirigidas por operários, destinadas a aliviar a crise econômica e o desemprego, que logo se tornaram improdutivas e custosas, aumentando o déficit público - e a Comissão de Luxemburgo, cujo objetivo era a preparação de projetos de legislação social e a arbitragem de conflitos de trabalho. </a:t>
            </a:r>
          </a:p>
          <a:p>
            <a:pPr eaLnBrk="1" hangingPunct="1"/>
            <a:endParaRPr lang="pt-BR" altLang="pt-BR" sz="2800"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algn="l" eaLnBrk="1" hangingPunct="1"/>
            <a:r>
              <a:rPr lang="pt-BR" altLang="pt-BR" sz="3600" b="1" smtClean="0">
                <a:solidFill>
                  <a:srgbClr val="FF0000"/>
                </a:solidFill>
              </a:rPr>
              <a:t>Reação</a:t>
            </a:r>
          </a:p>
        </p:txBody>
      </p:sp>
      <p:sp>
        <p:nvSpPr>
          <p:cNvPr id="108547" name="Rectangle 3"/>
          <p:cNvSpPr>
            <a:spLocks noGrp="1" noChangeArrowheads="1"/>
          </p:cNvSpPr>
          <p:nvPr>
            <p:ph type="body" idx="1"/>
          </p:nvPr>
        </p:nvSpPr>
        <p:spPr/>
        <p:txBody>
          <a:bodyPr/>
          <a:lstStyle/>
          <a:p>
            <a:pPr eaLnBrk="1" hangingPunct="1">
              <a:lnSpc>
                <a:spcPct val="80000"/>
              </a:lnSpc>
            </a:pPr>
            <a:r>
              <a:rPr lang="pt-BR" altLang="pt-BR" sz="2800" smtClean="0"/>
              <a:t>A inexperiência política do governo não satisfazia nem as reivindicações dos mais radicais nem as inquietações dos mais conservadores. Mas era principalmente a crise econômica que agravava a inquietude de todos os operários. </a:t>
            </a:r>
          </a:p>
          <a:p>
            <a:pPr eaLnBrk="1" hangingPunct="1">
              <a:lnSpc>
                <a:spcPct val="80000"/>
              </a:lnSpc>
            </a:pPr>
            <a:endParaRPr lang="pt-BR" altLang="pt-BR" sz="2800" smtClean="0"/>
          </a:p>
          <a:p>
            <a:pPr eaLnBrk="1" hangingPunct="1">
              <a:lnSpc>
                <a:spcPct val="80000"/>
              </a:lnSpc>
            </a:pPr>
            <a:r>
              <a:rPr lang="pt-BR" altLang="pt-BR" sz="2800" smtClean="0"/>
              <a:t>A </a:t>
            </a:r>
            <a:r>
              <a:rPr lang="pt-BR" altLang="pt-BR" sz="2800" smtClean="0">
                <a:solidFill>
                  <a:srgbClr val="FF0000"/>
                </a:solidFill>
              </a:rPr>
              <a:t>falta de mercados para vender seus produtos, o aumento dos impostos, o marasmo econômico, aliado às agitações políticas e à fraqueza e hesitação do governo, provocavam pesadelos no mundo dos negócios</a:t>
            </a:r>
            <a:r>
              <a:rPr lang="pt-BR" altLang="pt-BR" sz="2800" smtClean="0"/>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body" idx="1"/>
          </p:nvPr>
        </p:nvSpPr>
        <p:spPr>
          <a:xfrm>
            <a:off x="457200" y="260350"/>
            <a:ext cx="8229600" cy="6408738"/>
          </a:xfrm>
        </p:spPr>
        <p:txBody>
          <a:bodyPr/>
          <a:lstStyle/>
          <a:p>
            <a:pPr eaLnBrk="1" hangingPunct="1"/>
            <a:r>
              <a:rPr lang="pt-BR" altLang="pt-BR" sz="3100" smtClean="0"/>
              <a:t>Diante do "perigo vermelho", a burguesia se preparou. Em 23 e 24 de abril de 1848, ocorreram eleições para a formação de uma Assembleia Constituinte. O Governo Provisório cessou as suas funções e deu lugar a uma comissão executiva de cinco membros</a:t>
            </a:r>
          </a:p>
          <a:p>
            <a:pPr eaLnBrk="1" hangingPunct="1"/>
            <a:r>
              <a:rPr lang="pt-BR" altLang="pt-BR" sz="3100" smtClean="0">
                <a:solidFill>
                  <a:srgbClr val="FF0000"/>
                </a:solidFill>
              </a:rPr>
              <a:t>Os socialistas e os republicanos concorriam, mas faltava-lhes organização em nível nacional e sua influência estava quase que restrita a Paris</a:t>
            </a:r>
            <a:r>
              <a:rPr lang="pt-BR" altLang="pt-BR" sz="3100" smtClean="0"/>
              <a:t>. </a:t>
            </a:r>
            <a:br>
              <a:rPr lang="pt-BR" altLang="pt-BR" sz="3100" smtClean="0"/>
            </a:br>
            <a:endParaRPr lang="pt-BR" altLang="pt-BR" sz="3100" smtClean="0"/>
          </a:p>
          <a:p>
            <a:pPr eaLnBrk="1" hangingPunct="1"/>
            <a:endParaRPr lang="pt-BR" altLang="pt-BR" sz="3100"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body" idx="1"/>
          </p:nvPr>
        </p:nvSpPr>
        <p:spPr>
          <a:xfrm>
            <a:off x="457200" y="404813"/>
            <a:ext cx="8229600" cy="5721350"/>
          </a:xfrm>
        </p:spPr>
        <p:txBody>
          <a:bodyPr/>
          <a:lstStyle/>
          <a:p>
            <a:pPr eaLnBrk="1" hangingPunct="1"/>
            <a:r>
              <a:rPr lang="pt-BR" altLang="pt-BR" sz="3100" smtClean="0"/>
              <a:t>Já o Partido da Ordem, que representava todos os homens preocupados com a defesa da propriedade, tinha influência nacional, pois se apoiava nos notáveis das cidades e aldeias rurais da França, um imenso país de camponeses. O Partido da Ordem elegeu 700 deputados, alguns favoráveis à monarquia e outros republicanos moderados. Os republicanos radicais e os socialistas não conseguiram eleger nem 100 deputados</a:t>
            </a:r>
          </a:p>
          <a:p>
            <a:pPr eaLnBrk="1" hangingPunct="1"/>
            <a:endParaRPr lang="pt-BR" altLang="pt-BR" sz="280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body" idx="1"/>
          </p:nvPr>
        </p:nvSpPr>
        <p:spPr>
          <a:xfrm>
            <a:off x="457200" y="549275"/>
            <a:ext cx="8229600" cy="5576888"/>
          </a:xfrm>
        </p:spPr>
        <p:txBody>
          <a:bodyPr/>
          <a:lstStyle/>
          <a:p>
            <a:pPr eaLnBrk="1" hangingPunct="1"/>
            <a:r>
              <a:rPr lang="pt-BR" altLang="pt-BR" sz="4000" smtClean="0">
                <a:solidFill>
                  <a:srgbClr val="FF0000"/>
                </a:solidFill>
              </a:rPr>
              <a:t>Dominada pelo Partido da Ordem, a Constituinte passou a combater as ideias socialistas</a:t>
            </a:r>
            <a:r>
              <a:rPr lang="pt-BR" altLang="pt-BR" sz="4000" smtClean="0"/>
              <a:t>. Desempregados e sem meios de sustento, os operários revoltaram-se espontaneamente levantando barricadas e dispostos a enfrentar o novo poder estabelecido e controlado pela burguesia.</a:t>
            </a:r>
          </a:p>
          <a:p>
            <a:pPr eaLnBrk="1" hangingPunct="1"/>
            <a:endParaRPr lang="pt-BR" altLang="pt-BR" sz="4000" smtClean="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body" idx="1"/>
          </p:nvPr>
        </p:nvSpPr>
        <p:spPr>
          <a:xfrm>
            <a:off x="457200" y="333375"/>
            <a:ext cx="8229600" cy="6264275"/>
          </a:xfrm>
        </p:spPr>
        <p:txBody>
          <a:bodyPr/>
          <a:lstStyle/>
          <a:p>
            <a:pPr eaLnBrk="1" hangingPunct="1"/>
            <a:r>
              <a:rPr lang="pt-BR" altLang="pt-BR" smtClean="0"/>
              <a:t>Esta revolução teve significativas repercussões no resto da Europa. </a:t>
            </a:r>
            <a:r>
              <a:rPr lang="pt-BR" altLang="pt-BR" smtClean="0">
                <a:solidFill>
                  <a:srgbClr val="FF0000"/>
                </a:solidFill>
              </a:rPr>
              <a:t>A crise econômica européia ajudou a Revolução de 1848 a expandir-se pela Europa, atingindo também um dos esteios do Absolutismo, a Áustria</a:t>
            </a:r>
            <a:r>
              <a:rPr lang="pt-BR" altLang="pt-BR" smtClean="0"/>
              <a:t>, onde o Chanceler Metternich foi obrigado a renunciar. Até mesmo o Brasil pôde sentir os efeitos da onda revolucionária das barricadas francesas, que inspiraria os rebeldes pernambucanos na Revolução Praieira.</a:t>
            </a:r>
          </a:p>
          <a:p>
            <a:pPr eaLnBrk="1" hangingPunct="1"/>
            <a:endParaRPr lang="pt-BR" altLang="pt-BR"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Espaço Reservado para Conteúdo 2"/>
          <p:cNvSpPr>
            <a:spLocks noGrp="1"/>
          </p:cNvSpPr>
          <p:nvPr>
            <p:ph idx="1"/>
          </p:nvPr>
        </p:nvSpPr>
        <p:spPr>
          <a:xfrm>
            <a:off x="457200" y="620713"/>
            <a:ext cx="8229600" cy="5505450"/>
          </a:xfrm>
        </p:spPr>
        <p:txBody>
          <a:bodyPr/>
          <a:lstStyle/>
          <a:p>
            <a:r>
              <a:rPr lang="pt-BR" altLang="pt-BR" sz="2800" smtClean="0"/>
              <a:t>Nas primeiras épocas históricas, verificamos, quase por toda parte, uma completa divisão da sociedade em classes distintas, uma escala graduada de condições sociais. Na Roma antiga encontramos patrícios, cavaleiros, plebeus, escravos; na Idade Média, senhores, vassalos, mestres, companheiros, servos; e, em cada uma destas classes, gradações especiais.</a:t>
            </a:r>
          </a:p>
          <a:p>
            <a:r>
              <a:rPr lang="pt-BR" altLang="pt-BR" sz="2800" smtClean="0">
                <a:solidFill>
                  <a:srgbClr val="FF0000"/>
                </a:solidFill>
              </a:rPr>
              <a:t>A sociedade burguesa moderna, que brotou das ruínas da sociedade feudal, não aboliu os antagonismos de classes. Não fez senão substituir novas classes, novas condições de opressão, novas formas de luta às que existiram no passado.</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body" idx="1"/>
          </p:nvPr>
        </p:nvSpPr>
        <p:spPr>
          <a:xfrm>
            <a:off x="457200" y="476250"/>
            <a:ext cx="8229600" cy="5649913"/>
          </a:xfrm>
        </p:spPr>
        <p:txBody>
          <a:bodyPr/>
          <a:lstStyle/>
          <a:p>
            <a:pPr eaLnBrk="1" hangingPunct="1"/>
            <a:r>
              <a:rPr lang="pt-BR" altLang="pt-BR" sz="4000" smtClean="0">
                <a:solidFill>
                  <a:srgbClr val="FF0000"/>
                </a:solidFill>
              </a:rPr>
              <a:t>O ideal predominante nos demais países europeus onde houve revolução não foi o liberalismo, mas sim o nacionalismo</a:t>
            </a:r>
            <a:r>
              <a:rPr lang="pt-BR" altLang="pt-BR" sz="4000" smtClean="0"/>
              <a:t>. Os revolucionários desses países queriam libertar seus povos da dominação estrangeira imposta pelas decisões do Congresso de Viena.</a:t>
            </a:r>
          </a:p>
          <a:p>
            <a:pPr eaLnBrk="1" hangingPunct="1"/>
            <a:endParaRPr lang="pt-BR" altLang="pt-BR" sz="4000" smtClean="0"/>
          </a:p>
          <a:p>
            <a:pPr eaLnBrk="1" hangingPunct="1"/>
            <a:endParaRPr lang="pt-BR" altLang="pt-BR" sz="4000" smtClean="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body" idx="1"/>
          </p:nvPr>
        </p:nvSpPr>
        <p:spPr>
          <a:xfrm>
            <a:off x="457200" y="404813"/>
            <a:ext cx="8229600" cy="6192837"/>
          </a:xfrm>
        </p:spPr>
        <p:txBody>
          <a:bodyPr/>
          <a:lstStyle/>
          <a:p>
            <a:pPr eaLnBrk="1" hangingPunct="1"/>
            <a:r>
              <a:rPr lang="pt-BR" altLang="pt-BR" smtClean="0"/>
              <a:t>A burguesia apercebera-se dos perigos das revoluções, tomando consciência de que seus anseios políticos poderiam ser alcançados pela via do sufrágio universal, evitando conflitos e sublevações. </a:t>
            </a:r>
            <a:r>
              <a:rPr lang="pt-BR" altLang="pt-BR" smtClean="0">
                <a:solidFill>
                  <a:srgbClr val="FF0000"/>
                </a:solidFill>
              </a:rPr>
              <a:t>Assim, a revolução de 1848 foi o movimento que posicionou definitivamente burguesia e proletariado em campos opostos, o que marcaria profundamente os embates políticos vindouros.</a:t>
            </a:r>
          </a:p>
          <a:p>
            <a:pPr eaLnBrk="1" hangingPunct="1"/>
            <a:endParaRPr lang="pt-BR" altLang="pt-BR" smtClean="0">
              <a:solidFill>
                <a:srgbClr val="FF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body" idx="1"/>
          </p:nvPr>
        </p:nvSpPr>
        <p:spPr>
          <a:xfrm>
            <a:off x="457200" y="404813"/>
            <a:ext cx="8229600" cy="5721350"/>
          </a:xfrm>
        </p:spPr>
        <p:txBody>
          <a:bodyPr/>
          <a:lstStyle/>
          <a:p>
            <a:pPr eaLnBrk="1" hangingPunct="1">
              <a:lnSpc>
                <a:spcPct val="90000"/>
              </a:lnSpc>
            </a:pPr>
            <a:r>
              <a:rPr lang="pt-BR" altLang="pt-BR" sz="2800" smtClean="0"/>
              <a:t>Ainda em 1848, os </a:t>
            </a:r>
            <a:r>
              <a:rPr lang="pt-BR" altLang="pt-BR" sz="2800" smtClean="0">
                <a:solidFill>
                  <a:srgbClr val="FF0000"/>
                </a:solidFill>
              </a:rPr>
              <a:t>governos da Prússia e outros Estados germânicos</a:t>
            </a:r>
            <a:r>
              <a:rPr lang="pt-BR" altLang="pt-BR" sz="2800" smtClean="0"/>
              <a:t> atendem algumas reivindicações sociais por reformas e as forças liberais ganham espaço para convocar uma Assembléia Nacional. </a:t>
            </a:r>
            <a:br>
              <a:rPr lang="pt-BR" altLang="pt-BR" sz="2800" smtClean="0"/>
            </a:br>
            <a:endParaRPr lang="pt-BR" altLang="pt-BR" sz="2800" smtClean="0"/>
          </a:p>
          <a:p>
            <a:pPr eaLnBrk="1" hangingPunct="1">
              <a:lnSpc>
                <a:spcPct val="90000"/>
              </a:lnSpc>
            </a:pPr>
            <a:r>
              <a:rPr lang="pt-BR" altLang="pt-BR" sz="2800" smtClean="0"/>
              <a:t>Em 1849, é aprovada a criação de uma Federação de Estados alemães, que teria um único parlamento nacional e cuja coroa caberia a Frederico Guilherme, da dinastia dos Hohenzollern. Com pressões absolutistas da Áustria, há um recuo e a Assembléia é dissolvida. A primeira tentativa de unificação da Alemanha fracassa.</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body" idx="1"/>
          </p:nvPr>
        </p:nvSpPr>
        <p:spPr>
          <a:xfrm>
            <a:off x="457200" y="476250"/>
            <a:ext cx="8229600" cy="5649913"/>
          </a:xfrm>
        </p:spPr>
        <p:txBody>
          <a:bodyPr/>
          <a:lstStyle/>
          <a:p>
            <a:pPr eaLnBrk="1" hangingPunct="1"/>
            <a:r>
              <a:rPr lang="pt-BR" altLang="pt-BR" smtClean="0"/>
              <a:t>A Áustria ainda dominada pelo que restava do Império Habsburgo controlava com mão de ferro um território formado por múltiplas nacionalidades. </a:t>
            </a:r>
            <a:br>
              <a:rPr lang="pt-BR" altLang="pt-BR" smtClean="0"/>
            </a:br>
            <a:endParaRPr lang="pt-BR" altLang="pt-BR" smtClean="0"/>
          </a:p>
          <a:p>
            <a:pPr eaLnBrk="1" hangingPunct="1"/>
            <a:r>
              <a:rPr lang="pt-BR" altLang="pt-BR" smtClean="0">
                <a:solidFill>
                  <a:srgbClr val="FF0000"/>
                </a:solidFill>
              </a:rPr>
              <a:t>Em 1848, vários movimentos revolucionários eclodiram por todo o Império,</a:t>
            </a:r>
            <a:r>
              <a:rPr lang="pt-BR" altLang="pt-BR" smtClean="0"/>
              <a:t> a começar por Viena. Outras partes também se levantam, como a Boêmia (Tchecos), a Hungria e parte da Itália.</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algn="l" eaLnBrk="1" hangingPunct="1"/>
            <a:r>
              <a:rPr lang="pt-BR" altLang="pt-BR" sz="3600" b="1" smtClean="0">
                <a:solidFill>
                  <a:srgbClr val="FF0000"/>
                </a:solidFill>
              </a:rPr>
              <a:t>O 18 Brumário de Luís Bonaparte</a:t>
            </a:r>
            <a:r>
              <a:rPr lang="pt-BR" altLang="pt-BR" sz="4000" b="1" smtClean="0">
                <a:solidFill>
                  <a:srgbClr val="FF0000"/>
                </a:solidFill>
              </a:rPr>
              <a:t/>
            </a:r>
            <a:br>
              <a:rPr lang="pt-BR" altLang="pt-BR" sz="4000" b="1" smtClean="0">
                <a:solidFill>
                  <a:srgbClr val="FF0000"/>
                </a:solidFill>
              </a:rPr>
            </a:br>
            <a:r>
              <a:rPr lang="pt-BR" altLang="pt-BR" sz="2400" b="1" smtClean="0">
                <a:solidFill>
                  <a:srgbClr val="FF0000"/>
                </a:solidFill>
              </a:rPr>
              <a:t>Karl Marx (1851-52)</a:t>
            </a:r>
          </a:p>
        </p:txBody>
      </p:sp>
      <p:sp>
        <p:nvSpPr>
          <p:cNvPr id="117763" name="Rectangle 3"/>
          <p:cNvSpPr>
            <a:spLocks noGrp="1" noChangeArrowheads="1"/>
          </p:cNvSpPr>
          <p:nvPr>
            <p:ph type="body" idx="1"/>
          </p:nvPr>
        </p:nvSpPr>
        <p:spPr>
          <a:xfrm>
            <a:off x="457200" y="1600200"/>
            <a:ext cx="8229600" cy="5068888"/>
          </a:xfrm>
        </p:spPr>
        <p:txBody>
          <a:bodyPr/>
          <a:lstStyle/>
          <a:p>
            <a:pPr eaLnBrk="1" hangingPunct="1">
              <a:lnSpc>
                <a:spcPct val="80000"/>
              </a:lnSpc>
            </a:pPr>
            <a:r>
              <a:rPr lang="pt-BR" altLang="pt-BR" sz="2800" i="1" smtClean="0"/>
              <a:t>Hegel observa em uma de suas obras que todos os fatos e personagens de grande importância na história do mundo ocorrem, por assim dizer, duas vezes. E esqueceu-se de acrescentar: </a:t>
            </a:r>
            <a:r>
              <a:rPr lang="pt-BR" altLang="pt-BR" sz="2800" i="1" smtClean="0">
                <a:solidFill>
                  <a:srgbClr val="FF0000"/>
                </a:solidFill>
              </a:rPr>
              <a:t>a primeira vez como tragédia, a segunda como farsa. </a:t>
            </a:r>
            <a:br>
              <a:rPr lang="pt-BR" altLang="pt-BR" sz="2800" i="1" smtClean="0">
                <a:solidFill>
                  <a:srgbClr val="FF0000"/>
                </a:solidFill>
              </a:rPr>
            </a:br>
            <a:endParaRPr lang="pt-BR" altLang="pt-BR" sz="2800" i="1" smtClean="0">
              <a:solidFill>
                <a:srgbClr val="FF0000"/>
              </a:solidFill>
            </a:endParaRPr>
          </a:p>
          <a:p>
            <a:pPr eaLnBrk="1" hangingPunct="1">
              <a:lnSpc>
                <a:spcPct val="80000"/>
              </a:lnSpc>
            </a:pPr>
            <a:r>
              <a:rPr lang="pt-BR" altLang="pt-BR" sz="2800" i="1" smtClean="0"/>
              <a:t>Caussidière por Danton, Luís Blanc por Robespierre, a Montanha de 1845-1851 pela Montanha de 1793-1795, o sobrinho pelo tio. E a mesma caricatura ocorre nas circunstâncias que acompanham a segunda edição do Dezoito Brumário! </a:t>
            </a:r>
            <a:br>
              <a:rPr lang="pt-BR" altLang="pt-BR" sz="2800" i="1" smtClean="0"/>
            </a:br>
            <a:endParaRPr lang="pt-BR" altLang="pt-BR" sz="2800" i="1"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body" idx="1"/>
          </p:nvPr>
        </p:nvSpPr>
        <p:spPr>
          <a:xfrm>
            <a:off x="457200" y="476250"/>
            <a:ext cx="8229600" cy="6121400"/>
          </a:xfrm>
        </p:spPr>
        <p:txBody>
          <a:bodyPr/>
          <a:lstStyle/>
          <a:p>
            <a:pPr eaLnBrk="1" hangingPunct="1">
              <a:lnSpc>
                <a:spcPct val="80000"/>
              </a:lnSpc>
            </a:pPr>
            <a:r>
              <a:rPr lang="pt-BR" altLang="pt-BR" sz="2800" i="1" smtClean="0">
                <a:solidFill>
                  <a:srgbClr val="FF0000"/>
                </a:solidFill>
              </a:rPr>
              <a:t>Os homens fazem sua própria história, mas não a fazem como querem; não a fazem sob circunstâncias de sua escolha e sim sob aquelas com que se defrontam diretamente, legadas e transmitidas pelo passado.</a:t>
            </a:r>
            <a:r>
              <a:rPr lang="pt-BR" altLang="pt-BR" sz="2800" i="1" smtClean="0"/>
              <a:t> </a:t>
            </a:r>
            <a:br>
              <a:rPr lang="pt-BR" altLang="pt-BR" sz="2800" i="1" smtClean="0"/>
            </a:br>
            <a:endParaRPr lang="pt-BR" altLang="pt-BR" sz="2800" i="1" smtClean="0"/>
          </a:p>
          <a:p>
            <a:pPr eaLnBrk="1" hangingPunct="1">
              <a:lnSpc>
                <a:spcPct val="80000"/>
              </a:lnSpc>
            </a:pPr>
            <a:r>
              <a:rPr lang="pt-BR" altLang="pt-BR" sz="2800" i="1" smtClean="0"/>
              <a:t>A tradição de todas as gerações mortas oprime como um pesadelo o cérebro dos vivos. E justamente quando parecem empenhados em revolucionar-se a si e às coisas, em criar algo que jamais existiu, precisamente nesses períodos de crise revolucionária, os homens conjuram ansiosamente em seu auxilio os espíritos do passado, tomando-lhes emprestado os nomes, os gritos de guerra e as roupagens, a fim de apresentar e nessa linguagem emprestada.</a:t>
            </a:r>
          </a:p>
          <a:p>
            <a:pPr eaLnBrk="1" hangingPunct="1">
              <a:lnSpc>
                <a:spcPct val="80000"/>
              </a:lnSpc>
            </a:pPr>
            <a:endParaRPr lang="pt-BR" altLang="pt-BR" sz="2800" i="1" smtClean="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body" idx="1"/>
          </p:nvPr>
        </p:nvSpPr>
        <p:spPr>
          <a:xfrm>
            <a:off x="457200" y="476250"/>
            <a:ext cx="8229600" cy="5649913"/>
          </a:xfrm>
        </p:spPr>
        <p:txBody>
          <a:bodyPr/>
          <a:lstStyle/>
          <a:p>
            <a:pPr eaLnBrk="1" hangingPunct="1">
              <a:lnSpc>
                <a:spcPct val="80000"/>
              </a:lnSpc>
            </a:pPr>
            <a:r>
              <a:rPr lang="pt-BR" altLang="pt-BR" sz="2800" i="1" smtClean="0">
                <a:solidFill>
                  <a:srgbClr val="FF0000"/>
                </a:solidFill>
              </a:rPr>
              <a:t>No umbral da Revolução de Fevereiro, a república social apareceu como uma frase, como uma profecia</a:t>
            </a:r>
            <a:r>
              <a:rPr lang="pt-BR" altLang="pt-BR" sz="2800" i="1" smtClean="0"/>
              <a:t>. </a:t>
            </a:r>
          </a:p>
          <a:p>
            <a:pPr eaLnBrk="1" hangingPunct="1">
              <a:lnSpc>
                <a:spcPct val="80000"/>
              </a:lnSpc>
            </a:pPr>
            <a:r>
              <a:rPr lang="pt-BR" altLang="pt-BR" sz="2800" i="1" smtClean="0"/>
              <a:t>Nas jornadas de junho de 1848 foi afogada no sangue do proletariado de Paris, mas ronda os subseqüentes atos da peça como um fantasma. A república democrática anuncia o seu advento. A 13 de junho de 1849 é dispersada juntamente com sua pequena burguesia, que se pôs em fuga, mas que na corrida se vangloria com redobrada arrogância. A república parlamentar, juntamente com a burguesia, apossa-se de todo o cenário; goza a vida em toda a sua plenitude, mas o 2 de dezembro de 1851 a enterra sob o acompanhamento do grito de agonia dos monarquistas coligados:"Viva a República!"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body" idx="1"/>
          </p:nvPr>
        </p:nvSpPr>
        <p:spPr>
          <a:xfrm>
            <a:off x="457200" y="333375"/>
            <a:ext cx="8229600" cy="6191250"/>
          </a:xfrm>
        </p:spPr>
        <p:txBody>
          <a:bodyPr/>
          <a:lstStyle/>
          <a:p>
            <a:pPr eaLnBrk="1" hangingPunct="1">
              <a:lnSpc>
                <a:spcPct val="80000"/>
              </a:lnSpc>
            </a:pPr>
            <a:r>
              <a:rPr lang="pt-BR" altLang="pt-BR" sz="2400" i="1" smtClean="0">
                <a:solidFill>
                  <a:srgbClr val="FF0000"/>
                </a:solidFill>
              </a:rPr>
              <a:t>A burguesia francesa rebelou-se contra o domínio do proletariado trabalhador</a:t>
            </a:r>
            <a:r>
              <a:rPr lang="pt-BR" altLang="pt-BR" sz="2400" i="1" smtClean="0"/>
              <a:t>; levou ao poder o lúmpen proletariado tendo à frente o chefe da Sociedade de 10 de Dezembro. A burguesia conservava a França resfolegando de pavor ante os futuros terrores da anarquia vermelha; </a:t>
            </a:r>
            <a:br>
              <a:rPr lang="pt-BR" altLang="pt-BR" sz="2400" i="1" smtClean="0"/>
            </a:br>
            <a:endParaRPr lang="pt-BR" altLang="pt-BR" sz="2400" i="1" smtClean="0"/>
          </a:p>
          <a:p>
            <a:pPr eaLnBrk="1" hangingPunct="1">
              <a:lnSpc>
                <a:spcPct val="80000"/>
              </a:lnSpc>
            </a:pPr>
            <a:r>
              <a:rPr lang="pt-BR" altLang="pt-BR" sz="2400" i="1" smtClean="0"/>
              <a:t>Bonaparte descontou para ela esse futuro quando, a 4 de dezembro, fez com que o exército da ordem, inspirado pela aguardente, fuzilasse em suas janelas os eminentes burgueses do Bulevar Montmartre e do Bulevar des Italiens. A burguesia fez a apoteose da espada; a espada a domina. Destruiu a imprensa revolucionária; sua própria imprensa foi destruída. Colocou as reuniões populares sob a vigilância da polícia; seus salões estão sob a Guarda Nacional democrática; sua própria Guarda Nacional foi dissolvida. </a:t>
            </a:r>
            <a:r>
              <a:rPr lang="pt-BR" altLang="pt-BR" sz="2400" i="1" smtClean="0">
                <a:solidFill>
                  <a:srgbClr val="FF0000"/>
                </a:solidFill>
              </a:rPr>
              <a:t>Impôs o estado de sítio; o estado de sítio foi-lhe imposto.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body" idx="1"/>
          </p:nvPr>
        </p:nvSpPr>
        <p:spPr>
          <a:xfrm>
            <a:off x="457200" y="476250"/>
            <a:ext cx="8229600" cy="5649913"/>
          </a:xfrm>
        </p:spPr>
        <p:txBody>
          <a:bodyPr/>
          <a:lstStyle/>
          <a:p>
            <a:pPr eaLnBrk="1" hangingPunct="1"/>
            <a:r>
              <a:rPr lang="pt-BR" altLang="pt-BR" sz="4400" i="1" smtClean="0"/>
              <a:t>Assim como os Bourbons representavam a grande propriedade territorial e os Orléans a dinastia do dinheiro, </a:t>
            </a:r>
            <a:r>
              <a:rPr lang="pt-BR" altLang="pt-BR" sz="4400" i="1" smtClean="0">
                <a:solidFill>
                  <a:srgbClr val="FF0000"/>
                </a:solidFill>
              </a:rPr>
              <a:t>os Bonapartes são a dinastia dos camponeses</a:t>
            </a:r>
            <a:r>
              <a:rPr lang="pt-BR" altLang="pt-BR" sz="4400" i="1" smtClean="0"/>
              <a:t>, ou seja, da massa do povo francês.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body" idx="1"/>
          </p:nvPr>
        </p:nvSpPr>
        <p:spPr>
          <a:xfrm>
            <a:off x="457200" y="476250"/>
            <a:ext cx="8229600" cy="6121400"/>
          </a:xfrm>
        </p:spPr>
        <p:txBody>
          <a:bodyPr/>
          <a:lstStyle/>
          <a:p>
            <a:pPr eaLnBrk="1" hangingPunct="1">
              <a:lnSpc>
                <a:spcPct val="90000"/>
              </a:lnSpc>
            </a:pPr>
            <a:r>
              <a:rPr lang="pt-BR" altLang="pt-BR" sz="2800" i="1" smtClean="0">
                <a:solidFill>
                  <a:srgbClr val="FF0000"/>
                </a:solidFill>
              </a:rPr>
              <a:t>Os pequenos camponeses constituem uma imensa massa, cujos membros vivem em condições semelhantes</a:t>
            </a:r>
            <a:r>
              <a:rPr lang="pt-BR" altLang="pt-BR" sz="2800" i="1" smtClean="0"/>
              <a:t> mas sem estabelecerem relações multiformes entre si. Seu modo de produção os isola uns dos outros, em vez de criar entre eles um intercâmbio mútuo. Esse isolamento é agravado pelo mau sistema de comunicações existente na França e pela pobreza dos camponeses. Seu campo de produção, a pequena propriedade, não permite qualquer divisão do trabalho para o cultivo, nenhuma aplicação de métodos científicos e, portanto, nenhuma diversidade de desenvolvimento, nenhuma variedade de talento, nenhuma riqueza de relações sociais.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Espaço Reservado para Conteúdo 2"/>
          <p:cNvSpPr>
            <a:spLocks noGrp="1"/>
          </p:cNvSpPr>
          <p:nvPr>
            <p:ph idx="1"/>
          </p:nvPr>
        </p:nvSpPr>
        <p:spPr>
          <a:xfrm>
            <a:off x="457200" y="620713"/>
            <a:ext cx="8229600" cy="5505450"/>
          </a:xfrm>
        </p:spPr>
        <p:txBody>
          <a:bodyPr/>
          <a:lstStyle/>
          <a:p>
            <a:r>
              <a:rPr lang="pt-BR" altLang="pt-BR" sz="2400" smtClean="0"/>
              <a:t>Entretanto, a nossa época; a época da burguesia, caracteriza-se por ter simplificado os antagonismos de classes. A sociedade divide-se cada vez mais em dois vastos campos opostos, em duas grandes classes diametralmente opostas: a burguesia e o proletariado.</a:t>
            </a:r>
          </a:p>
          <a:p>
            <a:r>
              <a:rPr lang="pt-BR" altLang="pt-BR" sz="2400" b="1" smtClean="0">
                <a:solidFill>
                  <a:srgbClr val="FF0000"/>
                </a:solidFill>
              </a:rPr>
              <a:t>Dos servos da Idade Média nasceram os burgueses livres das primeiras cidades; desta população municipal, saíram os primeiros elementos da burguesia.</a:t>
            </a:r>
          </a:p>
          <a:p>
            <a:r>
              <a:rPr lang="pt-BR" altLang="pt-BR" sz="2400" smtClean="0"/>
              <a:t>A descoberta da América, a circunavegação da África ofereceram à burguesia em assenso um novo campo de ação. Os mercados da Índia e da China, a colonização da América, o comércio colonial, o incremento dos meios de troca e, em geral, das mercadorias imprimiram um impulso</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body" idx="1"/>
          </p:nvPr>
        </p:nvSpPr>
        <p:spPr>
          <a:xfrm>
            <a:off x="457200" y="404813"/>
            <a:ext cx="8229600" cy="5721350"/>
          </a:xfrm>
        </p:spPr>
        <p:txBody>
          <a:bodyPr/>
          <a:lstStyle/>
          <a:p>
            <a:pPr eaLnBrk="1" hangingPunct="1">
              <a:lnSpc>
                <a:spcPct val="90000"/>
              </a:lnSpc>
            </a:pPr>
            <a:r>
              <a:rPr lang="pt-BR" altLang="pt-BR" sz="4000" i="1" smtClean="0"/>
              <a:t>Não podem representar-se, têm que ser representados. </a:t>
            </a:r>
            <a:r>
              <a:rPr lang="pt-BR" altLang="pt-BR" sz="4000" i="1" smtClean="0">
                <a:solidFill>
                  <a:srgbClr val="FF0000"/>
                </a:solidFill>
              </a:rPr>
              <a:t>Seu representante tem, ao mesmo tempo, que aparecer como seu senhor, como autoridade sobre eles, como um poder governamental ilimitado</a:t>
            </a:r>
            <a:r>
              <a:rPr lang="pt-BR" altLang="pt-BR" sz="4000" i="1" smtClean="0"/>
              <a:t> que os protege das demais classes e que do alto lhes manda o sol ou a chuva. </a:t>
            </a:r>
            <a:r>
              <a:rPr lang="pt-BR" altLang="pt-BR" sz="2800" i="1" smtClean="0"/>
              <a:t>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body" idx="1"/>
          </p:nvPr>
        </p:nvSpPr>
        <p:spPr>
          <a:xfrm>
            <a:off x="457200" y="476250"/>
            <a:ext cx="8229600" cy="6381750"/>
          </a:xfrm>
        </p:spPr>
        <p:txBody>
          <a:bodyPr/>
          <a:lstStyle/>
          <a:p>
            <a:pPr eaLnBrk="1" hangingPunct="1">
              <a:lnSpc>
                <a:spcPct val="80000"/>
              </a:lnSpc>
            </a:pPr>
            <a:r>
              <a:rPr lang="pt-BR" altLang="pt-BR" sz="2800" i="1" smtClean="0"/>
              <a:t>É preciso que fique bem claro. </a:t>
            </a:r>
            <a:r>
              <a:rPr lang="pt-BR" altLang="pt-BR" sz="2800" i="1" smtClean="0">
                <a:solidFill>
                  <a:srgbClr val="FF0000"/>
                </a:solidFill>
              </a:rPr>
              <a:t>A dinastia de Bonaparte representa não o camponês revolucionário, mas o conservador</a:t>
            </a:r>
            <a:r>
              <a:rPr lang="pt-BR" altLang="pt-BR" sz="2800" i="1" smtClean="0"/>
              <a:t>; não o camponês que luta para escapar às condições de sua existência social, a pequena propriedade, mas antes o camponês que quer consolidar sua propriedade; não a população rural que, ligada à das cidades, quer derrubar a velha ordem de coisas por meio de seus próprios esforços, mas, pelo contrário, aqueles que, presos por essa velha ordem em um isolamento embrutecedor, querem ver-se a si próprios e suas propriedades salvos e beneficiados pelo fantasma do Império. </a:t>
            </a:r>
          </a:p>
          <a:p>
            <a:pPr eaLnBrk="1" hangingPunct="1">
              <a:lnSpc>
                <a:spcPct val="80000"/>
              </a:lnSpc>
            </a:pPr>
            <a:r>
              <a:rPr lang="pt-BR" altLang="pt-BR" sz="2800" i="1" smtClean="0">
                <a:solidFill>
                  <a:srgbClr val="FF0000"/>
                </a:solidFill>
              </a:rPr>
              <a:t>Bonaparte representa não o esclarecimento, mas a superstição do camponês; não o seu bom-senso, mas o seu preconceito; não o seu futuro, mas o seu passado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body" idx="1"/>
          </p:nvPr>
        </p:nvSpPr>
        <p:spPr>
          <a:xfrm>
            <a:off x="457200" y="476250"/>
            <a:ext cx="8229600" cy="5649913"/>
          </a:xfrm>
        </p:spPr>
        <p:txBody>
          <a:bodyPr/>
          <a:lstStyle/>
          <a:p>
            <a:pPr eaLnBrk="1" hangingPunct="1"/>
            <a:r>
              <a:rPr lang="pt-BR" altLang="pt-BR" i="1" smtClean="0"/>
              <a:t>Evidentemente a burguesia não tinha agora outro jeito senão eleger Bonaparte.</a:t>
            </a:r>
          </a:p>
          <a:p>
            <a:pPr eaLnBrk="1" hangingPunct="1"/>
            <a:r>
              <a:rPr lang="pt-BR" altLang="pt-BR" i="1" smtClean="0"/>
              <a:t>(...)</a:t>
            </a:r>
          </a:p>
          <a:p>
            <a:pPr eaLnBrk="1" hangingPunct="1"/>
            <a:r>
              <a:rPr lang="pt-BR" altLang="pt-BR" i="1" smtClean="0">
                <a:solidFill>
                  <a:srgbClr val="FF0000"/>
                </a:solidFill>
              </a:rPr>
              <a:t>A indústria e o comércio, e, portanto, os negócios da classe média, deverão prosperar</a:t>
            </a:r>
            <a:r>
              <a:rPr lang="pt-BR" altLang="pt-BR" i="1" smtClean="0"/>
              <a:t> em estilo de estufa sob o governo forte. São feitas inúmeras concessões ferroviárias. Mas o lúmpen proletariado bonapartista tem que enriquecer.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body" idx="1"/>
          </p:nvPr>
        </p:nvSpPr>
        <p:spPr>
          <a:xfrm>
            <a:off x="457200" y="404813"/>
            <a:ext cx="8229600" cy="6453187"/>
          </a:xfrm>
        </p:spPr>
        <p:txBody>
          <a:bodyPr/>
          <a:lstStyle/>
          <a:p>
            <a:pPr eaLnBrk="1" hangingPunct="1">
              <a:lnSpc>
                <a:spcPct val="80000"/>
              </a:lnSpc>
            </a:pPr>
            <a:r>
              <a:rPr lang="pt-BR" altLang="pt-BR" sz="2800" i="1" smtClean="0"/>
              <a:t>Impelido pelas exigências contraditórias de sua situação e estando ao mesmo tempo, como um prestidigitador, ante a necessidade de manter os olhares do público fixados sobre ele, como substituto de Napoleão, por meio de surpresas constantes, isto é, ante a necessidade de executar diariamente um golpe de Estado em miniatura, </a:t>
            </a:r>
            <a:br>
              <a:rPr lang="pt-BR" altLang="pt-BR" sz="2800" i="1" smtClean="0"/>
            </a:br>
            <a:endParaRPr lang="pt-BR" altLang="pt-BR" sz="2800" i="1" smtClean="0"/>
          </a:p>
          <a:p>
            <a:pPr eaLnBrk="1" hangingPunct="1">
              <a:lnSpc>
                <a:spcPct val="80000"/>
              </a:lnSpc>
            </a:pPr>
            <a:r>
              <a:rPr lang="pt-BR" altLang="pt-BR" sz="2800" i="1" smtClean="0">
                <a:solidFill>
                  <a:srgbClr val="FF0000"/>
                </a:solidFill>
              </a:rPr>
              <a:t>Bonaparte lança a confusão em toda a economia burguesa</a:t>
            </a:r>
            <a:r>
              <a:rPr lang="pt-BR" altLang="pt-BR" sz="2800" i="1" smtClean="0"/>
              <a:t>, viola tudo que parecia inviolável à Revolução de 1848, torna alguns tolerantes em face da revolução, outros desejosos de revolução, e produz uma verdadeira anarquia em nome da ordem, ao mesmo tempo que despoja de seu halo toda a máquina do Estado, profana-a e torna-a ao mesmo tempo desprezível e ridícula.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Espaço Reservado para Conteúdo 2"/>
          <p:cNvSpPr>
            <a:spLocks noGrp="1"/>
          </p:cNvSpPr>
          <p:nvPr>
            <p:ph idx="1"/>
          </p:nvPr>
        </p:nvSpPr>
        <p:spPr>
          <a:xfrm>
            <a:off x="457200" y="620713"/>
            <a:ext cx="8229600" cy="5505450"/>
          </a:xfrm>
        </p:spPr>
        <p:txBody>
          <a:bodyPr/>
          <a:lstStyle/>
          <a:p>
            <a:r>
              <a:rPr lang="pt-BR" altLang="pt-BR" sz="2400" smtClean="0"/>
              <a:t>desconhecido até então, ao comércio, à indústria, à navegação, e, por conseguinte, desenvolveram rapidamente o elemento revolucionário da sociedade feudal em decomposição.</a:t>
            </a:r>
          </a:p>
          <a:p>
            <a:r>
              <a:rPr lang="pt-BR" altLang="pt-BR" sz="2400" smtClean="0"/>
              <a:t>(...)</a:t>
            </a:r>
          </a:p>
          <a:p>
            <a:r>
              <a:rPr lang="pt-BR" altLang="pt-BR" sz="2400" smtClean="0">
                <a:solidFill>
                  <a:srgbClr val="FF0000"/>
                </a:solidFill>
              </a:rPr>
              <a:t>A grande industria criou o mercado mundial preparado pela descoberta da América. O mercado mundial acelerou prodigiosamente o desenvolvimento do comércio, da navegação, dos meios de comunicação. </a:t>
            </a:r>
            <a:r>
              <a:rPr lang="pt-BR" altLang="pt-BR" sz="2400" smtClean="0"/>
              <a:t>Este desenvolvimento reagiu por sua vez sobre a extensão da indústria; e à medida que a indústria, o comércio, a navegação, as vias férreas se desenvolviam, crescia a burguesia, multiplicando seus capitais e relegando a segundo plano as classes legadas pela Idade Média.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Espaço Reservado para Conteúdo 2"/>
          <p:cNvSpPr>
            <a:spLocks noGrp="1"/>
          </p:cNvSpPr>
          <p:nvPr>
            <p:ph idx="1"/>
          </p:nvPr>
        </p:nvSpPr>
        <p:spPr>
          <a:xfrm>
            <a:off x="457200" y="620713"/>
            <a:ext cx="8229600" cy="5505450"/>
          </a:xfrm>
        </p:spPr>
        <p:txBody>
          <a:bodyPr/>
          <a:lstStyle/>
          <a:p>
            <a:r>
              <a:rPr lang="pt-BR" altLang="pt-BR" sz="2400" smtClean="0"/>
              <a:t>Cada etapa da evolução percorrida pela burguesia era acompanhada de um progresso político correspondente. Classe oprimida pelo despotismo feudal, associação armada administrando-se a si própria na comuna aqui, República urbana independente, ali, terceiro estado, tributário da monarquia; depois, durante o período manufatureiro, contrapeso da nobreza na monarquia feudal ou absoluta, pedra angular das grandes monarquias, a burguesia, desde o estabelecimento da grande indústria e do mercado mundial, conquistou, finalmente, a soberania política exclusiva no Estado representativo moderno. </a:t>
            </a:r>
          </a:p>
          <a:p>
            <a:endParaRPr lang="pt-BR" altLang="pt-BR" sz="2400" smtClean="0"/>
          </a:p>
          <a:p>
            <a:r>
              <a:rPr lang="pt-BR" altLang="pt-BR" sz="2400" smtClean="0">
                <a:solidFill>
                  <a:srgbClr val="FF0000"/>
                </a:solidFill>
              </a:rPr>
              <a:t>O Estado moderno não é senão um comitê para gerir os negócios comuns de toda a classe burguesa.</a:t>
            </a:r>
          </a:p>
          <a:p>
            <a:endParaRPr lang="pt-BR" altLang="pt-BR" sz="2400" smtClean="0"/>
          </a:p>
        </p:txBody>
      </p:sp>
    </p:spTree>
  </p:cSld>
  <p:clrMapOvr>
    <a:masterClrMapping/>
  </p:clrMapOvr>
</p:sld>
</file>

<file path=ppt/theme/theme1.xml><?xml version="1.0" encoding="utf-8"?>
<a:theme xmlns:a="http://schemas.openxmlformats.org/drawingml/2006/main" name="Design padrão">
  <a:themeElements>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sign padrão">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sign padrã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sign padrã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sign padrã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sign padrã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sign padrã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sign padrã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sign padrã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sign padrã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sign padrã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sign padrã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sign padrã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4132</TotalTime>
  <Words>4384</Words>
  <Application>Microsoft Office PowerPoint</Application>
  <PresentationFormat>Apresentação na tela (4:3)</PresentationFormat>
  <Paragraphs>167</Paragraphs>
  <Slides>73</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73</vt:i4>
      </vt:variant>
    </vt:vector>
  </HeadingPairs>
  <TitlesOfParts>
    <vt:vector size="76" baseType="lpstr">
      <vt:lpstr>Arial</vt:lpstr>
      <vt:lpstr>Calibri</vt:lpstr>
      <vt:lpstr>Design padrão</vt:lpstr>
      <vt:lpstr>2.ESTRUTURA E DINÂMICA SOCIAL  Quadrimestre: 2020.1 - BCH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3. O 18 de brumário  de Luís Bonaparte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Barricadas de Paris  durante a revolução de 1848.  Fotos de Hippolyte Bayard e Thibault..</vt:lpstr>
      <vt:lpstr>Barricadas  na rua Saint-Maur,  Paris, 1848</vt:lpstr>
      <vt:lpstr>O massacre dos bulevares Vitor Hugo (1802-85)</vt:lpstr>
      <vt:lpstr>Apresentação do PowerPoint</vt:lpstr>
      <vt:lpstr>Apresentação do PowerPoint</vt:lpstr>
      <vt:lpstr>Apresentação do PowerPoint</vt:lpstr>
      <vt:lpstr>Apresentação do PowerPoint</vt:lpstr>
      <vt:lpstr>Apresentação do PowerPoint</vt:lpstr>
      <vt:lpstr>Apresentação do PowerPoint</vt:lpstr>
      <vt:lpstr>As eleições</vt:lpstr>
      <vt:lpstr>Apresentação do PowerPoint</vt:lpstr>
      <vt:lpstr>Apresentação do PowerPoint</vt:lpstr>
      <vt:lpstr>Apresentação do PowerPoint</vt:lpstr>
      <vt:lpstr>Apresentação do PowerPoint</vt:lpstr>
      <vt:lpstr>Apresentação do PowerPoint</vt:lpstr>
      <vt:lpstr>1848</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Reação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O 18 Brumário de Luís Bonaparte Karl Marx (1851-52)</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Kille®Soft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Cliente</dc:creator>
  <cp:lastModifiedBy>Gilberto Maringoni de Oliveira</cp:lastModifiedBy>
  <cp:revision>81</cp:revision>
  <dcterms:created xsi:type="dcterms:W3CDTF">2013-07-30T19:50:31Z</dcterms:created>
  <dcterms:modified xsi:type="dcterms:W3CDTF">2020-02-12T23:40:04Z</dcterms:modified>
</cp:coreProperties>
</file>