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3" r:id="rId19"/>
    <p:sldId id="319"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AF470F9-281B-4771-94E8-5C8665EADE7A}" type="datetimeFigureOut">
              <a:rPr lang="pt-BR" smtClean="0"/>
              <a:t>08/03/2020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5F6B4A-3347-45D7-AC64-6D32068AFEA9}" type="slidenum">
              <a:rPr lang="pt-BR" smtClean="0"/>
              <a:t>‹nº›</a:t>
            </a:fld>
            <a:endParaRPr lang="pt-BR"/>
          </a:p>
        </p:txBody>
      </p:sp>
    </p:spTree>
    <p:extLst>
      <p:ext uri="{BB962C8B-B14F-4D97-AF65-F5344CB8AC3E}">
        <p14:creationId xmlns:p14="http://schemas.microsoft.com/office/powerpoint/2010/main" val="269713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AF470F9-281B-4771-94E8-5C8665EADE7A}" type="datetimeFigureOut">
              <a:rPr lang="pt-BR" smtClean="0"/>
              <a:t>08/03/2020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5F6B4A-3347-45D7-AC64-6D32068AFEA9}" type="slidenum">
              <a:rPr lang="pt-BR" smtClean="0"/>
              <a:t>‹nº›</a:t>
            </a:fld>
            <a:endParaRPr lang="pt-BR"/>
          </a:p>
        </p:txBody>
      </p:sp>
    </p:spTree>
    <p:extLst>
      <p:ext uri="{BB962C8B-B14F-4D97-AF65-F5344CB8AC3E}">
        <p14:creationId xmlns:p14="http://schemas.microsoft.com/office/powerpoint/2010/main" val="87503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AF470F9-281B-4771-94E8-5C8665EADE7A}" type="datetimeFigureOut">
              <a:rPr lang="pt-BR" smtClean="0"/>
              <a:t>08/03/2020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5F6B4A-3347-45D7-AC64-6D32068AFEA9}" type="slidenum">
              <a:rPr lang="pt-BR" smtClean="0"/>
              <a:t>‹nº›</a:t>
            </a:fld>
            <a:endParaRPr lang="pt-BR"/>
          </a:p>
        </p:txBody>
      </p:sp>
    </p:spTree>
    <p:extLst>
      <p:ext uri="{BB962C8B-B14F-4D97-AF65-F5344CB8AC3E}">
        <p14:creationId xmlns:p14="http://schemas.microsoft.com/office/powerpoint/2010/main" val="197939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AF470F9-281B-4771-94E8-5C8665EADE7A}" type="datetimeFigureOut">
              <a:rPr lang="pt-BR" smtClean="0"/>
              <a:t>08/03/2020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5F6B4A-3347-45D7-AC64-6D32068AFEA9}" type="slidenum">
              <a:rPr lang="pt-BR" smtClean="0"/>
              <a:t>‹nº›</a:t>
            </a:fld>
            <a:endParaRPr lang="pt-BR"/>
          </a:p>
        </p:txBody>
      </p:sp>
    </p:spTree>
    <p:extLst>
      <p:ext uri="{BB962C8B-B14F-4D97-AF65-F5344CB8AC3E}">
        <p14:creationId xmlns:p14="http://schemas.microsoft.com/office/powerpoint/2010/main" val="1854650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AF470F9-281B-4771-94E8-5C8665EADE7A}" type="datetimeFigureOut">
              <a:rPr lang="pt-BR" smtClean="0"/>
              <a:t>08/03/2020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5F6B4A-3347-45D7-AC64-6D32068AFEA9}" type="slidenum">
              <a:rPr lang="pt-BR" smtClean="0"/>
              <a:t>‹nº›</a:t>
            </a:fld>
            <a:endParaRPr lang="pt-BR"/>
          </a:p>
        </p:txBody>
      </p:sp>
    </p:spTree>
    <p:extLst>
      <p:ext uri="{BB962C8B-B14F-4D97-AF65-F5344CB8AC3E}">
        <p14:creationId xmlns:p14="http://schemas.microsoft.com/office/powerpoint/2010/main" val="407358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AF470F9-281B-4771-94E8-5C8665EADE7A}" type="datetimeFigureOut">
              <a:rPr lang="pt-BR" smtClean="0"/>
              <a:t>08/03/2020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75F6B4A-3347-45D7-AC64-6D32068AFEA9}" type="slidenum">
              <a:rPr lang="pt-BR" smtClean="0"/>
              <a:t>‹nº›</a:t>
            </a:fld>
            <a:endParaRPr lang="pt-BR"/>
          </a:p>
        </p:txBody>
      </p:sp>
    </p:spTree>
    <p:extLst>
      <p:ext uri="{BB962C8B-B14F-4D97-AF65-F5344CB8AC3E}">
        <p14:creationId xmlns:p14="http://schemas.microsoft.com/office/powerpoint/2010/main" val="230473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AF470F9-281B-4771-94E8-5C8665EADE7A}" type="datetimeFigureOut">
              <a:rPr lang="pt-BR" smtClean="0"/>
              <a:t>08/03/2020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75F6B4A-3347-45D7-AC64-6D32068AFEA9}" type="slidenum">
              <a:rPr lang="pt-BR" smtClean="0"/>
              <a:t>‹nº›</a:t>
            </a:fld>
            <a:endParaRPr lang="pt-BR"/>
          </a:p>
        </p:txBody>
      </p:sp>
    </p:spTree>
    <p:extLst>
      <p:ext uri="{BB962C8B-B14F-4D97-AF65-F5344CB8AC3E}">
        <p14:creationId xmlns:p14="http://schemas.microsoft.com/office/powerpoint/2010/main" val="35312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AF470F9-281B-4771-94E8-5C8665EADE7A}" type="datetimeFigureOut">
              <a:rPr lang="pt-BR" smtClean="0"/>
              <a:t>08/03/2020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75F6B4A-3347-45D7-AC64-6D32068AFEA9}" type="slidenum">
              <a:rPr lang="pt-BR" smtClean="0"/>
              <a:t>‹nº›</a:t>
            </a:fld>
            <a:endParaRPr lang="pt-BR"/>
          </a:p>
        </p:txBody>
      </p:sp>
    </p:spTree>
    <p:extLst>
      <p:ext uri="{BB962C8B-B14F-4D97-AF65-F5344CB8AC3E}">
        <p14:creationId xmlns:p14="http://schemas.microsoft.com/office/powerpoint/2010/main" val="3468514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AF470F9-281B-4771-94E8-5C8665EADE7A}" type="datetimeFigureOut">
              <a:rPr lang="pt-BR" smtClean="0"/>
              <a:t>08/03/2020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75F6B4A-3347-45D7-AC64-6D32068AFEA9}" type="slidenum">
              <a:rPr lang="pt-BR" smtClean="0"/>
              <a:t>‹nº›</a:t>
            </a:fld>
            <a:endParaRPr lang="pt-BR"/>
          </a:p>
        </p:txBody>
      </p:sp>
    </p:spTree>
    <p:extLst>
      <p:ext uri="{BB962C8B-B14F-4D97-AF65-F5344CB8AC3E}">
        <p14:creationId xmlns:p14="http://schemas.microsoft.com/office/powerpoint/2010/main" val="38654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AF470F9-281B-4771-94E8-5C8665EADE7A}" type="datetimeFigureOut">
              <a:rPr lang="pt-BR" smtClean="0"/>
              <a:t>08/03/2020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75F6B4A-3347-45D7-AC64-6D32068AFEA9}" type="slidenum">
              <a:rPr lang="pt-BR" smtClean="0"/>
              <a:t>‹nº›</a:t>
            </a:fld>
            <a:endParaRPr lang="pt-BR"/>
          </a:p>
        </p:txBody>
      </p:sp>
    </p:spTree>
    <p:extLst>
      <p:ext uri="{BB962C8B-B14F-4D97-AF65-F5344CB8AC3E}">
        <p14:creationId xmlns:p14="http://schemas.microsoft.com/office/powerpoint/2010/main" val="334981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AF470F9-281B-4771-94E8-5C8665EADE7A}" type="datetimeFigureOut">
              <a:rPr lang="pt-BR" smtClean="0"/>
              <a:t>08/03/2020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75F6B4A-3347-45D7-AC64-6D32068AFEA9}" type="slidenum">
              <a:rPr lang="pt-BR" smtClean="0"/>
              <a:t>‹nº›</a:t>
            </a:fld>
            <a:endParaRPr lang="pt-BR"/>
          </a:p>
        </p:txBody>
      </p:sp>
    </p:spTree>
    <p:extLst>
      <p:ext uri="{BB962C8B-B14F-4D97-AF65-F5344CB8AC3E}">
        <p14:creationId xmlns:p14="http://schemas.microsoft.com/office/powerpoint/2010/main" val="30902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470F9-281B-4771-94E8-5C8665EADE7A}" type="datetimeFigureOut">
              <a:rPr lang="pt-BR" smtClean="0"/>
              <a:t>08/03/2020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F6B4A-3347-45D7-AC64-6D32068AFEA9}" type="slidenum">
              <a:rPr lang="pt-BR" smtClean="0"/>
              <a:t>‹nº›</a:t>
            </a:fld>
            <a:endParaRPr lang="pt-BR"/>
          </a:p>
        </p:txBody>
      </p:sp>
    </p:spTree>
    <p:extLst>
      <p:ext uri="{BB962C8B-B14F-4D97-AF65-F5344CB8AC3E}">
        <p14:creationId xmlns:p14="http://schemas.microsoft.com/office/powerpoint/2010/main" val="1314744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nvSpPr>
        <p:spPr bwMode="auto">
          <a:xfrm>
            <a:off x="1981200" y="9128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4400" b="1" dirty="0" smtClean="0">
                <a:solidFill>
                  <a:srgbClr val="FF0000"/>
                </a:solidFill>
              </a:rPr>
              <a:t>6. </a:t>
            </a:r>
            <a:r>
              <a:rPr lang="pt-BR" altLang="pt-BR" sz="4400" b="1" dirty="0">
                <a:solidFill>
                  <a:srgbClr val="FF0000"/>
                </a:solidFill>
              </a:rPr>
              <a:t>Max Weber</a:t>
            </a:r>
          </a:p>
          <a:p>
            <a:pPr algn="ctr" eaLnBrk="1" hangingPunct="1"/>
            <a:r>
              <a:rPr lang="pt-BR" altLang="pt-BR" sz="4400" b="1" dirty="0">
                <a:solidFill>
                  <a:srgbClr val="FF0000"/>
                </a:solidFill>
              </a:rPr>
              <a:t>A ética protestante e </a:t>
            </a:r>
            <a:br>
              <a:rPr lang="pt-BR" altLang="pt-BR" sz="4400" b="1" dirty="0">
                <a:solidFill>
                  <a:srgbClr val="FF0000"/>
                </a:solidFill>
              </a:rPr>
            </a:br>
            <a:r>
              <a:rPr lang="pt-BR" altLang="pt-BR" sz="4400" b="1" dirty="0">
                <a:solidFill>
                  <a:srgbClr val="FF0000"/>
                </a:solidFill>
              </a:rPr>
              <a:t>o “espírito” do capitalismo </a:t>
            </a:r>
            <a:endParaRPr lang="pt-BR" altLang="pt-BR" sz="4400" dirty="0">
              <a:solidFill>
                <a:schemeClr val="tx2"/>
              </a:solidFill>
            </a:endParaRPr>
          </a:p>
        </p:txBody>
      </p:sp>
      <p:sp>
        <p:nvSpPr>
          <p:cNvPr id="203779" name="Rectangle 3"/>
          <p:cNvSpPr>
            <a:spLocks noGrp="1" noChangeArrowheads="1"/>
          </p:cNvSpPr>
          <p:nvPr/>
        </p:nvSpPr>
        <p:spPr bwMode="auto">
          <a:xfrm>
            <a:off x="1992313" y="4071938"/>
            <a:ext cx="78486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endParaRPr lang="pt-BR" altLang="pt-BR" sz="3200" b="1" dirty="0"/>
          </a:p>
          <a:p>
            <a:pPr algn="ctr" eaLnBrk="1" hangingPunct="1">
              <a:lnSpc>
                <a:spcPct val="90000"/>
              </a:lnSpc>
              <a:spcBef>
                <a:spcPct val="20000"/>
              </a:spcBef>
            </a:pPr>
            <a:r>
              <a:rPr lang="pt-BR" altLang="pt-BR" sz="3200" b="1" dirty="0"/>
              <a:t>EDS</a:t>
            </a:r>
          </a:p>
          <a:p>
            <a:pPr algn="ctr" eaLnBrk="1" hangingPunct="1">
              <a:lnSpc>
                <a:spcPct val="90000"/>
              </a:lnSpc>
              <a:spcBef>
                <a:spcPct val="20000"/>
              </a:spcBef>
            </a:pPr>
            <a:r>
              <a:rPr lang="pt-BR" altLang="pt-BR" sz="2000" b="1" dirty="0"/>
              <a:t>Universidade Federal do ABC</a:t>
            </a:r>
          </a:p>
          <a:p>
            <a:pPr algn="ctr" eaLnBrk="1" hangingPunct="1">
              <a:lnSpc>
                <a:spcPct val="90000"/>
              </a:lnSpc>
              <a:spcBef>
                <a:spcPct val="20000"/>
              </a:spcBef>
            </a:pPr>
            <a:r>
              <a:rPr lang="pt-BR" altLang="pt-BR" sz="2400" b="1" dirty="0">
                <a:solidFill>
                  <a:srgbClr val="FF0000"/>
                </a:solidFill>
              </a:rPr>
              <a:t>Gilberto Maringoni </a:t>
            </a:r>
            <a:r>
              <a:rPr lang="pt-BR" altLang="pt-BR" sz="2400" b="1" dirty="0" smtClean="0">
                <a:solidFill>
                  <a:srgbClr val="FF0000"/>
                </a:solidFill>
              </a:rPr>
              <a:t>2020</a:t>
            </a:r>
            <a:endParaRPr lang="pt-BR" altLang="pt-BR" sz="2400" b="1" dirty="0">
              <a:solidFill>
                <a:srgbClr val="FF0000"/>
              </a:solidFill>
            </a:endParaRPr>
          </a:p>
        </p:txBody>
      </p:sp>
    </p:spTree>
    <p:extLst>
      <p:ext uri="{BB962C8B-B14F-4D97-AF65-F5344CB8AC3E}">
        <p14:creationId xmlns:p14="http://schemas.microsoft.com/office/powerpoint/2010/main" val="3078716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solidFill>
                  <a:srgbClr val="FF0000"/>
                </a:solidFill>
              </a:rPr>
              <a:t>Estudo do protestantismo</a:t>
            </a:r>
            <a:endParaRPr lang="pt-BR" b="1" dirty="0">
              <a:solidFill>
                <a:srgbClr val="FF0000"/>
              </a:solidFill>
            </a:endParaRPr>
          </a:p>
        </p:txBody>
      </p:sp>
      <p:sp>
        <p:nvSpPr>
          <p:cNvPr id="3" name="Espaço Reservado para Conteúdo 2"/>
          <p:cNvSpPr>
            <a:spLocks noGrp="1"/>
          </p:cNvSpPr>
          <p:nvPr>
            <p:ph idx="1"/>
          </p:nvPr>
        </p:nvSpPr>
        <p:spPr/>
        <p:txBody>
          <a:bodyPr>
            <a:normAutofit/>
          </a:bodyPr>
          <a:lstStyle/>
          <a:p>
            <a:r>
              <a:rPr lang="pt-BR" sz="3200" dirty="0" smtClean="0"/>
              <a:t>Foco: o comportamento dos seguidores de vertentes do protestantismo: calvinistas </a:t>
            </a:r>
            <a:r>
              <a:rPr lang="pt-BR" sz="3200" i="1" dirty="0" err="1" smtClean="0"/>
              <a:t>et</a:t>
            </a:r>
            <a:r>
              <a:rPr lang="pt-BR" sz="3200" i="1" dirty="0" smtClean="0"/>
              <a:t> al</a:t>
            </a:r>
            <a:r>
              <a:rPr lang="pt-BR" sz="3200" dirty="0" smtClean="0"/>
              <a:t>.</a:t>
            </a:r>
          </a:p>
          <a:p>
            <a:r>
              <a:rPr lang="pt-BR" sz="3200" dirty="0" smtClean="0"/>
              <a:t>Um ascetismo conhecido como puritanismo.</a:t>
            </a:r>
          </a:p>
          <a:p>
            <a:r>
              <a:rPr lang="pt-BR" sz="3200" dirty="0" smtClean="0"/>
              <a:t>Atitude religiosa que correspondia a uma atitude na vida econômica – e que era muito adequada ao “espírito do capitalismo” </a:t>
            </a:r>
            <a:endParaRPr lang="pt-BR" sz="3200" dirty="0" smtClean="0"/>
          </a:p>
          <a:p>
            <a:r>
              <a:rPr lang="pt-BR" sz="3200" dirty="0" smtClean="0">
                <a:solidFill>
                  <a:srgbClr val="FF0000"/>
                </a:solidFill>
              </a:rPr>
              <a:t>Uma hipotética ética do trabalho</a:t>
            </a:r>
            <a:endParaRPr lang="pt-BR" sz="3200" dirty="0" smtClean="0">
              <a:solidFill>
                <a:srgbClr val="FF0000"/>
              </a:solidFill>
            </a:endParaRPr>
          </a:p>
        </p:txBody>
      </p:sp>
    </p:spTree>
    <p:extLst>
      <p:ext uri="{BB962C8B-B14F-4D97-AF65-F5344CB8AC3E}">
        <p14:creationId xmlns:p14="http://schemas.microsoft.com/office/powerpoint/2010/main" val="83207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solidFill>
                  <a:srgbClr val="FF0000"/>
                </a:solidFill>
              </a:rPr>
              <a:t>Um destino misterioso e inexorável</a:t>
            </a:r>
            <a:endParaRPr lang="pt-BR" b="1" dirty="0">
              <a:solidFill>
                <a:srgbClr val="FF0000"/>
              </a:solidFill>
            </a:endParaRPr>
          </a:p>
        </p:txBody>
      </p:sp>
      <p:sp>
        <p:nvSpPr>
          <p:cNvPr id="3" name="Espaço Reservado para Conteúdo 2"/>
          <p:cNvSpPr>
            <a:spLocks noGrp="1"/>
          </p:cNvSpPr>
          <p:nvPr>
            <p:ph idx="1"/>
          </p:nvPr>
        </p:nvSpPr>
        <p:spPr/>
        <p:txBody>
          <a:bodyPr>
            <a:normAutofit fontScale="92500" lnSpcReduction="10000"/>
          </a:bodyPr>
          <a:lstStyle/>
          <a:p>
            <a:r>
              <a:rPr lang="pt-BR" b="1" dirty="0" smtClean="0"/>
              <a:t> </a:t>
            </a:r>
            <a:r>
              <a:rPr lang="pt-BR" b="1" dirty="0" smtClean="0"/>
              <a:t>Um fatalismo um tanto mecanicista</a:t>
            </a:r>
          </a:p>
          <a:p>
            <a:r>
              <a:rPr lang="pt-BR" dirty="0" smtClean="0"/>
              <a:t>Uma </a:t>
            </a:r>
            <a:r>
              <a:rPr lang="pt-BR" dirty="0" smtClean="0"/>
              <a:t>fé que enfatizava a predestinação</a:t>
            </a:r>
          </a:p>
          <a:p>
            <a:r>
              <a:rPr lang="pt-BR" dirty="0" smtClean="0"/>
              <a:t>Decisão impenetrável e irrevogável</a:t>
            </a:r>
          </a:p>
          <a:p>
            <a:r>
              <a:rPr lang="pt-BR" dirty="0" smtClean="0">
                <a:solidFill>
                  <a:srgbClr val="FF0000"/>
                </a:solidFill>
              </a:rPr>
              <a:t>A graça divina: impossível perder ou ganhar</a:t>
            </a:r>
          </a:p>
          <a:p>
            <a:r>
              <a:rPr lang="pt-BR" dirty="0" smtClean="0"/>
              <a:t>O fiel se volta para a sua vida interior: buscar de  compreender a palavra de Deus e o sinal de que ele foi escolhido.</a:t>
            </a:r>
          </a:p>
          <a:p>
            <a:r>
              <a:rPr lang="pt-BR" dirty="0" smtClean="0"/>
              <a:t>Rejeição dos rituais, sacramentos, idolatria</a:t>
            </a:r>
          </a:p>
          <a:p>
            <a:r>
              <a:rPr lang="pt-BR" dirty="0" smtClean="0"/>
              <a:t>Desencantamento do mundo: rejeição da magia favorece a racionalização crescente</a:t>
            </a:r>
          </a:p>
          <a:p>
            <a:r>
              <a:rPr lang="pt-BR" dirty="0" smtClean="0"/>
              <a:t>Individualismo: fiel está sozinho perante Deus</a:t>
            </a:r>
            <a:endParaRPr lang="pt-BR" dirty="0"/>
          </a:p>
        </p:txBody>
      </p:sp>
    </p:spTree>
    <p:extLst>
      <p:ext uri="{BB962C8B-B14F-4D97-AF65-F5344CB8AC3E}">
        <p14:creationId xmlns:p14="http://schemas.microsoft.com/office/powerpoint/2010/main" val="1601004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solidFill>
                  <a:srgbClr val="FF0000"/>
                </a:solidFill>
              </a:rPr>
              <a:t>Como saber se eu fui escolhido?</a:t>
            </a:r>
            <a:endParaRPr lang="pt-BR" b="1" dirty="0">
              <a:solidFill>
                <a:srgbClr val="FF0000"/>
              </a:solidFill>
            </a:endParaRPr>
          </a:p>
        </p:txBody>
      </p:sp>
      <p:sp>
        <p:nvSpPr>
          <p:cNvPr id="3" name="Espaço Reservado para Conteúdo 2"/>
          <p:cNvSpPr>
            <a:spLocks noGrp="1"/>
          </p:cNvSpPr>
          <p:nvPr>
            <p:ph idx="1"/>
          </p:nvPr>
        </p:nvSpPr>
        <p:spPr/>
        <p:txBody>
          <a:bodyPr>
            <a:normAutofit/>
          </a:bodyPr>
          <a:lstStyle/>
          <a:p>
            <a:r>
              <a:rPr lang="pt-BR" dirty="0" smtClean="0"/>
              <a:t>Qual é o sinal da salvação?</a:t>
            </a:r>
          </a:p>
          <a:p>
            <a:r>
              <a:rPr lang="pt-BR" dirty="0" smtClean="0"/>
              <a:t>Assim como a fé se reconhece pela conduta que aumenta a glória de </a:t>
            </a:r>
            <a:r>
              <a:rPr lang="pt-BR" dirty="0" smtClean="0"/>
              <a:t>Deus</a:t>
            </a:r>
            <a:r>
              <a:rPr lang="pt-BR" dirty="0" smtClean="0"/>
              <a:t>, </a:t>
            </a:r>
            <a:r>
              <a:rPr lang="pt-BR" dirty="0" smtClean="0"/>
              <a:t>o </a:t>
            </a:r>
            <a:r>
              <a:rPr lang="pt-BR" dirty="0" smtClean="0"/>
              <a:t>fiel busca esse sinal em:</a:t>
            </a:r>
          </a:p>
          <a:p>
            <a:r>
              <a:rPr lang="pt-BR" dirty="0" smtClean="0">
                <a:solidFill>
                  <a:srgbClr val="FF0000"/>
                </a:solidFill>
              </a:rPr>
              <a:t>A) submissão aos mandamentos divinos</a:t>
            </a:r>
          </a:p>
          <a:p>
            <a:r>
              <a:rPr lang="pt-BR" dirty="0" smtClean="0">
                <a:solidFill>
                  <a:srgbClr val="FF0000"/>
                </a:solidFill>
              </a:rPr>
              <a:t>B) atuação eficaz na vida social (trabalho)</a:t>
            </a:r>
          </a:p>
          <a:p>
            <a:r>
              <a:rPr lang="pt-BR" dirty="0" smtClean="0"/>
              <a:t>(Prova da fé não ocorre pela renúncia ao mundo)</a:t>
            </a:r>
          </a:p>
          <a:p>
            <a:r>
              <a:rPr lang="pt-BR" dirty="0" smtClean="0"/>
              <a:t>Efeito psicológico contra a angústia/incerteza</a:t>
            </a:r>
          </a:p>
          <a:p>
            <a:r>
              <a:rPr lang="pt-BR" b="1" dirty="0" smtClean="0">
                <a:solidFill>
                  <a:srgbClr val="FF0000"/>
                </a:solidFill>
              </a:rPr>
              <a:t>O sucesso pessoal traz a certeza da salvação </a:t>
            </a:r>
            <a:endParaRPr lang="pt-BR" b="1" dirty="0">
              <a:solidFill>
                <a:srgbClr val="FF0000"/>
              </a:solidFill>
            </a:endParaRPr>
          </a:p>
        </p:txBody>
      </p:sp>
    </p:spTree>
    <p:extLst>
      <p:ext uri="{BB962C8B-B14F-4D97-AF65-F5344CB8AC3E}">
        <p14:creationId xmlns:p14="http://schemas.microsoft.com/office/powerpoint/2010/main" val="212840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solidFill>
                  <a:srgbClr val="FF0000"/>
                </a:solidFill>
              </a:rPr>
              <a:t>O que isso tem a ver </a:t>
            </a:r>
            <a:r>
              <a:rPr lang="pt-BR" b="1" dirty="0" smtClean="0">
                <a:solidFill>
                  <a:srgbClr val="FF0000"/>
                </a:solidFill>
              </a:rPr>
              <a:t>com o </a:t>
            </a:r>
            <a:r>
              <a:rPr lang="pt-BR" b="1" dirty="0" smtClean="0">
                <a:solidFill>
                  <a:srgbClr val="FF0000"/>
                </a:solidFill>
              </a:rPr>
              <a:t>capitalismo?</a:t>
            </a:r>
            <a:endParaRPr lang="pt-BR" b="1" dirty="0">
              <a:solidFill>
                <a:srgbClr val="FF0000"/>
              </a:solidFill>
            </a:endParaRPr>
          </a:p>
        </p:txBody>
      </p:sp>
      <p:sp>
        <p:nvSpPr>
          <p:cNvPr id="3" name="Espaço Reservado para Conteúdo 2"/>
          <p:cNvSpPr>
            <a:spLocks noGrp="1"/>
          </p:cNvSpPr>
          <p:nvPr>
            <p:ph idx="1"/>
          </p:nvPr>
        </p:nvSpPr>
        <p:spPr/>
        <p:txBody>
          <a:bodyPr>
            <a:normAutofit/>
          </a:bodyPr>
          <a:lstStyle/>
          <a:p>
            <a:r>
              <a:rPr lang="pt-BR" dirty="0" smtClean="0"/>
              <a:t>Conduta ascética contribui para um enfoque racional </a:t>
            </a:r>
            <a:r>
              <a:rPr lang="pt-BR" dirty="0" smtClean="0"/>
              <a:t>para a </a:t>
            </a:r>
            <a:r>
              <a:rPr lang="pt-BR" dirty="0" smtClean="0"/>
              <a:t>vida, a partir da vontade de Deus</a:t>
            </a:r>
          </a:p>
          <a:p>
            <a:r>
              <a:rPr lang="pt-BR" dirty="0" smtClean="0">
                <a:solidFill>
                  <a:srgbClr val="FF0000"/>
                </a:solidFill>
              </a:rPr>
              <a:t>Racionalidade se aplica também aos negócios</a:t>
            </a:r>
          </a:p>
          <a:p>
            <a:r>
              <a:rPr lang="pt-BR" dirty="0" smtClean="0"/>
              <a:t>Os puritanos se tornam especialmente aptos para comandar as empresas</a:t>
            </a:r>
          </a:p>
          <a:p>
            <a:r>
              <a:rPr lang="pt-BR" dirty="0" smtClean="0"/>
              <a:t>Mas... O sucesso nos negócios acarreta a acumulação de </a:t>
            </a:r>
            <a:r>
              <a:rPr lang="pt-BR" dirty="0" smtClean="0"/>
              <a:t>riqueza, o </a:t>
            </a:r>
            <a:r>
              <a:rPr lang="pt-BR" dirty="0" smtClean="0"/>
              <a:t>que não </a:t>
            </a:r>
            <a:r>
              <a:rPr lang="pt-BR" dirty="0" err="1" smtClean="0"/>
              <a:t>condiziria</a:t>
            </a:r>
            <a:r>
              <a:rPr lang="pt-BR" dirty="0" smtClean="0"/>
              <a:t> </a:t>
            </a:r>
            <a:r>
              <a:rPr lang="pt-BR" dirty="0" smtClean="0"/>
              <a:t>com uma vida regrada, submetida aos mandamentos de </a:t>
            </a:r>
            <a:r>
              <a:rPr lang="pt-BR" dirty="0" smtClean="0"/>
              <a:t>Deus</a:t>
            </a:r>
            <a:endParaRPr lang="pt-BR" dirty="0" smtClean="0"/>
          </a:p>
          <a:p>
            <a:r>
              <a:rPr lang="pt-BR" dirty="0" smtClean="0">
                <a:solidFill>
                  <a:srgbClr val="FF0000"/>
                </a:solidFill>
              </a:rPr>
              <a:t>Como escapar dessa contradição?</a:t>
            </a:r>
          </a:p>
          <a:p>
            <a:endParaRPr lang="pt-BR" dirty="0"/>
          </a:p>
        </p:txBody>
      </p:sp>
    </p:spTree>
    <p:extLst>
      <p:ext uri="{BB962C8B-B14F-4D97-AF65-F5344CB8AC3E}">
        <p14:creationId xmlns:p14="http://schemas.microsoft.com/office/powerpoint/2010/main" val="265006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solidFill>
                  <a:srgbClr val="FF0000"/>
                </a:solidFill>
              </a:rPr>
              <a:t>Uma solução inteligente</a:t>
            </a:r>
            <a:endParaRPr lang="pt-BR" b="1" dirty="0">
              <a:solidFill>
                <a:srgbClr val="FF0000"/>
              </a:solidFill>
            </a:endParaRPr>
          </a:p>
        </p:txBody>
      </p:sp>
      <p:sp>
        <p:nvSpPr>
          <p:cNvPr id="3" name="Espaço Reservado para Conteúdo 2"/>
          <p:cNvSpPr>
            <a:spLocks noGrp="1"/>
          </p:cNvSpPr>
          <p:nvPr>
            <p:ph idx="1"/>
          </p:nvPr>
        </p:nvSpPr>
        <p:spPr/>
        <p:txBody>
          <a:bodyPr>
            <a:noAutofit/>
          </a:bodyPr>
          <a:lstStyle/>
          <a:p>
            <a:r>
              <a:rPr lang="pt-BR" sz="3600" dirty="0" smtClean="0"/>
              <a:t>O pecado não é a aquisição da </a:t>
            </a:r>
            <a:r>
              <a:rPr lang="pt-BR" sz="3600" dirty="0" smtClean="0"/>
              <a:t>riqueza, e </a:t>
            </a:r>
            <a:r>
              <a:rPr lang="pt-BR" sz="3600" dirty="0" smtClean="0"/>
              <a:t>sim cair nas tentações que vêm junto com ela: a preguiça, o luxo, os prazeres da carne...</a:t>
            </a:r>
          </a:p>
          <a:p>
            <a:r>
              <a:rPr lang="pt-BR" sz="3600" dirty="0" smtClean="0"/>
              <a:t>Por isso: o fiel não desperdiça o tempo ( pois o trabalho leva à maior glória de </a:t>
            </a:r>
            <a:r>
              <a:rPr lang="pt-BR" sz="3600" dirty="0" smtClean="0"/>
              <a:t>Deus), e </a:t>
            </a:r>
            <a:r>
              <a:rPr lang="pt-BR" sz="3600" dirty="0" smtClean="0"/>
              <a:t>só retira dos seus ganhos o necessário para uma vida sóbria e de respeito à lei divina.</a:t>
            </a:r>
          </a:p>
          <a:p>
            <a:r>
              <a:rPr lang="pt-BR" sz="3600" dirty="0" smtClean="0">
                <a:solidFill>
                  <a:srgbClr val="FF0000"/>
                </a:solidFill>
              </a:rPr>
              <a:t>Produtividade &gt; no trabalho + recusa do luxo </a:t>
            </a:r>
            <a:r>
              <a:rPr lang="pt-BR" sz="3600" dirty="0" smtClean="0">
                <a:solidFill>
                  <a:srgbClr val="FF0000"/>
                </a:solidFill>
              </a:rPr>
              <a:t>= estilo </a:t>
            </a:r>
            <a:r>
              <a:rPr lang="pt-BR" sz="3600" dirty="0" smtClean="0">
                <a:solidFill>
                  <a:srgbClr val="FF0000"/>
                </a:solidFill>
              </a:rPr>
              <a:t>de vida favorável ao </a:t>
            </a:r>
            <a:r>
              <a:rPr lang="pt-BR" sz="3600" dirty="0" smtClean="0">
                <a:solidFill>
                  <a:srgbClr val="FF0000"/>
                </a:solidFill>
              </a:rPr>
              <a:t>desenvolvimento do capitalismo</a:t>
            </a:r>
            <a:endParaRPr lang="pt-BR" sz="3600" dirty="0">
              <a:solidFill>
                <a:srgbClr val="FF0000"/>
              </a:solidFill>
            </a:endParaRPr>
          </a:p>
        </p:txBody>
      </p:sp>
    </p:spTree>
    <p:extLst>
      <p:ext uri="{BB962C8B-B14F-4D97-AF65-F5344CB8AC3E}">
        <p14:creationId xmlns:p14="http://schemas.microsoft.com/office/powerpoint/2010/main" val="372459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solidFill>
                  <a:srgbClr val="FF0000"/>
                </a:solidFill>
              </a:rPr>
              <a:t>Uma crença muito funcional...</a:t>
            </a:r>
            <a:endParaRPr lang="pt-BR" b="1" dirty="0">
              <a:solidFill>
                <a:srgbClr val="FF0000"/>
              </a:solidFill>
            </a:endParaRPr>
          </a:p>
        </p:txBody>
      </p:sp>
      <p:sp>
        <p:nvSpPr>
          <p:cNvPr id="3" name="Espaço Reservado para Conteúdo 2"/>
          <p:cNvSpPr>
            <a:spLocks noGrp="1"/>
          </p:cNvSpPr>
          <p:nvPr>
            <p:ph idx="1"/>
          </p:nvPr>
        </p:nvSpPr>
        <p:spPr>
          <a:xfrm>
            <a:off x="838200" y="1569027"/>
            <a:ext cx="10515600" cy="4607936"/>
          </a:xfrm>
        </p:spPr>
        <p:txBody>
          <a:bodyPr>
            <a:normAutofit/>
          </a:bodyPr>
          <a:lstStyle/>
          <a:p>
            <a:r>
              <a:rPr lang="pt-BR" sz="3200" dirty="0" smtClean="0"/>
              <a:t>O lucro precisava ser aplicado de forma </a:t>
            </a:r>
            <a:r>
              <a:rPr lang="pt-BR" sz="3200" dirty="0" smtClean="0"/>
              <a:t>útil em:</a:t>
            </a:r>
            <a:endParaRPr lang="pt-BR" sz="3200" dirty="0" smtClean="0"/>
          </a:p>
          <a:p>
            <a:r>
              <a:rPr lang="pt-BR" sz="3200" dirty="0" smtClean="0"/>
              <a:t>Investimentos + </a:t>
            </a:r>
            <a:r>
              <a:rPr lang="pt-BR" sz="3200" dirty="0" smtClean="0"/>
              <a:t>trabalho </a:t>
            </a:r>
            <a:r>
              <a:rPr lang="pt-BR" sz="3200" dirty="0" smtClean="0"/>
              <a:t>eficaz para </a:t>
            </a:r>
            <a:r>
              <a:rPr lang="pt-BR" sz="3200" dirty="0" smtClean="0"/>
              <a:t>manifestar ainda </a:t>
            </a:r>
            <a:r>
              <a:rPr lang="pt-BR" sz="3200" dirty="0" smtClean="0"/>
              <a:t>mais </a:t>
            </a:r>
            <a:r>
              <a:rPr lang="pt-BR" sz="3200" dirty="0" smtClean="0"/>
              <a:t>a glória </a:t>
            </a:r>
            <a:r>
              <a:rPr lang="pt-BR" sz="3200" dirty="0" smtClean="0"/>
              <a:t>a </a:t>
            </a:r>
            <a:r>
              <a:rPr lang="pt-BR" sz="3200" dirty="0" smtClean="0"/>
              <a:t>Deus.</a:t>
            </a:r>
          </a:p>
          <a:p>
            <a:r>
              <a:rPr lang="pt-BR" sz="3200" dirty="0" smtClean="0"/>
              <a:t>Mas... </a:t>
            </a:r>
            <a:r>
              <a:rPr lang="pt-BR" sz="3200" dirty="0" smtClean="0"/>
              <a:t>hoje </a:t>
            </a:r>
            <a:r>
              <a:rPr lang="pt-BR" sz="3200" dirty="0" smtClean="0"/>
              <a:t>em dia já não é assim!</a:t>
            </a:r>
          </a:p>
          <a:p>
            <a:r>
              <a:rPr lang="pt-BR" sz="3200" dirty="0" smtClean="0"/>
              <a:t>Weber minimiza: </a:t>
            </a:r>
            <a:r>
              <a:rPr lang="pt-BR" sz="3200" dirty="0" smtClean="0"/>
              <a:t>trata-se da fase inicial do </a:t>
            </a:r>
            <a:r>
              <a:rPr lang="pt-BR" sz="3200" dirty="0" smtClean="0"/>
              <a:t>capitalismo.</a:t>
            </a:r>
            <a:endParaRPr lang="pt-BR" sz="3200" dirty="0" smtClean="0"/>
          </a:p>
          <a:p>
            <a:r>
              <a:rPr lang="pt-BR" sz="3200" dirty="0" smtClean="0"/>
              <a:t>Essa concepção do ascetismo religioso ajudou a remover de cena a moral cristã com base na interdição da aquisição da riqueza e do lucro</a:t>
            </a:r>
            <a:endParaRPr lang="pt-BR" sz="3200" dirty="0"/>
          </a:p>
        </p:txBody>
      </p:sp>
    </p:spTree>
    <p:extLst>
      <p:ext uri="{BB962C8B-B14F-4D97-AF65-F5344CB8AC3E}">
        <p14:creationId xmlns:p14="http://schemas.microsoft.com/office/powerpoint/2010/main" val="1974623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solidFill>
                  <a:srgbClr val="FF0000"/>
                </a:solidFill>
              </a:rPr>
              <a:t>Aviso importante</a:t>
            </a:r>
            <a:endParaRPr lang="pt-BR" b="1" dirty="0">
              <a:solidFill>
                <a:srgbClr val="FF0000"/>
              </a:solidFill>
            </a:endParaRPr>
          </a:p>
        </p:txBody>
      </p:sp>
      <p:sp>
        <p:nvSpPr>
          <p:cNvPr id="3" name="Espaço Reservado para Conteúdo 2"/>
          <p:cNvSpPr>
            <a:spLocks noGrp="1"/>
          </p:cNvSpPr>
          <p:nvPr>
            <p:ph idx="1"/>
          </p:nvPr>
        </p:nvSpPr>
        <p:spPr/>
        <p:txBody>
          <a:bodyPr>
            <a:normAutofit/>
          </a:bodyPr>
          <a:lstStyle/>
          <a:p>
            <a:r>
              <a:rPr lang="pt-BR" sz="3600" dirty="0" smtClean="0"/>
              <a:t>Weber </a:t>
            </a:r>
            <a:r>
              <a:rPr lang="pt-BR" sz="3600" dirty="0" smtClean="0"/>
              <a:t>não diz que o protestantismo foi a CAUSA da ascensão do </a:t>
            </a:r>
            <a:r>
              <a:rPr lang="pt-BR" sz="3600" dirty="0" smtClean="0"/>
              <a:t>capitalismo e </a:t>
            </a:r>
            <a:r>
              <a:rPr lang="pt-BR" sz="3600" dirty="0" smtClean="0"/>
              <a:t>sim um FATOR desse processo, por causa do ambiente favorável que ele introduziu.</a:t>
            </a:r>
          </a:p>
          <a:p>
            <a:r>
              <a:rPr lang="pt-BR" sz="3600" dirty="0" smtClean="0"/>
              <a:t>Ele advertiu que não queria substituir a interpretação materialista (econômica) por outra, espiritualista:</a:t>
            </a:r>
          </a:p>
          <a:p>
            <a:r>
              <a:rPr lang="pt-BR" sz="3600" dirty="0" smtClean="0"/>
              <a:t>...”</a:t>
            </a:r>
            <a:r>
              <a:rPr lang="pt-BR" sz="3600" i="1" dirty="0" smtClean="0"/>
              <a:t>As duas pertencem ao domínio do possível</a:t>
            </a:r>
            <a:r>
              <a:rPr lang="pt-BR" sz="3600" dirty="0" smtClean="0"/>
              <a:t>”.</a:t>
            </a:r>
            <a:endParaRPr lang="pt-BR" sz="3600" dirty="0"/>
          </a:p>
        </p:txBody>
      </p:sp>
    </p:spTree>
    <p:extLst>
      <p:ext uri="{BB962C8B-B14F-4D97-AF65-F5344CB8AC3E}">
        <p14:creationId xmlns:p14="http://schemas.microsoft.com/office/powerpoint/2010/main" val="2641230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solidFill>
                  <a:srgbClr val="FF0000"/>
                </a:solidFill>
              </a:rPr>
              <a:t>Os princípios de </a:t>
            </a:r>
            <a:r>
              <a:rPr lang="pt-BR" b="1" dirty="0" smtClean="0">
                <a:solidFill>
                  <a:srgbClr val="FF0000"/>
                </a:solidFill>
              </a:rPr>
              <a:t>Weber</a:t>
            </a:r>
            <a:endParaRPr lang="pt-BR" b="1" dirty="0">
              <a:solidFill>
                <a:srgbClr val="FF0000"/>
              </a:solidFill>
            </a:endParaRPr>
          </a:p>
        </p:txBody>
      </p:sp>
      <p:sp>
        <p:nvSpPr>
          <p:cNvPr id="3" name="Espaço Reservado para Conteúdo 2"/>
          <p:cNvSpPr>
            <a:spLocks noGrp="1"/>
          </p:cNvSpPr>
          <p:nvPr>
            <p:ph idx="1"/>
          </p:nvPr>
        </p:nvSpPr>
        <p:spPr/>
        <p:txBody>
          <a:bodyPr/>
          <a:lstStyle/>
          <a:p>
            <a:r>
              <a:rPr lang="pt-BR" dirty="0" smtClean="0"/>
              <a:t>Cientista é movido pela busca da verdade, e não de qualquer outro valor</a:t>
            </a:r>
          </a:p>
          <a:p>
            <a:r>
              <a:rPr lang="pt-BR" dirty="0" smtClean="0"/>
              <a:t>Os valores estão presentes na escolha do objeto da pesquisa, das hipóteses formuladas</a:t>
            </a:r>
          </a:p>
          <a:p>
            <a:r>
              <a:rPr lang="pt-BR" dirty="0" smtClean="0"/>
              <a:t>Mas o cientista é indiferente aos resultados</a:t>
            </a:r>
          </a:p>
          <a:p>
            <a:r>
              <a:rPr lang="pt-BR" dirty="0" smtClean="0"/>
              <a:t>Ele se move pela ética da convicção</a:t>
            </a:r>
          </a:p>
          <a:p>
            <a:r>
              <a:rPr lang="pt-BR" dirty="0" smtClean="0"/>
              <a:t>A ética da responsabilidade cabe aos políticos</a:t>
            </a:r>
          </a:p>
          <a:p>
            <a:r>
              <a:rPr lang="pt-BR" dirty="0" smtClean="0"/>
              <a:t>Vocações opostas: ciência e política</a:t>
            </a:r>
            <a:endParaRPr lang="pt-BR" dirty="0"/>
          </a:p>
        </p:txBody>
      </p:sp>
    </p:spTree>
    <p:extLst>
      <p:ext uri="{BB962C8B-B14F-4D97-AF65-F5344CB8AC3E}">
        <p14:creationId xmlns:p14="http://schemas.microsoft.com/office/powerpoint/2010/main" val="2587968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solidFill>
                  <a:srgbClr val="FF0000"/>
                </a:solidFill>
              </a:rPr>
              <a:t>O dilema das ciências humanas</a:t>
            </a:r>
            <a:endParaRPr lang="pt-BR" b="1" dirty="0">
              <a:solidFill>
                <a:srgbClr val="FF0000"/>
              </a:solidFill>
            </a:endParaRPr>
          </a:p>
        </p:txBody>
      </p:sp>
      <p:sp>
        <p:nvSpPr>
          <p:cNvPr id="3" name="Espaço Reservado para Conteúdo 2"/>
          <p:cNvSpPr>
            <a:spLocks noGrp="1"/>
          </p:cNvSpPr>
          <p:nvPr>
            <p:ph idx="1"/>
          </p:nvPr>
        </p:nvSpPr>
        <p:spPr/>
        <p:txBody>
          <a:bodyPr/>
          <a:lstStyle/>
          <a:p>
            <a:r>
              <a:rPr lang="pt-BR" dirty="0" smtClean="0"/>
              <a:t>Busca do rigor conceitual</a:t>
            </a:r>
          </a:p>
          <a:p>
            <a:r>
              <a:rPr lang="pt-BR" dirty="0" smtClean="0"/>
              <a:t>Nas, ciências exatas: conceitos determináveis numericamente: potência, massa, energia</a:t>
            </a:r>
          </a:p>
          <a:p>
            <a:r>
              <a:rPr lang="pt-BR" dirty="0" smtClean="0"/>
              <a:t>Como fazer o mesmo com </a:t>
            </a:r>
            <a:r>
              <a:rPr lang="pt-BR" dirty="0" smtClean="0"/>
              <a:t>as questões sociais?</a:t>
            </a:r>
            <a:endParaRPr lang="pt-BR" dirty="0" smtClean="0"/>
          </a:p>
          <a:p>
            <a:r>
              <a:rPr lang="pt-BR" dirty="0" smtClean="0"/>
              <a:t>Como neutralizar o sentido do senso comum?</a:t>
            </a:r>
          </a:p>
          <a:p>
            <a:r>
              <a:rPr lang="pt-BR" dirty="0" smtClean="0"/>
              <a:t>Como dar aos conceitos criados pelo método histórico um rigor suficiente?</a:t>
            </a:r>
            <a:endParaRPr lang="pt-BR" dirty="0"/>
          </a:p>
        </p:txBody>
      </p:sp>
    </p:spTree>
    <p:extLst>
      <p:ext uri="{BB962C8B-B14F-4D97-AF65-F5344CB8AC3E}">
        <p14:creationId xmlns:p14="http://schemas.microsoft.com/office/powerpoint/2010/main" val="49835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solidFill>
                  <a:srgbClr val="FF0000"/>
                </a:solidFill>
              </a:rPr>
              <a:t>Os três tipos de </a:t>
            </a:r>
            <a:r>
              <a:rPr lang="pt-BR" b="1" dirty="0" smtClean="0">
                <a:solidFill>
                  <a:srgbClr val="FF0000"/>
                </a:solidFill>
              </a:rPr>
              <a:t>dominação, segundo Weber</a:t>
            </a:r>
            <a:endParaRPr lang="pt-BR" b="1" dirty="0">
              <a:solidFill>
                <a:srgbClr val="FF0000"/>
              </a:solidFill>
            </a:endParaRPr>
          </a:p>
        </p:txBody>
      </p:sp>
      <p:sp>
        <p:nvSpPr>
          <p:cNvPr id="3" name="Espaço Reservado para Conteúdo 2"/>
          <p:cNvSpPr>
            <a:spLocks noGrp="1"/>
          </p:cNvSpPr>
          <p:nvPr>
            <p:ph idx="1"/>
          </p:nvPr>
        </p:nvSpPr>
        <p:spPr/>
        <p:txBody>
          <a:bodyPr>
            <a:normAutofit lnSpcReduction="10000"/>
          </a:bodyPr>
          <a:lstStyle/>
          <a:p>
            <a:r>
              <a:rPr lang="pt-BR" dirty="0" smtClean="0"/>
              <a:t> </a:t>
            </a:r>
            <a:r>
              <a:rPr lang="pt-BR" sz="3600" dirty="0" smtClean="0"/>
              <a:t>Ou: as motivações que levam à obediência</a:t>
            </a:r>
          </a:p>
          <a:p>
            <a:r>
              <a:rPr lang="pt-BR" sz="3600" dirty="0" smtClean="0">
                <a:solidFill>
                  <a:srgbClr val="FF0000"/>
                </a:solidFill>
              </a:rPr>
              <a:t>Racional: </a:t>
            </a:r>
            <a:r>
              <a:rPr lang="pt-BR" sz="3600" dirty="0" smtClean="0"/>
              <a:t>baseada na legalidade da ordem e dos títulos dos que exercem a dominação</a:t>
            </a:r>
          </a:p>
          <a:p>
            <a:r>
              <a:rPr lang="pt-BR" sz="3600" dirty="0" smtClean="0">
                <a:solidFill>
                  <a:srgbClr val="FF0000"/>
                </a:solidFill>
              </a:rPr>
              <a:t>Tradicional: </a:t>
            </a:r>
            <a:r>
              <a:rPr lang="pt-BR" sz="3600" dirty="0" smtClean="0"/>
              <a:t>crença no caráter sagrado das crenças e das tradições</a:t>
            </a:r>
          </a:p>
          <a:p>
            <a:r>
              <a:rPr lang="pt-BR" sz="3600" dirty="0" smtClean="0">
                <a:solidFill>
                  <a:srgbClr val="FF0000"/>
                </a:solidFill>
              </a:rPr>
              <a:t>Carismática: </a:t>
            </a:r>
            <a:r>
              <a:rPr lang="pt-BR" sz="3600" dirty="0" smtClean="0"/>
              <a:t>obediência com base no caráter excepcional do líder ou do chefe: entrega emocional com base na confiança.</a:t>
            </a:r>
            <a:endParaRPr lang="pt-BR" sz="3600" dirty="0"/>
          </a:p>
        </p:txBody>
      </p:sp>
    </p:spTree>
    <p:extLst>
      <p:ext uri="{BB962C8B-B14F-4D97-AF65-F5344CB8AC3E}">
        <p14:creationId xmlns:p14="http://schemas.microsoft.com/office/powerpoint/2010/main" val="427478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92313" y="404813"/>
            <a:ext cx="6850062" cy="5937250"/>
          </a:xfrm>
        </p:spPr>
        <p:txBody>
          <a:bodyPr>
            <a:normAutofit fontScale="92500" lnSpcReduction="10000"/>
          </a:bodyPr>
          <a:lstStyle/>
          <a:p>
            <a:pPr eaLnBrk="1" hangingPunct="1">
              <a:defRPr/>
            </a:pPr>
            <a:r>
              <a:rPr lang="pt-BR" b="1" dirty="0">
                <a:solidFill>
                  <a:srgbClr val="FF0000"/>
                </a:solidFill>
              </a:rPr>
              <a:t>MAX WEBER (1864-1920)</a:t>
            </a:r>
          </a:p>
          <a:p>
            <a:pPr eaLnBrk="1" hangingPunct="1">
              <a:defRPr/>
            </a:pPr>
            <a:r>
              <a:rPr lang="pt-BR" dirty="0"/>
              <a:t>Max Weber foi um intelectual alemão, jurista, economista e considerado um dos fundadores da Sociologia. Nasceu na cidade de Erfurt (Alemanha), numa família de burgueses liberais. Desenvolveu estudos de direito, filosofia, história e sociologia. </a:t>
            </a:r>
          </a:p>
          <a:p>
            <a:pPr eaLnBrk="1" hangingPunct="1">
              <a:defRPr/>
            </a:pPr>
            <a:r>
              <a:rPr lang="pt-BR" dirty="0"/>
              <a:t>Na política, defendeu  ardorosamente seus pontos de vista liberais e parlamentaristas e participou da comissão redatora da Constituição da República de Weimar, após a I Guerra Mundial (1919). </a:t>
            </a:r>
          </a:p>
          <a:p>
            <a:pPr eaLnBrk="1" hangingPunct="1">
              <a:defRPr/>
            </a:pPr>
            <a:r>
              <a:rPr lang="pt-BR" dirty="0"/>
              <a:t>Sua maior influência nos ramos especializados da sociologia foi no estudo das religiões, estabelecendo relações entre formações políticas e crenças.</a:t>
            </a:r>
          </a:p>
          <a:p>
            <a:pPr eaLnBrk="1" hangingPunct="1">
              <a:defRPr/>
            </a:pPr>
            <a:endParaRPr lang="pt-BR" dirty="0"/>
          </a:p>
        </p:txBody>
      </p:sp>
      <p:pic>
        <p:nvPicPr>
          <p:cNvPr id="204803"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4221164"/>
            <a:ext cx="180975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813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333376"/>
            <a:ext cx="8229600" cy="6335713"/>
          </a:xfrm>
        </p:spPr>
        <p:txBody>
          <a:bodyPr>
            <a:normAutofit/>
          </a:bodyPr>
          <a:lstStyle/>
          <a:p>
            <a:pPr eaLnBrk="1" hangingPunct="1">
              <a:defRPr/>
            </a:pPr>
            <a:r>
              <a:rPr lang="pt-BR" b="1" dirty="0">
                <a:solidFill>
                  <a:srgbClr val="FF0000"/>
                </a:solidFill>
              </a:rPr>
              <a:t>A ética protestante e o espírito do capitalismo</a:t>
            </a:r>
            <a:endParaRPr lang="pt-BR" dirty="0">
              <a:solidFill>
                <a:srgbClr val="FF0000"/>
              </a:solidFill>
            </a:endParaRPr>
          </a:p>
          <a:p>
            <a:pPr eaLnBrk="1" hangingPunct="1">
              <a:defRPr/>
            </a:pPr>
            <a:r>
              <a:rPr lang="pt-BR" dirty="0"/>
              <a:t>Um dos trabalhos mais conhecidos e importantes de Weber é ‘A ética protestante e o espírito do capitalismo’, no qual ele relaciona o papel do protestantismo na formação do comportamento típico do capitalismo ocidental moderno</a:t>
            </a:r>
            <a:r>
              <a:rPr lang="pt-BR" dirty="0" smtClean="0"/>
              <a:t>.</a:t>
            </a:r>
            <a:br>
              <a:rPr lang="pt-BR" dirty="0" smtClean="0"/>
            </a:br>
            <a:endParaRPr lang="pt-BR" dirty="0"/>
          </a:p>
          <a:p>
            <a:pPr eaLnBrk="1" hangingPunct="1">
              <a:defRPr/>
            </a:pPr>
            <a:r>
              <a:rPr lang="pt-BR" dirty="0">
                <a:solidFill>
                  <a:srgbClr val="FF0000"/>
                </a:solidFill>
              </a:rPr>
              <a:t>Escrito entre 1904 e 1905 com uma série de ensaios que foram, mais tarde, em 1920 </a:t>
            </a:r>
            <a:r>
              <a:rPr lang="pt-BR" dirty="0"/>
              <a:t>- ano de sua morte - complementados e publicados em um livro, no qual ele investiga as razões do capitalismo ter sido desenvolvido inicialmente em países como a Inglaterra e a Alemanha, concluindo que isso se deve à vivência e hábitos de vida instigados ali pelo protestantismo na época.</a:t>
            </a:r>
          </a:p>
          <a:p>
            <a:pPr eaLnBrk="1" hangingPunct="1">
              <a:defRPr/>
            </a:pPr>
            <a:endParaRPr lang="pt-BR" dirty="0"/>
          </a:p>
        </p:txBody>
      </p:sp>
    </p:spTree>
    <p:extLst>
      <p:ext uri="{BB962C8B-B14F-4D97-AF65-F5344CB8AC3E}">
        <p14:creationId xmlns:p14="http://schemas.microsoft.com/office/powerpoint/2010/main" val="1184480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4"/>
            <a:ext cx="8229600" cy="6264275"/>
          </a:xfrm>
        </p:spPr>
        <p:txBody>
          <a:bodyPr>
            <a:normAutofit fontScale="92500"/>
          </a:bodyPr>
          <a:lstStyle/>
          <a:p>
            <a:pPr eaLnBrk="1" hangingPunct="1">
              <a:defRPr/>
            </a:pPr>
            <a:r>
              <a:rPr lang="pt-BR" dirty="0">
                <a:solidFill>
                  <a:srgbClr val="FF0000"/>
                </a:solidFill>
              </a:rPr>
              <a:t>Weber aponta a influência das </a:t>
            </a:r>
            <a:r>
              <a:rPr lang="pt-BR" dirty="0" err="1">
                <a:solidFill>
                  <a:srgbClr val="FF0000"/>
                </a:solidFill>
              </a:rPr>
              <a:t>idéias</a:t>
            </a:r>
            <a:r>
              <a:rPr lang="pt-BR" dirty="0">
                <a:solidFill>
                  <a:srgbClr val="FF0000"/>
                </a:solidFill>
              </a:rPr>
              <a:t> religiosas sobre a conduta dos homens e contesta a tese marxista de que a consciência do indivíduo é determinada por sua classe social</a:t>
            </a:r>
            <a:r>
              <a:rPr lang="pt-BR" dirty="0" smtClean="0">
                <a:solidFill>
                  <a:srgbClr val="FF0000"/>
                </a:solidFill>
              </a:rPr>
              <a:t>.</a:t>
            </a:r>
            <a:br>
              <a:rPr lang="pt-BR" dirty="0" smtClean="0">
                <a:solidFill>
                  <a:srgbClr val="FF0000"/>
                </a:solidFill>
              </a:rPr>
            </a:br>
            <a:endParaRPr lang="pt-BR" dirty="0">
              <a:solidFill>
                <a:srgbClr val="FF0000"/>
              </a:solidFill>
            </a:endParaRPr>
          </a:p>
          <a:p>
            <a:pPr eaLnBrk="1" hangingPunct="1">
              <a:defRPr/>
            </a:pPr>
            <a:r>
              <a:rPr lang="pt-BR" dirty="0"/>
              <a:t>O "espírito do capitalismo" de Weber era um conceito que ele punha em contraste com outro tipo de atividade econômica que designou como "tradicionalismo" </a:t>
            </a:r>
            <a:r>
              <a:rPr lang="pt-BR" dirty="0" smtClean="0"/>
              <a:t>.</a:t>
            </a:r>
            <a:br>
              <a:rPr lang="pt-BR" dirty="0" smtClean="0"/>
            </a:br>
            <a:endParaRPr lang="pt-BR" dirty="0"/>
          </a:p>
          <a:p>
            <a:pPr eaLnBrk="1" hangingPunct="1">
              <a:defRPr/>
            </a:pPr>
            <a:r>
              <a:rPr lang="pt-BR" dirty="0"/>
              <a:t>Para ele, </a:t>
            </a:r>
            <a:r>
              <a:rPr lang="pt-BR" dirty="0">
                <a:solidFill>
                  <a:srgbClr val="FF0000"/>
                </a:solidFill>
              </a:rPr>
              <a:t>o tradicionalismo está presente quando os trabalhadores preferem trabalhar menos e ganhar mais</a:t>
            </a:r>
            <a:r>
              <a:rPr lang="pt-BR" dirty="0"/>
              <a:t>; quando, durante as horas de trabalho buscam o máximo de conforto e o mínimo de esforço; quando são incapazes de adaptar-se a novos métodos de trabalho ou mostram pouca vontade de fazê-lo; e quando trabalham de maneira moderada, em ritmo suave.</a:t>
            </a:r>
          </a:p>
          <a:p>
            <a:pPr eaLnBrk="1" hangingPunct="1">
              <a:defRPr/>
            </a:pPr>
            <a:endParaRPr lang="pt-BR" dirty="0"/>
          </a:p>
        </p:txBody>
      </p:sp>
    </p:spTree>
    <p:extLst>
      <p:ext uri="{BB962C8B-B14F-4D97-AF65-F5344CB8AC3E}">
        <p14:creationId xmlns:p14="http://schemas.microsoft.com/office/powerpoint/2010/main" val="1240985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Espaço Reservado para Conteúdo 2"/>
          <p:cNvSpPr>
            <a:spLocks noGrp="1"/>
          </p:cNvSpPr>
          <p:nvPr>
            <p:ph idx="1"/>
          </p:nvPr>
        </p:nvSpPr>
        <p:spPr>
          <a:xfrm>
            <a:off x="1981200" y="404813"/>
            <a:ext cx="8229600" cy="5721350"/>
          </a:xfrm>
        </p:spPr>
        <p:txBody>
          <a:bodyPr/>
          <a:lstStyle/>
          <a:p>
            <a:pPr eaLnBrk="1" hangingPunct="1"/>
            <a:r>
              <a:rPr lang="pt-BR" altLang="pt-BR" smtClean="0"/>
              <a:t>É argumentado frequentemente que esta obra não deverá ser vista como um estudo detalhado do protestantismo, mas antes como uma introdução às suas obras posteriores, especialmente no que respeita aos seus estudos da interação de ideias religiosas com comportamento econômico.</a:t>
            </a:r>
            <a:br>
              <a:rPr lang="pt-BR" altLang="pt-BR" smtClean="0"/>
            </a:br>
            <a:endParaRPr lang="pt-BR" altLang="pt-BR" smtClean="0"/>
          </a:p>
          <a:p>
            <a:pPr eaLnBrk="1" hangingPunct="1"/>
            <a:r>
              <a:rPr lang="pt-BR" altLang="pt-BR" smtClean="0">
                <a:solidFill>
                  <a:srgbClr val="FF0000"/>
                </a:solidFill>
              </a:rPr>
              <a:t>Neste livro, Weber avança a tese de que a ética e as ideias puritanas influenciaram o desenvolvimento do capitalismo. </a:t>
            </a:r>
          </a:p>
          <a:p>
            <a:pPr eaLnBrk="1" hangingPunct="1"/>
            <a:endParaRPr lang="pt-BR" altLang="pt-BR" smtClean="0"/>
          </a:p>
        </p:txBody>
      </p:sp>
    </p:spTree>
    <p:extLst>
      <p:ext uri="{BB962C8B-B14F-4D97-AF65-F5344CB8AC3E}">
        <p14:creationId xmlns:p14="http://schemas.microsoft.com/office/powerpoint/2010/main" val="1682520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4"/>
            <a:ext cx="8229600" cy="6048375"/>
          </a:xfrm>
        </p:spPr>
        <p:txBody>
          <a:bodyPr>
            <a:normAutofit fontScale="92500" lnSpcReduction="10000"/>
          </a:bodyPr>
          <a:lstStyle/>
          <a:p>
            <a:pPr eaLnBrk="1" hangingPunct="1">
              <a:defRPr/>
            </a:pPr>
            <a:r>
              <a:rPr lang="pt-BR" sz="3800" b="1" dirty="0">
                <a:solidFill>
                  <a:srgbClr val="FF0000"/>
                </a:solidFill>
              </a:rPr>
              <a:t>Catolicismo e protestantismo</a:t>
            </a:r>
          </a:p>
          <a:p>
            <a:pPr eaLnBrk="1" hangingPunct="1">
              <a:defRPr/>
            </a:pPr>
            <a:r>
              <a:rPr lang="pt-BR" dirty="0"/>
              <a:t>Tradicionalmente, na Igreja Católica Romana, a devoção religiosa estava normalmente acompanhada da rejeição dos assuntos mundanos, incluindo a ocupação econômica. </a:t>
            </a:r>
            <a:endParaRPr lang="pt-BR" dirty="0" smtClean="0"/>
          </a:p>
          <a:p>
            <a:pPr eaLnBrk="1" hangingPunct="1">
              <a:defRPr/>
            </a:pPr>
            <a:r>
              <a:rPr lang="pt-BR" dirty="0" smtClean="0"/>
              <a:t>Tais </a:t>
            </a:r>
            <a:r>
              <a:rPr lang="pt-BR" dirty="0"/>
              <a:t>conflitos eram baseados na luta ascética - não valorização do corpo e desprendimento material. Por que não foi o caso com o Protestantismo? Weber aborda este paradoxo nesta obra.</a:t>
            </a:r>
          </a:p>
          <a:p>
            <a:pPr eaLnBrk="1" hangingPunct="1">
              <a:defRPr/>
            </a:pPr>
            <a:r>
              <a:rPr lang="pt-BR" dirty="0">
                <a:solidFill>
                  <a:srgbClr val="FF0000"/>
                </a:solidFill>
              </a:rPr>
              <a:t>Ele define o espírito do capitalismo como as ideias e hábitos que favorecem, de forma ética, a procura racional de ganho econômico. </a:t>
            </a:r>
          </a:p>
          <a:p>
            <a:pPr eaLnBrk="1" hangingPunct="1">
              <a:defRPr/>
            </a:pPr>
            <a:r>
              <a:rPr lang="pt-BR" dirty="0"/>
              <a:t>Após definir o espírito do capitalismo, Weber argumenta que há vários motivos para procurar as suas origens nas ideias religiosas da Reforma Protestante. </a:t>
            </a:r>
          </a:p>
          <a:p>
            <a:pPr eaLnBrk="1" hangingPunct="1">
              <a:defRPr/>
            </a:pPr>
            <a:endParaRPr lang="pt-BR" dirty="0"/>
          </a:p>
        </p:txBody>
      </p:sp>
    </p:spTree>
    <p:extLst>
      <p:ext uri="{BB962C8B-B14F-4D97-AF65-F5344CB8AC3E}">
        <p14:creationId xmlns:p14="http://schemas.microsoft.com/office/powerpoint/2010/main" val="2066322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4"/>
            <a:ext cx="8229600" cy="6048375"/>
          </a:xfrm>
        </p:spPr>
        <p:txBody>
          <a:bodyPr>
            <a:normAutofit/>
          </a:bodyPr>
          <a:lstStyle/>
          <a:p>
            <a:pPr eaLnBrk="1" hangingPunct="1">
              <a:defRPr/>
            </a:pPr>
            <a:r>
              <a:rPr lang="pt-BR" dirty="0">
                <a:solidFill>
                  <a:srgbClr val="FF0000"/>
                </a:solidFill>
              </a:rPr>
              <a:t>Weber mostrou que certos tipos de Protestantismo (em especial o Calvinismo) favoreciam o comportamento econômico racional e que a vida terrena (em contraste com a vida "eterna") recebeu um significado espiritual e moral positivo. </a:t>
            </a:r>
            <a:r>
              <a:rPr lang="pt-BR" dirty="0" smtClean="0">
                <a:solidFill>
                  <a:srgbClr val="FF0000"/>
                </a:solidFill>
              </a:rPr>
              <a:t/>
            </a:r>
            <a:br>
              <a:rPr lang="pt-BR" dirty="0" smtClean="0">
                <a:solidFill>
                  <a:srgbClr val="FF0000"/>
                </a:solidFill>
              </a:rPr>
            </a:br>
            <a:endParaRPr lang="pt-BR" dirty="0">
              <a:solidFill>
                <a:srgbClr val="FF0000"/>
              </a:solidFill>
            </a:endParaRPr>
          </a:p>
          <a:p>
            <a:pPr eaLnBrk="1" hangingPunct="1">
              <a:defRPr/>
            </a:pPr>
            <a:r>
              <a:rPr lang="pt-BR" dirty="0"/>
              <a:t>O Calvinismo trouxe a ideia de que as habilidades humanas (música, comércio etc.) deveriam ser percebidas como dádiva divina e por isso incentivadas. Este resultado não era o fim daquelas ideias religiosas, mas antes um subproduto. </a:t>
            </a:r>
          </a:p>
          <a:p>
            <a:pPr eaLnBrk="1" hangingPunct="1">
              <a:defRPr/>
            </a:pPr>
            <a:endParaRPr lang="pt-BR" dirty="0"/>
          </a:p>
        </p:txBody>
      </p:sp>
    </p:spTree>
    <p:extLst>
      <p:ext uri="{BB962C8B-B14F-4D97-AF65-F5344CB8AC3E}">
        <p14:creationId xmlns:p14="http://schemas.microsoft.com/office/powerpoint/2010/main" val="1104666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4"/>
            <a:ext cx="8229600" cy="6192837"/>
          </a:xfrm>
        </p:spPr>
        <p:txBody>
          <a:bodyPr>
            <a:normAutofit/>
          </a:bodyPr>
          <a:lstStyle/>
          <a:p>
            <a:pPr eaLnBrk="1" hangingPunct="1">
              <a:defRPr/>
            </a:pPr>
            <a:r>
              <a:rPr lang="pt-BR" dirty="0"/>
              <a:t>Religião não foi único fator</a:t>
            </a:r>
          </a:p>
          <a:p>
            <a:pPr eaLnBrk="1" hangingPunct="1">
              <a:defRPr/>
            </a:pPr>
            <a:r>
              <a:rPr lang="pt-BR" dirty="0"/>
              <a:t>Deve-se notar que Weber afirmou que apesar de as ideias religiosas puritanas terem tido um grande impacto no desenvolvimento da ordem econômica na Europa e nos Estados Unidos, eles não foram o único fator responsável pelo desenvolvimento. </a:t>
            </a:r>
          </a:p>
          <a:p>
            <a:pPr eaLnBrk="1" hangingPunct="1">
              <a:defRPr/>
            </a:pPr>
            <a:r>
              <a:rPr lang="pt-BR" dirty="0">
                <a:solidFill>
                  <a:srgbClr val="FF0000"/>
                </a:solidFill>
              </a:rPr>
              <a:t>Outros fatores, relacionados, seriam o racionalismo na ciência, a mistura da observação com a matemática, a jurisprudência, a sistematização racional da administração governativa e o empreendimento econômico</a:t>
            </a:r>
            <a:r>
              <a:rPr lang="pt-BR" dirty="0"/>
              <a:t>.</a:t>
            </a:r>
          </a:p>
          <a:p>
            <a:pPr eaLnBrk="1" hangingPunct="1">
              <a:defRPr/>
            </a:pPr>
            <a:endParaRPr lang="pt-BR" dirty="0"/>
          </a:p>
        </p:txBody>
      </p:sp>
    </p:spTree>
    <p:extLst>
      <p:ext uri="{BB962C8B-B14F-4D97-AF65-F5344CB8AC3E}">
        <p14:creationId xmlns:p14="http://schemas.microsoft.com/office/powerpoint/2010/main" val="4138346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3"/>
            <a:ext cx="8229600" cy="5721350"/>
          </a:xfrm>
        </p:spPr>
        <p:txBody>
          <a:bodyPr>
            <a:normAutofit/>
          </a:bodyPr>
          <a:lstStyle/>
          <a:p>
            <a:pPr eaLnBrk="1" hangingPunct="1">
              <a:defRPr/>
            </a:pPr>
            <a:r>
              <a:rPr lang="pt-BR" dirty="0"/>
              <a:t>O livro "A ética protestante e o Espírito do Capitalismo", </a:t>
            </a:r>
            <a:r>
              <a:rPr lang="pt-BR" dirty="0">
                <a:solidFill>
                  <a:srgbClr val="FF0000"/>
                </a:solidFill>
              </a:rPr>
              <a:t>se origina da união de dois longos artigos publicados pelo autor nos anos de 1904 e 1905</a:t>
            </a:r>
            <a:r>
              <a:rPr lang="pt-BR" dirty="0"/>
              <a:t>, sendo que no artigo intitulado "Espírito do Capitalismo", o autor retrata suas observações quanto ao fato de em sua maioria, os homens de negócio, os grandes capitalistas, os operários de alto nível e o pessoal especializado do período pertencerem a religião protestante (calvinista), e através do isolamento de suas características em comum e estabelece um "tipo ideal de conduta religiosa", que consiste na elaboração limite de algo, vazio a realidade concreta. </a:t>
            </a:r>
          </a:p>
          <a:p>
            <a:pPr eaLnBrk="1" hangingPunct="1">
              <a:defRPr/>
            </a:pPr>
            <a:endParaRPr lang="pt-BR" dirty="0"/>
          </a:p>
        </p:txBody>
      </p:sp>
    </p:spTree>
    <p:extLst>
      <p:ext uri="{BB962C8B-B14F-4D97-AF65-F5344CB8AC3E}">
        <p14:creationId xmlns:p14="http://schemas.microsoft.com/office/powerpoint/2010/main" val="553900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4"/>
            <a:ext cx="8229600" cy="5976937"/>
          </a:xfrm>
        </p:spPr>
        <p:txBody>
          <a:bodyPr>
            <a:normAutofit/>
          </a:bodyPr>
          <a:lstStyle/>
          <a:p>
            <a:pPr eaLnBrk="1" hangingPunct="1">
              <a:defRPr/>
            </a:pPr>
            <a:r>
              <a:rPr lang="pt-BR" b="1" dirty="0">
                <a:solidFill>
                  <a:srgbClr val="FF0000"/>
                </a:solidFill>
              </a:rPr>
              <a:t>Diferenças de credo e comportamento</a:t>
            </a:r>
          </a:p>
          <a:p>
            <a:pPr eaLnBrk="1" hangingPunct="1">
              <a:defRPr/>
            </a:pPr>
            <a:r>
              <a:rPr lang="pt-BR" dirty="0"/>
              <a:t>Com a publicação da Ética Protestante, o criador da obra literária expõe suas observações visando explicar a existência de algo em quem professa o protestantismo, em particular a doutrina protestante de linha calvinista</a:t>
            </a:r>
            <a:r>
              <a:rPr lang="pt-BR" dirty="0" smtClean="0"/>
              <a:t>.</a:t>
            </a:r>
            <a:br>
              <a:rPr lang="pt-BR" dirty="0" smtClean="0"/>
            </a:br>
            <a:endParaRPr lang="pt-BR" dirty="0"/>
          </a:p>
          <a:p>
            <a:pPr eaLnBrk="1" hangingPunct="1">
              <a:defRPr/>
            </a:pPr>
            <a:r>
              <a:rPr lang="pt-BR" dirty="0">
                <a:solidFill>
                  <a:srgbClr val="FF0000"/>
                </a:solidFill>
              </a:rPr>
              <a:t>Este se distingue por santificar a vida diária em contraposição à contemplação do divino, condição que favorece o espírito capitalista moderno.</a:t>
            </a:r>
          </a:p>
          <a:p>
            <a:pPr eaLnBrk="1" hangingPunct="1">
              <a:defRPr/>
            </a:pPr>
            <a:endParaRPr lang="pt-BR" dirty="0"/>
          </a:p>
        </p:txBody>
      </p:sp>
    </p:spTree>
    <p:extLst>
      <p:ext uri="{BB962C8B-B14F-4D97-AF65-F5344CB8AC3E}">
        <p14:creationId xmlns:p14="http://schemas.microsoft.com/office/powerpoint/2010/main" val="1456123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692151"/>
            <a:ext cx="8229600" cy="5434013"/>
          </a:xfrm>
        </p:spPr>
        <p:txBody>
          <a:bodyPr>
            <a:normAutofit/>
          </a:bodyPr>
          <a:lstStyle/>
          <a:p>
            <a:pPr eaLnBrk="1" hangingPunct="1">
              <a:defRPr/>
            </a:pPr>
            <a:r>
              <a:rPr lang="pt-BR" dirty="0">
                <a:solidFill>
                  <a:srgbClr val="FF0000"/>
                </a:solidFill>
              </a:rPr>
              <a:t>Este comportamento se opõe à ideia pregada pela Igreja Católica, que na época por meio do conceito da piedade popular e da espera da recompensa na vida após a morte</a:t>
            </a:r>
            <a:r>
              <a:rPr lang="pt-BR" dirty="0" smtClean="0">
                <a:solidFill>
                  <a:srgbClr val="FF0000"/>
                </a:solidFill>
              </a:rPr>
              <a:t>.</a:t>
            </a:r>
            <a:br>
              <a:rPr lang="pt-BR" dirty="0" smtClean="0">
                <a:solidFill>
                  <a:srgbClr val="FF0000"/>
                </a:solidFill>
              </a:rPr>
            </a:br>
            <a:endParaRPr lang="pt-BR" dirty="0">
              <a:solidFill>
                <a:srgbClr val="FF0000"/>
              </a:solidFill>
            </a:endParaRPr>
          </a:p>
          <a:p>
            <a:pPr eaLnBrk="1" hangingPunct="1">
              <a:defRPr/>
            </a:pPr>
            <a:r>
              <a:rPr lang="pt-BR" dirty="0"/>
              <a:t>Na mensagem protestante, que acredita que o homem já nasce predestinado a salvação, condutas que repugnavam a obtenção do lucro e que deste modo iam de encontro ao ideal burguês.</a:t>
            </a:r>
          </a:p>
          <a:p>
            <a:pPr eaLnBrk="1" hangingPunct="1">
              <a:defRPr/>
            </a:pPr>
            <a:endParaRPr lang="pt-BR" dirty="0"/>
          </a:p>
        </p:txBody>
      </p:sp>
    </p:spTree>
    <p:extLst>
      <p:ext uri="{BB962C8B-B14F-4D97-AF65-F5344CB8AC3E}">
        <p14:creationId xmlns:p14="http://schemas.microsoft.com/office/powerpoint/2010/main" val="895821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76251"/>
            <a:ext cx="8229600" cy="5649913"/>
          </a:xfrm>
        </p:spPr>
        <p:txBody>
          <a:bodyPr>
            <a:normAutofit lnSpcReduction="10000"/>
          </a:bodyPr>
          <a:lstStyle/>
          <a:p>
            <a:pPr eaLnBrk="1" hangingPunct="1">
              <a:defRPr/>
            </a:pPr>
            <a:r>
              <a:rPr lang="pt-BR" sz="4000" b="1" dirty="0">
                <a:solidFill>
                  <a:srgbClr val="FF0000"/>
                </a:solidFill>
              </a:rPr>
              <a:t>Ordem capitalista</a:t>
            </a:r>
          </a:p>
          <a:p>
            <a:pPr eaLnBrk="1" hangingPunct="1">
              <a:defRPr/>
            </a:pPr>
            <a:r>
              <a:rPr lang="pt-BR" sz="4000" dirty="0"/>
              <a:t>Ao definir propriamente o que seria a ordem econômica capitalista Weber afirma que tal ordem "</a:t>
            </a:r>
            <a:r>
              <a:rPr lang="pt-BR" sz="4000" dirty="0">
                <a:solidFill>
                  <a:srgbClr val="FF0000"/>
                </a:solidFill>
              </a:rPr>
              <a:t>é um imenso cosmos em que o indivíduo já nasce dentro e que para ele, ao menos, enquanto indivíduo, se dá como um fato, uma crosta que ele não pode alterar e dentro da qual tem que viver”</a:t>
            </a:r>
            <a:r>
              <a:rPr lang="pt-BR" sz="4000" dirty="0"/>
              <a:t>.</a:t>
            </a:r>
          </a:p>
          <a:p>
            <a:pPr eaLnBrk="1" hangingPunct="1">
              <a:defRPr/>
            </a:pPr>
            <a:endParaRPr lang="pt-BR" dirty="0"/>
          </a:p>
        </p:txBody>
      </p:sp>
    </p:spTree>
    <p:extLst>
      <p:ext uri="{BB962C8B-B14F-4D97-AF65-F5344CB8AC3E}">
        <p14:creationId xmlns:p14="http://schemas.microsoft.com/office/powerpoint/2010/main" val="248470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260351"/>
            <a:ext cx="8229600" cy="5865813"/>
          </a:xfrm>
        </p:spPr>
        <p:txBody>
          <a:bodyPr>
            <a:normAutofit/>
          </a:bodyPr>
          <a:lstStyle/>
          <a:p>
            <a:pPr eaLnBrk="1" hangingPunct="1">
              <a:defRPr/>
            </a:pPr>
            <a:r>
              <a:rPr lang="pt-BR" sz="4000" dirty="0"/>
              <a:t> Suas principais obras foram: Artigos reunidos de teoria da ciência; Economia e sociedade (obra póstuma) e ‘</a:t>
            </a:r>
            <a:r>
              <a:rPr lang="pt-BR" sz="4000" dirty="0">
                <a:solidFill>
                  <a:srgbClr val="FF0000"/>
                </a:solidFill>
              </a:rPr>
              <a:t>A ética protestante e o ‘espírito’ do capitalismo</a:t>
            </a:r>
            <a:r>
              <a:rPr lang="pt-BR" sz="4000" dirty="0"/>
              <a:t>’.</a:t>
            </a:r>
            <a:br>
              <a:rPr lang="pt-BR" sz="4000" dirty="0"/>
            </a:br>
            <a:endParaRPr lang="pt-BR" sz="4000" dirty="0"/>
          </a:p>
          <a:p>
            <a:pPr eaLnBrk="1" hangingPunct="1">
              <a:defRPr/>
            </a:pPr>
            <a:r>
              <a:rPr lang="pt-BR" sz="4000" dirty="0"/>
              <a:t>Segundo Weber, cada indivíduo age levado por motivos que resultam da influência da tradição dos interesses racionais e da emotividade.</a:t>
            </a:r>
          </a:p>
          <a:p>
            <a:pPr eaLnBrk="1" hangingPunct="1">
              <a:defRPr/>
            </a:pPr>
            <a:endParaRPr lang="pt-BR" dirty="0"/>
          </a:p>
        </p:txBody>
      </p:sp>
    </p:spTree>
    <p:extLst>
      <p:ext uri="{BB962C8B-B14F-4D97-AF65-F5344CB8AC3E}">
        <p14:creationId xmlns:p14="http://schemas.microsoft.com/office/powerpoint/2010/main" val="2459416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260351"/>
            <a:ext cx="8229600" cy="5865813"/>
          </a:xfrm>
        </p:spPr>
        <p:txBody>
          <a:bodyPr>
            <a:normAutofit/>
          </a:bodyPr>
          <a:lstStyle/>
          <a:p>
            <a:pPr eaLnBrk="1" hangingPunct="1">
              <a:defRPr/>
            </a:pPr>
            <a:r>
              <a:rPr lang="pt-BR" dirty="0"/>
              <a:t>Esse cosmos impõe ao indivíduo, preso nas redes do mercado, as normas de ação econômica. O fabricante que insistir em transgredir essas normas é indefectivelmente eliminado, do mesmo modo que o operário que a elas não possa ou não queira se adaptar é posto no olho da rua como desempregado.</a:t>
            </a:r>
          </a:p>
          <a:p>
            <a:pPr eaLnBrk="1" hangingPunct="1">
              <a:defRPr/>
            </a:pPr>
            <a:r>
              <a:rPr lang="pt-BR" dirty="0">
                <a:solidFill>
                  <a:srgbClr val="FF0000"/>
                </a:solidFill>
              </a:rPr>
              <a:t>Weber não se propõe a alterar ordem social alguma.</a:t>
            </a:r>
          </a:p>
          <a:p>
            <a:pPr eaLnBrk="1" hangingPunct="1">
              <a:defRPr/>
            </a:pPr>
            <a:r>
              <a:rPr lang="pt-BR" dirty="0"/>
              <a:t>Apenas examina a dinâmica social de seu tempo.</a:t>
            </a:r>
          </a:p>
          <a:p>
            <a:pPr eaLnBrk="1" hangingPunct="1">
              <a:defRPr/>
            </a:pPr>
            <a:endParaRPr lang="pt-BR" dirty="0"/>
          </a:p>
        </p:txBody>
      </p:sp>
    </p:spTree>
    <p:extLst>
      <p:ext uri="{BB962C8B-B14F-4D97-AF65-F5344CB8AC3E}">
        <p14:creationId xmlns:p14="http://schemas.microsoft.com/office/powerpoint/2010/main" val="2433581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260350"/>
            <a:ext cx="8229600" cy="6121400"/>
          </a:xfrm>
        </p:spPr>
        <p:txBody>
          <a:bodyPr>
            <a:normAutofit/>
          </a:bodyPr>
          <a:lstStyle/>
          <a:p>
            <a:pPr eaLnBrk="1" hangingPunct="1">
              <a:defRPr/>
            </a:pPr>
            <a:r>
              <a:rPr lang="pt-BR" b="1" dirty="0">
                <a:solidFill>
                  <a:srgbClr val="FF0000"/>
                </a:solidFill>
              </a:rPr>
              <a:t>Trabalho mínimo</a:t>
            </a:r>
          </a:p>
          <a:p>
            <a:pPr eaLnBrk="1" hangingPunct="1">
              <a:defRPr/>
            </a:pPr>
            <a:r>
              <a:rPr lang="pt-BR" dirty="0"/>
              <a:t>Mais adiante em seu livro, Weber cita </a:t>
            </a:r>
            <a:r>
              <a:rPr lang="pt-BR" dirty="0" err="1"/>
              <a:t>Pieter</a:t>
            </a:r>
            <a:r>
              <a:rPr lang="pt-BR" dirty="0"/>
              <a:t> de </a:t>
            </a:r>
            <a:r>
              <a:rPr lang="pt-BR" dirty="0" err="1"/>
              <a:t>la</a:t>
            </a:r>
            <a:r>
              <a:rPr lang="pt-BR" dirty="0"/>
              <a:t> </a:t>
            </a:r>
            <a:r>
              <a:rPr lang="pt-BR" dirty="0" err="1"/>
              <a:t>Cour</a:t>
            </a:r>
            <a:r>
              <a:rPr lang="pt-BR" dirty="0"/>
              <a:t> para exemplificar o raciocínio do povo naquela época em que vivia: " [...] o povo só trabalha porque é pobre, e enquanto for pobre." Nesta breve citação, extrai-se algo extraordinário, que é dito por Weber anteriormente. Se o indivíduo tiver que trabalhar mais para poder ganhar mais, ele prefere trabalhar o mesmo tanto para continuar ganhando aquilo que ele já ganhava. </a:t>
            </a:r>
          </a:p>
          <a:p>
            <a:pPr eaLnBrk="1" hangingPunct="1">
              <a:defRPr/>
            </a:pPr>
            <a:r>
              <a:rPr lang="pt-BR" dirty="0">
                <a:solidFill>
                  <a:srgbClr val="FF0000"/>
                </a:solidFill>
              </a:rPr>
              <a:t>Ou seja, a pessoa vai procurar trabalhar o mínimo possível para garantir o seu bom sustento e ter como comer e dormir. </a:t>
            </a:r>
          </a:p>
          <a:p>
            <a:pPr eaLnBrk="1" hangingPunct="1">
              <a:defRPr/>
            </a:pPr>
            <a:endParaRPr lang="pt-BR" dirty="0"/>
          </a:p>
        </p:txBody>
      </p:sp>
    </p:spTree>
    <p:extLst>
      <p:ext uri="{BB962C8B-B14F-4D97-AF65-F5344CB8AC3E}">
        <p14:creationId xmlns:p14="http://schemas.microsoft.com/office/powerpoint/2010/main" val="3351178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76251"/>
            <a:ext cx="8229600" cy="5649913"/>
          </a:xfrm>
        </p:spPr>
        <p:txBody>
          <a:bodyPr>
            <a:normAutofit/>
          </a:bodyPr>
          <a:lstStyle/>
          <a:p>
            <a:pPr eaLnBrk="1" hangingPunct="1">
              <a:defRPr/>
            </a:pPr>
            <a:r>
              <a:rPr lang="pt-BR" sz="4800" dirty="0">
                <a:solidFill>
                  <a:srgbClr val="FF0000"/>
                </a:solidFill>
              </a:rPr>
              <a:t>A ética protestante veio mudar este raciocínio</a:t>
            </a:r>
            <a:r>
              <a:rPr lang="pt-BR" sz="4800" dirty="0"/>
              <a:t>, dizendo que a salvação do indivíduo estaria relacionada com o quanto que ele ganhava, o tanto de dinheiro que possuía, instruindo assim a relação com o capitalismo</a:t>
            </a:r>
            <a:r>
              <a:rPr lang="pt-BR" dirty="0"/>
              <a:t>.</a:t>
            </a:r>
          </a:p>
          <a:p>
            <a:pPr eaLnBrk="1" hangingPunct="1">
              <a:defRPr/>
            </a:pPr>
            <a:endParaRPr lang="pt-BR" dirty="0"/>
          </a:p>
        </p:txBody>
      </p:sp>
    </p:spTree>
    <p:extLst>
      <p:ext uri="{BB962C8B-B14F-4D97-AF65-F5344CB8AC3E}">
        <p14:creationId xmlns:p14="http://schemas.microsoft.com/office/powerpoint/2010/main" val="1837249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3"/>
            <a:ext cx="8229600" cy="5721350"/>
          </a:xfrm>
        </p:spPr>
        <p:txBody>
          <a:bodyPr>
            <a:normAutofit lnSpcReduction="10000"/>
          </a:bodyPr>
          <a:lstStyle/>
          <a:p>
            <a:pPr eaLnBrk="1" hangingPunct="1">
              <a:defRPr/>
            </a:pPr>
            <a:r>
              <a:rPr lang="pt-BR" b="1" dirty="0">
                <a:solidFill>
                  <a:srgbClr val="FF0000"/>
                </a:solidFill>
              </a:rPr>
              <a:t>Lógica capitalista</a:t>
            </a:r>
          </a:p>
          <a:p>
            <a:pPr eaLnBrk="1" hangingPunct="1">
              <a:defRPr/>
            </a:pPr>
            <a:r>
              <a:rPr lang="pt-BR" dirty="0"/>
              <a:t>Max Weber defende o estabelecimento de um raciocínio lógico capitalista, que o mesmo denomina racionalismo; sendo esta leitura realizada através da comparação da Alemanha do período com outros países civilizados do planeta em condição de desenvolvimento </a:t>
            </a:r>
            <a:r>
              <a:rPr lang="pt-BR" dirty="0" smtClean="0"/>
              <a:t>semelhante.</a:t>
            </a:r>
          </a:p>
          <a:p>
            <a:pPr eaLnBrk="1" hangingPunct="1">
              <a:defRPr/>
            </a:pPr>
            <a:r>
              <a:rPr lang="pt-BR" dirty="0" smtClean="0">
                <a:solidFill>
                  <a:srgbClr val="FF0000"/>
                </a:solidFill>
              </a:rPr>
              <a:t>Ou </a:t>
            </a:r>
            <a:r>
              <a:rPr lang="pt-BR" dirty="0">
                <a:solidFill>
                  <a:srgbClr val="FF0000"/>
                </a:solidFill>
              </a:rPr>
              <a:t>seja, com existência do capitalismo e de empresas capitalistas</a:t>
            </a:r>
            <a:r>
              <a:rPr lang="pt-BR" dirty="0"/>
              <a:t>, sendo identificado na primeira uma estrutura social, política e ideológica ímpar, que pode se ditar como a condição ideal para o surgimento do capitalismo moderno, que no seu interior defende a paixão pelo lucro como demonstração de prosperidade, fé e salvação. </a:t>
            </a:r>
          </a:p>
          <a:p>
            <a:pPr eaLnBrk="1" hangingPunct="1">
              <a:defRPr/>
            </a:pPr>
            <a:endParaRPr lang="pt-BR" dirty="0"/>
          </a:p>
        </p:txBody>
      </p:sp>
    </p:spTree>
    <p:extLst>
      <p:ext uri="{BB962C8B-B14F-4D97-AF65-F5344CB8AC3E}">
        <p14:creationId xmlns:p14="http://schemas.microsoft.com/office/powerpoint/2010/main" val="1001626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Espaço Reservado para Conteúdo 2"/>
          <p:cNvSpPr>
            <a:spLocks noGrp="1"/>
          </p:cNvSpPr>
          <p:nvPr>
            <p:ph idx="1"/>
          </p:nvPr>
        </p:nvSpPr>
        <p:spPr>
          <a:xfrm>
            <a:off x="1981200" y="476251"/>
            <a:ext cx="8229600" cy="5649913"/>
          </a:xfrm>
        </p:spPr>
        <p:txBody>
          <a:bodyPr/>
          <a:lstStyle/>
          <a:p>
            <a:pPr eaLnBrk="1" hangingPunct="1"/>
            <a:r>
              <a:rPr lang="pt-BR" altLang="pt-BR" sz="3600"/>
              <a:t>Em seus estudos, Weber fez uma comparação entre as diversas sociedades ocidentais, local de origem do capitalismo, e as sociedades orientais, onde nenhum sistema econômico parecido havia se desenvolvido. Depois de exaustivas análises, concluiu que o protestantismo, mais especificamente o </a:t>
            </a:r>
            <a:r>
              <a:rPr lang="pt-BR" altLang="pt-BR" sz="3600">
                <a:solidFill>
                  <a:srgbClr val="FF0000"/>
                </a:solidFill>
              </a:rPr>
              <a:t>calvinismo, foi o fator principal do desenvolvimento do capitalismo</a:t>
            </a:r>
            <a:r>
              <a:rPr lang="pt-BR" altLang="pt-BR" sz="3600"/>
              <a:t>.</a:t>
            </a:r>
          </a:p>
          <a:p>
            <a:pPr eaLnBrk="1" hangingPunct="1"/>
            <a:endParaRPr lang="pt-BR" altLang="pt-BR" smtClean="0"/>
          </a:p>
        </p:txBody>
      </p:sp>
    </p:spTree>
    <p:extLst>
      <p:ext uri="{BB962C8B-B14F-4D97-AF65-F5344CB8AC3E}">
        <p14:creationId xmlns:p14="http://schemas.microsoft.com/office/powerpoint/2010/main" val="524762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333375"/>
            <a:ext cx="8229600" cy="5792788"/>
          </a:xfrm>
        </p:spPr>
        <p:txBody>
          <a:bodyPr/>
          <a:lstStyle/>
          <a:p>
            <a:pPr eaLnBrk="1" hangingPunct="1">
              <a:defRPr/>
            </a:pPr>
            <a:r>
              <a:rPr lang="pt-BR" sz="4000" b="1" dirty="0">
                <a:solidFill>
                  <a:srgbClr val="FF0000"/>
                </a:solidFill>
              </a:rPr>
              <a:t>Ética protestante e o “ espírito” </a:t>
            </a:r>
            <a:br>
              <a:rPr lang="pt-BR" sz="4000" b="1" dirty="0">
                <a:solidFill>
                  <a:srgbClr val="FF0000"/>
                </a:solidFill>
              </a:rPr>
            </a:br>
            <a:r>
              <a:rPr lang="pt-BR" sz="4000" b="1" dirty="0">
                <a:solidFill>
                  <a:srgbClr val="FF0000"/>
                </a:solidFill>
              </a:rPr>
              <a:t>do capitalismo (trechos)</a:t>
            </a:r>
            <a:endParaRPr lang="pt-BR" sz="4000" dirty="0">
              <a:solidFill>
                <a:srgbClr val="FF0000"/>
              </a:solidFill>
            </a:endParaRPr>
          </a:p>
          <a:p>
            <a:pPr eaLnBrk="1" hangingPunct="1">
              <a:defRPr/>
            </a:pPr>
            <a:r>
              <a:rPr lang="pt-BR" b="1" dirty="0"/>
              <a:t>Max Weber</a:t>
            </a:r>
            <a:endParaRPr lang="pt-BR" dirty="0"/>
          </a:p>
          <a:p>
            <a:pPr marL="0" indent="0">
              <a:buNone/>
              <a:defRPr/>
            </a:pPr>
            <a:r>
              <a:rPr lang="pt-BR" b="1" dirty="0"/>
              <a:t> </a:t>
            </a:r>
            <a:endParaRPr lang="pt-BR" dirty="0"/>
          </a:p>
          <a:p>
            <a:pPr eaLnBrk="1" hangingPunct="1">
              <a:defRPr/>
            </a:pPr>
            <a:r>
              <a:rPr lang="pt-BR" dirty="0"/>
              <a:t>No título deste estudo usamos a frase, algo pretensiosa, </a:t>
            </a:r>
            <a:r>
              <a:rPr lang="pt-BR" dirty="0">
                <a:solidFill>
                  <a:srgbClr val="FF0000"/>
                </a:solidFill>
              </a:rPr>
              <a:t>o espírito do capitalismo</a:t>
            </a:r>
            <a:r>
              <a:rPr lang="pt-BR" dirty="0"/>
              <a:t>. O que se entende por isso? A tentativa de dar qualquer definição para isso implica em certas dificuldades, inerentes à natureza deste tipo de investigação. </a:t>
            </a:r>
          </a:p>
          <a:p>
            <a:pPr eaLnBrk="1" hangingPunct="1">
              <a:defRPr/>
            </a:pPr>
            <a:endParaRPr lang="pt-BR" dirty="0"/>
          </a:p>
        </p:txBody>
      </p:sp>
    </p:spTree>
    <p:extLst>
      <p:ext uri="{BB962C8B-B14F-4D97-AF65-F5344CB8AC3E}">
        <p14:creationId xmlns:p14="http://schemas.microsoft.com/office/powerpoint/2010/main" val="3238825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Espaço Reservado para Conteúdo 2"/>
          <p:cNvSpPr>
            <a:spLocks noGrp="1"/>
          </p:cNvSpPr>
          <p:nvPr>
            <p:ph idx="1"/>
          </p:nvPr>
        </p:nvSpPr>
        <p:spPr>
          <a:xfrm>
            <a:off x="1981200" y="333375"/>
            <a:ext cx="8229600" cy="5792788"/>
          </a:xfrm>
        </p:spPr>
        <p:txBody>
          <a:bodyPr/>
          <a:lstStyle/>
          <a:p>
            <a:pPr eaLnBrk="1" hangingPunct="1"/>
            <a:r>
              <a:rPr lang="pt-BR" altLang="pt-BR" sz="3600"/>
              <a:t>Por isso, se tentarmos determinar o objeto, a análise e explicação histórica tentadas não podem ser feitas na forma de definição conceitual, mas, ao menos no início, como uma descrição provisória do que entendemos aqui por espírito do capitalismo. </a:t>
            </a:r>
          </a:p>
          <a:p>
            <a:pPr eaLnBrk="1" hangingPunct="1"/>
            <a:r>
              <a:rPr lang="pt-BR" altLang="pt-BR" sz="3600">
                <a:solidFill>
                  <a:srgbClr val="FF0000"/>
                </a:solidFill>
              </a:rPr>
              <a:t>Tal descrição é entretanto indispensável para uma compreensão clara do objetivo da investigação. </a:t>
            </a:r>
          </a:p>
          <a:p>
            <a:pPr eaLnBrk="1" hangingPunct="1"/>
            <a:endParaRPr lang="pt-BR" altLang="pt-BR" smtClean="0"/>
          </a:p>
        </p:txBody>
      </p:sp>
    </p:spTree>
    <p:extLst>
      <p:ext uri="{BB962C8B-B14F-4D97-AF65-F5344CB8AC3E}">
        <p14:creationId xmlns:p14="http://schemas.microsoft.com/office/powerpoint/2010/main" val="947231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333375"/>
            <a:ext cx="8229600" cy="5792788"/>
          </a:xfrm>
        </p:spPr>
        <p:txBody>
          <a:bodyPr>
            <a:normAutofit/>
          </a:bodyPr>
          <a:lstStyle/>
          <a:p>
            <a:pPr eaLnBrk="1" hangingPunct="1">
              <a:defRPr/>
            </a:pPr>
            <a:r>
              <a:rPr lang="pt-BR" b="1" dirty="0">
                <a:solidFill>
                  <a:srgbClr val="FF0000"/>
                </a:solidFill>
              </a:rPr>
              <a:t>Imenso cosmos</a:t>
            </a:r>
          </a:p>
          <a:p>
            <a:pPr eaLnBrk="1" hangingPunct="1">
              <a:defRPr/>
            </a:pPr>
            <a:r>
              <a:rPr lang="pt-BR" sz="3600" dirty="0">
                <a:solidFill>
                  <a:srgbClr val="FF0000"/>
                </a:solidFill>
              </a:rPr>
              <a:t>A economia capitalista moderna é um imenso cosmos no qual o indivíduo nasce, e que se lhe afigura, ao menos como indivíduo, como uma ordem de coisas inalterável</a:t>
            </a:r>
            <a:r>
              <a:rPr lang="pt-BR" sz="3600" dirty="0"/>
              <a:t>, na qual ele tem de viver. Ela força o indivíduo, a medida que esse esteja envolvido no sistema de relações de mercado, a se conformar às regras de comportamento capitalistas. </a:t>
            </a:r>
          </a:p>
          <a:p>
            <a:pPr eaLnBrk="1" hangingPunct="1">
              <a:defRPr/>
            </a:pPr>
            <a:endParaRPr lang="pt-BR" dirty="0"/>
          </a:p>
        </p:txBody>
      </p:sp>
    </p:spTree>
    <p:extLst>
      <p:ext uri="{BB962C8B-B14F-4D97-AF65-F5344CB8AC3E}">
        <p14:creationId xmlns:p14="http://schemas.microsoft.com/office/powerpoint/2010/main" val="4011118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76251"/>
            <a:ext cx="8229600" cy="5649913"/>
          </a:xfrm>
        </p:spPr>
        <p:txBody>
          <a:bodyPr>
            <a:normAutofit/>
          </a:bodyPr>
          <a:lstStyle/>
          <a:p>
            <a:pPr eaLnBrk="1" hangingPunct="1">
              <a:defRPr/>
            </a:pPr>
            <a:r>
              <a:rPr lang="pt-BR" dirty="0"/>
              <a:t>O fabricante que se opuser por longo tempo a essas normas será inevitavelmente eliminado do cenário econômico, tanto quanto um trabalhador que não possa ou não queira se adaptar às regras, que será jogado na rua, sem emprego</a:t>
            </a:r>
            <a:r>
              <a:rPr lang="pt-BR" dirty="0" smtClean="0"/>
              <a:t>.</a:t>
            </a:r>
            <a:br>
              <a:rPr lang="pt-BR" dirty="0" smtClean="0"/>
            </a:br>
            <a:endParaRPr lang="pt-BR" dirty="0"/>
          </a:p>
          <a:p>
            <a:pPr eaLnBrk="1" hangingPunct="1">
              <a:defRPr/>
            </a:pPr>
            <a:r>
              <a:rPr lang="pt-BR" dirty="0">
                <a:solidFill>
                  <a:srgbClr val="FF0000"/>
                </a:solidFill>
              </a:rPr>
              <a:t>Assim pois, o capitalismo atual, que veio para dominar a vida econômica, educa e seleciona os sujeitos de quem precisa, mediante o processo de sobrevivência econômica do mais apto.</a:t>
            </a:r>
          </a:p>
          <a:p>
            <a:pPr eaLnBrk="1" hangingPunct="1">
              <a:defRPr/>
            </a:pPr>
            <a:endParaRPr lang="pt-BR" dirty="0"/>
          </a:p>
        </p:txBody>
      </p:sp>
    </p:spTree>
    <p:extLst>
      <p:ext uri="{BB962C8B-B14F-4D97-AF65-F5344CB8AC3E}">
        <p14:creationId xmlns:p14="http://schemas.microsoft.com/office/powerpoint/2010/main" val="183358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333375"/>
            <a:ext cx="8229600" cy="6191250"/>
          </a:xfrm>
        </p:spPr>
        <p:txBody>
          <a:bodyPr>
            <a:normAutofit lnSpcReduction="10000"/>
          </a:bodyPr>
          <a:lstStyle/>
          <a:p>
            <a:pPr eaLnBrk="1" hangingPunct="1">
              <a:defRPr/>
            </a:pPr>
            <a:r>
              <a:rPr lang="pt-BR" b="1" dirty="0">
                <a:solidFill>
                  <a:srgbClr val="FF0000"/>
                </a:solidFill>
              </a:rPr>
              <a:t>Reação ao tradicionalismo</a:t>
            </a:r>
          </a:p>
          <a:p>
            <a:pPr eaLnBrk="1" hangingPunct="1">
              <a:defRPr/>
            </a:pPr>
            <a:r>
              <a:rPr lang="pt-BR" dirty="0"/>
              <a:t>O mais importante oponente contra o qual o espírito do capitalismo, entendido como um padrão de vida definido e que clama por sanções éticas, teve de lutar, foi esse tipo de atitude e reação contra as novas situações, que poderemos designar como tradicionalismo</a:t>
            </a:r>
            <a:r>
              <a:rPr lang="pt-BR" dirty="0" smtClean="0"/>
              <a:t>.</a:t>
            </a:r>
            <a:br>
              <a:rPr lang="pt-BR" dirty="0" smtClean="0"/>
            </a:br>
            <a:endParaRPr lang="pt-BR" dirty="0"/>
          </a:p>
          <a:p>
            <a:pPr eaLnBrk="1" hangingPunct="1">
              <a:defRPr/>
            </a:pPr>
            <a:r>
              <a:rPr lang="pt-BR" dirty="0">
                <a:solidFill>
                  <a:srgbClr val="FF0000"/>
                </a:solidFill>
              </a:rPr>
              <a:t>As pessoas imbuídas do espírito do capitalismo tendem, hoje, a ser indiferentes, se não hostis, à Igreja. </a:t>
            </a:r>
            <a:r>
              <a:rPr lang="pt-BR" dirty="0" smtClean="0">
                <a:solidFill>
                  <a:srgbClr val="FF0000"/>
                </a:solidFill>
              </a:rPr>
              <a:t/>
            </a:r>
            <a:br>
              <a:rPr lang="pt-BR" dirty="0" smtClean="0">
                <a:solidFill>
                  <a:srgbClr val="FF0000"/>
                </a:solidFill>
              </a:rPr>
            </a:br>
            <a:endParaRPr lang="pt-BR" dirty="0" smtClean="0">
              <a:solidFill>
                <a:srgbClr val="FF0000"/>
              </a:solidFill>
            </a:endParaRPr>
          </a:p>
          <a:p>
            <a:pPr eaLnBrk="1" hangingPunct="1">
              <a:defRPr/>
            </a:pPr>
            <a:r>
              <a:rPr lang="pt-BR" dirty="0" smtClean="0"/>
              <a:t>A </a:t>
            </a:r>
            <a:r>
              <a:rPr lang="pt-BR" dirty="0" err="1"/>
              <a:t>idéia</a:t>
            </a:r>
            <a:r>
              <a:rPr lang="pt-BR" dirty="0"/>
              <a:t> de beata monotonia do paraíso exerce pouca atração sobre sua natureza ativa; a religião se lhes apresenta como um meio para afastar as pessoas do trabalho neste mundo.</a:t>
            </a:r>
          </a:p>
          <a:p>
            <a:pPr eaLnBrk="1" hangingPunct="1">
              <a:defRPr/>
            </a:pPr>
            <a:endParaRPr lang="pt-BR" dirty="0"/>
          </a:p>
        </p:txBody>
      </p:sp>
    </p:spTree>
    <p:extLst>
      <p:ext uri="{BB962C8B-B14F-4D97-AF65-F5344CB8AC3E}">
        <p14:creationId xmlns:p14="http://schemas.microsoft.com/office/powerpoint/2010/main" val="3656658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333376"/>
            <a:ext cx="8229600" cy="6264275"/>
          </a:xfrm>
        </p:spPr>
        <p:txBody>
          <a:bodyPr>
            <a:normAutofit/>
          </a:bodyPr>
          <a:lstStyle/>
          <a:p>
            <a:pPr eaLnBrk="1" hangingPunct="1">
              <a:defRPr/>
            </a:pPr>
            <a:r>
              <a:rPr lang="pt-BR" dirty="0"/>
              <a:t>A obra de Weber, complexa e profunda, constitui um momento da compreensão dos fenômenos históricos e sociais e, ao mesmo tempo, da reflexão sobre o método das ciências histórico-sociais. </a:t>
            </a:r>
            <a:r>
              <a:rPr lang="pt-BR" dirty="0" smtClean="0"/>
              <a:t/>
            </a:r>
            <a:br>
              <a:rPr lang="pt-BR" dirty="0" smtClean="0"/>
            </a:br>
            <a:endParaRPr lang="pt-BR" dirty="0"/>
          </a:p>
          <a:p>
            <a:pPr eaLnBrk="1" hangingPunct="1">
              <a:defRPr/>
            </a:pPr>
            <a:r>
              <a:rPr lang="pt-BR" dirty="0"/>
              <a:t>Weber concebia que o desenvolvimento do capitalismo devia-se em grande parte à acumulação de capital a partir da Idade Média. </a:t>
            </a:r>
            <a:r>
              <a:rPr lang="pt-BR" dirty="0" smtClean="0"/>
              <a:t/>
            </a:r>
            <a:br>
              <a:rPr lang="pt-BR" dirty="0" smtClean="0"/>
            </a:br>
            <a:endParaRPr lang="pt-BR" dirty="0"/>
          </a:p>
          <a:p>
            <a:pPr eaLnBrk="1" hangingPunct="1">
              <a:defRPr/>
            </a:pPr>
            <a:r>
              <a:rPr lang="pt-BR" dirty="0">
                <a:solidFill>
                  <a:srgbClr val="FF0000"/>
                </a:solidFill>
              </a:rPr>
              <a:t>Mas os pioneiros desse capitalismo pertenciam a seitas puritanas e em função disso levavam a vida pessoal e familiar com bastante rigidez</a:t>
            </a:r>
            <a:r>
              <a:rPr lang="pt-BR" dirty="0" smtClean="0">
                <a:solidFill>
                  <a:srgbClr val="FF0000"/>
                </a:solidFill>
              </a:rPr>
              <a:t>.</a:t>
            </a:r>
            <a:br>
              <a:rPr lang="pt-BR" dirty="0" smtClean="0">
                <a:solidFill>
                  <a:srgbClr val="FF0000"/>
                </a:solidFill>
              </a:rPr>
            </a:br>
            <a:r>
              <a:rPr lang="pt-BR" dirty="0" smtClean="0">
                <a:solidFill>
                  <a:srgbClr val="FF0000"/>
                </a:solidFill>
              </a:rPr>
              <a:t> </a:t>
            </a:r>
            <a:endParaRPr lang="pt-BR" dirty="0">
              <a:solidFill>
                <a:srgbClr val="FF0000"/>
              </a:solidFill>
            </a:endParaRPr>
          </a:p>
          <a:p>
            <a:pPr eaLnBrk="1" hangingPunct="1">
              <a:defRPr/>
            </a:pPr>
            <a:endParaRPr lang="pt-BR" dirty="0"/>
          </a:p>
        </p:txBody>
      </p:sp>
    </p:spTree>
    <p:extLst>
      <p:ext uri="{BB962C8B-B14F-4D97-AF65-F5344CB8AC3E}">
        <p14:creationId xmlns:p14="http://schemas.microsoft.com/office/powerpoint/2010/main" val="1738918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333375"/>
            <a:ext cx="8229600" cy="5792788"/>
          </a:xfrm>
        </p:spPr>
        <p:txBody>
          <a:bodyPr>
            <a:normAutofit lnSpcReduction="10000"/>
          </a:bodyPr>
          <a:lstStyle/>
          <a:p>
            <a:pPr eaLnBrk="1" hangingPunct="1">
              <a:defRPr/>
            </a:pPr>
            <a:r>
              <a:rPr lang="pt-BR" b="1" dirty="0">
                <a:solidFill>
                  <a:srgbClr val="FF0000"/>
                </a:solidFill>
              </a:rPr>
              <a:t>Satisfação</a:t>
            </a:r>
          </a:p>
          <a:p>
            <a:pPr eaLnBrk="1" hangingPunct="1">
              <a:defRPr/>
            </a:pPr>
            <a:r>
              <a:rPr lang="pt-BR" dirty="0"/>
              <a:t>Se lhes perguntarmos qual o significado de sua atividade sem descanso, porque nunca estão satisfeitos com o que têm, </a:t>
            </a:r>
            <a:r>
              <a:rPr lang="pt-BR" dirty="0">
                <a:solidFill>
                  <a:srgbClr val="FF0000"/>
                </a:solidFill>
              </a:rPr>
              <a:t>parecendo não fazer sentido de qualquer ponto de vista puramente mundano</a:t>
            </a:r>
            <a:r>
              <a:rPr lang="pt-BR" dirty="0"/>
              <a:t>, talvez nos </a:t>
            </a:r>
            <a:r>
              <a:rPr lang="pt-BR" dirty="0" err="1"/>
              <a:t>dêem</a:t>
            </a:r>
            <a:r>
              <a:rPr lang="pt-BR" dirty="0"/>
              <a:t> uma resposta, se tiverem uma: para garantir o futuro a meus filhos e meus netos... </a:t>
            </a:r>
            <a:r>
              <a:rPr lang="pt-BR" dirty="0" smtClean="0"/>
              <a:t/>
            </a:r>
            <a:br>
              <a:rPr lang="pt-BR" dirty="0" smtClean="0"/>
            </a:br>
            <a:endParaRPr lang="pt-BR" dirty="0" smtClean="0"/>
          </a:p>
          <a:p>
            <a:pPr eaLnBrk="1" hangingPunct="1">
              <a:defRPr/>
            </a:pPr>
            <a:r>
              <a:rPr lang="pt-BR" dirty="0" smtClean="0"/>
              <a:t>Com </a:t>
            </a:r>
            <a:r>
              <a:rPr lang="pt-BR" dirty="0"/>
              <a:t>muito mais </a:t>
            </a:r>
            <a:r>
              <a:rPr lang="pt-BR" dirty="0" smtClean="0"/>
              <a:t>frequência</a:t>
            </a:r>
            <a:r>
              <a:rPr lang="pt-BR" dirty="0"/>
              <a:t>, uma vez que tais motivos não lhes são peculiares, mas seriam igualmente efetivos para os tradicionalistas e, mais corretamente, a resposta seria tão só: o negócio, com o seu incessante trabalho, tornou-se uma parte necessária de suas vidas. </a:t>
            </a:r>
          </a:p>
          <a:p>
            <a:pPr eaLnBrk="1" hangingPunct="1">
              <a:defRPr/>
            </a:pPr>
            <a:endParaRPr lang="pt-BR" dirty="0"/>
          </a:p>
        </p:txBody>
      </p:sp>
    </p:spTree>
    <p:extLst>
      <p:ext uri="{BB962C8B-B14F-4D97-AF65-F5344CB8AC3E}">
        <p14:creationId xmlns:p14="http://schemas.microsoft.com/office/powerpoint/2010/main" val="3722858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3"/>
            <a:ext cx="8229600" cy="5721350"/>
          </a:xfrm>
        </p:spPr>
        <p:txBody>
          <a:bodyPr>
            <a:normAutofit/>
          </a:bodyPr>
          <a:lstStyle/>
          <a:p>
            <a:pPr eaLnBrk="1" hangingPunct="1">
              <a:defRPr/>
            </a:pPr>
            <a:r>
              <a:rPr lang="pt-BR" sz="4400" dirty="0"/>
              <a:t>E essa seria de fato a única motivação possível, mas ao mesmo tempo nos diz que, do ponto de vista da felicidade pessoal, </a:t>
            </a:r>
            <a:r>
              <a:rPr lang="pt-BR" sz="4400" dirty="0">
                <a:solidFill>
                  <a:srgbClr val="FF0000"/>
                </a:solidFill>
              </a:rPr>
              <a:t>parece tão irracional este tipo de vida na qual o homem existe para o seu negócio, quando deveria ser o contrário.</a:t>
            </a:r>
          </a:p>
          <a:p>
            <a:pPr eaLnBrk="1" hangingPunct="1">
              <a:defRPr/>
            </a:pPr>
            <a:endParaRPr lang="pt-BR" dirty="0"/>
          </a:p>
        </p:txBody>
      </p:sp>
    </p:spTree>
    <p:extLst>
      <p:ext uri="{BB962C8B-B14F-4D97-AF65-F5344CB8AC3E}">
        <p14:creationId xmlns:p14="http://schemas.microsoft.com/office/powerpoint/2010/main" val="840314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Espaço Reservado para Conteúdo 2"/>
          <p:cNvSpPr>
            <a:spLocks noGrp="1"/>
          </p:cNvSpPr>
          <p:nvPr>
            <p:ph idx="1"/>
          </p:nvPr>
        </p:nvSpPr>
        <p:spPr>
          <a:xfrm>
            <a:off x="1981200" y="333375"/>
            <a:ext cx="8229600" cy="5792788"/>
          </a:xfrm>
        </p:spPr>
        <p:txBody>
          <a:bodyPr/>
          <a:lstStyle/>
          <a:p>
            <a:pPr eaLnBrk="1" hangingPunct="1"/>
            <a:r>
              <a:rPr lang="pt-BR" altLang="pt-BR" b="1" smtClean="0">
                <a:solidFill>
                  <a:srgbClr val="FF0000"/>
                </a:solidFill>
              </a:rPr>
              <a:t>Devoção ao dinheiro</a:t>
            </a:r>
          </a:p>
          <a:p>
            <a:pPr eaLnBrk="1" hangingPunct="1"/>
            <a:r>
              <a:rPr lang="pt-BR" altLang="pt-BR" smtClean="0"/>
              <a:t>O sistema capitalista precisa tanto dessa </a:t>
            </a:r>
            <a:r>
              <a:rPr lang="pt-BR" altLang="pt-BR" smtClean="0">
                <a:solidFill>
                  <a:srgbClr val="FF0000"/>
                </a:solidFill>
              </a:rPr>
              <a:t>devoção à vocação para fazer dinheiro</a:t>
            </a:r>
            <a:r>
              <a:rPr lang="pt-BR" altLang="pt-BR" smtClean="0"/>
              <a:t>, dessa atitude voltada para os bens materiais tão bem adaptada ao sistema e tão intimamente ligada às condições de sobrevivência na luta econômica pela existência, que hoje não mais podemos questionar a necessidade de conexão do modo de vida aquisitivo com qualquer visão de mundo isolada. </a:t>
            </a:r>
          </a:p>
          <a:p>
            <a:pPr eaLnBrk="1" hangingPunct="1"/>
            <a:endParaRPr lang="pt-BR" altLang="pt-BR" smtClean="0"/>
          </a:p>
        </p:txBody>
      </p:sp>
    </p:spTree>
    <p:extLst>
      <p:ext uri="{BB962C8B-B14F-4D97-AF65-F5344CB8AC3E}">
        <p14:creationId xmlns:p14="http://schemas.microsoft.com/office/powerpoint/2010/main" val="457895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3"/>
            <a:ext cx="8229600" cy="5721350"/>
          </a:xfrm>
        </p:spPr>
        <p:txBody>
          <a:bodyPr>
            <a:normAutofit/>
          </a:bodyPr>
          <a:lstStyle/>
          <a:p>
            <a:pPr eaLnBrk="1" hangingPunct="1">
              <a:defRPr/>
            </a:pPr>
            <a:r>
              <a:rPr lang="pt-BR" b="1" dirty="0">
                <a:solidFill>
                  <a:srgbClr val="FF0000"/>
                </a:solidFill>
              </a:rPr>
              <a:t>Religião e vida</a:t>
            </a:r>
          </a:p>
          <a:p>
            <a:pPr eaLnBrk="1" hangingPunct="1">
              <a:defRPr/>
            </a:pPr>
            <a:r>
              <a:rPr lang="pt-BR" dirty="0"/>
              <a:t>De fato, não é mais necessário o suporte de qualquer força religiosa, e percebe se que as tentativas da religião de influenciar a vida econômica, o tanto que ainda pode ser sentida, é uma interferência injustificada, tanto quanto uma regulamentação por parte do Estado. Sob tais circunstâncias, o interesse social e comercial dos homens tende a determinar suas opiniões e atitudes. Quem quer que não adapte seu modo de vida às condições do sucesso capitalista é sobrepujado, ou pelo menos é impedido de subir.</a:t>
            </a:r>
          </a:p>
          <a:p>
            <a:pPr eaLnBrk="1" hangingPunct="1">
              <a:defRPr/>
            </a:pPr>
            <a:endParaRPr lang="pt-BR" dirty="0"/>
          </a:p>
        </p:txBody>
      </p:sp>
    </p:spTree>
    <p:extLst>
      <p:ext uri="{BB962C8B-B14F-4D97-AF65-F5344CB8AC3E}">
        <p14:creationId xmlns:p14="http://schemas.microsoft.com/office/powerpoint/2010/main" val="797510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eaLnBrk="1" hangingPunct="1">
              <a:defRPr/>
            </a:pPr>
            <a:r>
              <a:rPr lang="pt-BR" b="1" dirty="0" smtClean="0">
                <a:solidFill>
                  <a:srgbClr val="FF0000"/>
                </a:solidFill>
              </a:rPr>
              <a:t>Metodologia das Ciências Sociais</a:t>
            </a:r>
            <a:br>
              <a:rPr lang="pt-BR" b="1" dirty="0" smtClean="0">
                <a:solidFill>
                  <a:srgbClr val="FF0000"/>
                </a:solidFill>
              </a:rPr>
            </a:br>
            <a:r>
              <a:rPr lang="pt-BR" sz="3100" b="1" dirty="0"/>
              <a:t>Max Weber</a:t>
            </a:r>
          </a:p>
        </p:txBody>
      </p:sp>
      <p:sp>
        <p:nvSpPr>
          <p:cNvPr id="233475" name="Espaço Reservado para Conteúdo 2"/>
          <p:cNvSpPr>
            <a:spLocks noGrp="1"/>
          </p:cNvSpPr>
          <p:nvPr>
            <p:ph idx="1"/>
          </p:nvPr>
        </p:nvSpPr>
        <p:spPr>
          <a:xfrm>
            <a:off x="1981200" y="1600200"/>
            <a:ext cx="8229600" cy="4852988"/>
          </a:xfrm>
        </p:spPr>
        <p:txBody>
          <a:bodyPr/>
          <a:lstStyle/>
          <a:p>
            <a:pPr eaLnBrk="1" hangingPunct="1"/>
            <a:r>
              <a:rPr lang="pt-BR" altLang="pt-BR" smtClean="0"/>
              <a:t>O centro das análises de Weber é fundamentado nas análises das manifestações sociais concretas.</a:t>
            </a:r>
            <a:br>
              <a:rPr lang="pt-BR" altLang="pt-BR" smtClean="0"/>
            </a:br>
            <a:endParaRPr lang="pt-BR" altLang="pt-BR" smtClean="0"/>
          </a:p>
          <a:p>
            <a:pPr eaLnBrk="1" hangingPunct="1"/>
            <a:r>
              <a:rPr lang="pt-BR" altLang="pt-BR" smtClean="0">
                <a:solidFill>
                  <a:srgbClr val="FF0000"/>
                </a:solidFill>
              </a:rPr>
              <a:t>Isso remete ao conceito de ação social.</a:t>
            </a:r>
            <a:br>
              <a:rPr lang="pt-BR" altLang="pt-BR" smtClean="0">
                <a:solidFill>
                  <a:srgbClr val="FF0000"/>
                </a:solidFill>
              </a:rPr>
            </a:br>
            <a:endParaRPr lang="pt-BR" altLang="pt-BR" smtClean="0">
              <a:solidFill>
                <a:srgbClr val="FF0000"/>
              </a:solidFill>
            </a:endParaRPr>
          </a:p>
          <a:p>
            <a:pPr eaLnBrk="1" hangingPunct="1"/>
            <a:r>
              <a:rPr lang="pt-BR" altLang="pt-BR" smtClean="0"/>
              <a:t>A definição de ação social, presente nas análises de Weber, volta-se para a o indivíduo e a reação aos seus atos</a:t>
            </a:r>
          </a:p>
        </p:txBody>
      </p:sp>
    </p:spTree>
    <p:extLst>
      <p:ext uri="{BB962C8B-B14F-4D97-AF65-F5344CB8AC3E}">
        <p14:creationId xmlns:p14="http://schemas.microsoft.com/office/powerpoint/2010/main" val="4114920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549275"/>
            <a:ext cx="8229600" cy="5975350"/>
          </a:xfrm>
        </p:spPr>
        <p:txBody>
          <a:bodyPr>
            <a:normAutofit fontScale="92500"/>
          </a:bodyPr>
          <a:lstStyle/>
          <a:p>
            <a:pPr eaLnBrk="1" hangingPunct="1">
              <a:defRPr/>
            </a:pPr>
            <a:r>
              <a:rPr lang="pt-BR" dirty="0" smtClean="0"/>
              <a:t>A ação sobre a qual Weber centra sua análise é a ação racional com relação a fins, pois a característica central do mundo contemporâneo é a racionalização.</a:t>
            </a:r>
            <a:br>
              <a:rPr lang="pt-BR" dirty="0" smtClean="0"/>
            </a:br>
            <a:endParaRPr lang="pt-BR" dirty="0" smtClean="0"/>
          </a:p>
          <a:p>
            <a:pPr eaLnBrk="1" hangingPunct="1">
              <a:defRPr/>
            </a:pPr>
            <a:r>
              <a:rPr lang="pt-BR" dirty="0" smtClean="0">
                <a:solidFill>
                  <a:srgbClr val="FF0000"/>
                </a:solidFill>
              </a:rPr>
              <a:t>O sentido da ação está intimamente vinculado à noção de “fim”, uma vez que para Weber os outros processos ou estados que não expressam um sentido, em termos de meios e fins, permanecem estranhos ao observador.</a:t>
            </a:r>
            <a:br>
              <a:rPr lang="pt-BR" dirty="0" smtClean="0">
                <a:solidFill>
                  <a:srgbClr val="FF0000"/>
                </a:solidFill>
              </a:rPr>
            </a:br>
            <a:r>
              <a:rPr lang="pt-BR" dirty="0" smtClean="0">
                <a:solidFill>
                  <a:srgbClr val="FF0000"/>
                </a:solidFill>
              </a:rPr>
              <a:t> </a:t>
            </a:r>
          </a:p>
          <a:p>
            <a:pPr eaLnBrk="1" hangingPunct="1">
              <a:defRPr/>
            </a:pPr>
            <a:r>
              <a:rPr lang="pt-BR" dirty="0" smtClean="0"/>
              <a:t>O grande propósito de Weber é mostrar que é possível alcançar um conhecimento objetivo dentro das Ciências da Cultura, embora o objeto de conhecimento dessas ciências se encontre dentro da esfera de valores. Para isso o cientista precisa fazer a distinção entre “juízos de valor” e “relação com valores”.</a:t>
            </a:r>
            <a:endParaRPr lang="pt-BR" dirty="0"/>
          </a:p>
        </p:txBody>
      </p:sp>
    </p:spTree>
    <p:extLst>
      <p:ext uri="{BB962C8B-B14F-4D97-AF65-F5344CB8AC3E}">
        <p14:creationId xmlns:p14="http://schemas.microsoft.com/office/powerpoint/2010/main" val="92581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76251"/>
            <a:ext cx="8229600" cy="5649913"/>
          </a:xfrm>
        </p:spPr>
        <p:txBody>
          <a:bodyPr>
            <a:normAutofit fontScale="92500" lnSpcReduction="20000"/>
          </a:bodyPr>
          <a:lstStyle/>
          <a:p>
            <a:pPr eaLnBrk="1" hangingPunct="1">
              <a:defRPr/>
            </a:pPr>
            <a:r>
              <a:rPr lang="pt-BR" sz="4200" b="1" dirty="0"/>
              <a:t>Para Weber, é necessário buscar a objetividade nas Ciências Humanas.</a:t>
            </a:r>
            <a:r>
              <a:rPr lang="pt-BR" dirty="0" smtClean="0"/>
              <a:t/>
            </a:r>
            <a:br>
              <a:rPr lang="pt-BR" dirty="0" smtClean="0"/>
            </a:br>
            <a:endParaRPr lang="pt-BR" dirty="0" smtClean="0"/>
          </a:p>
          <a:p>
            <a:pPr eaLnBrk="1" hangingPunct="1">
              <a:defRPr/>
            </a:pPr>
            <a:r>
              <a:rPr lang="pt-BR" dirty="0" smtClean="0">
                <a:solidFill>
                  <a:srgbClr val="FF0000"/>
                </a:solidFill>
              </a:rPr>
              <a:t>Aquilo que caracteriza o acontecimento social (objeto de estudo da sociologia), é o que se refere a valores, ou seja, à própria ação humana. </a:t>
            </a:r>
            <a:br>
              <a:rPr lang="pt-BR" dirty="0" smtClean="0">
                <a:solidFill>
                  <a:srgbClr val="FF0000"/>
                </a:solidFill>
              </a:rPr>
            </a:br>
            <a:endParaRPr lang="pt-BR" dirty="0" smtClean="0">
              <a:solidFill>
                <a:srgbClr val="FF0000"/>
              </a:solidFill>
            </a:endParaRPr>
          </a:p>
          <a:p>
            <a:pPr eaLnBrk="1" hangingPunct="1">
              <a:defRPr/>
            </a:pPr>
            <a:r>
              <a:rPr lang="pt-BR" dirty="0" smtClean="0"/>
              <a:t>Esta é a uma questão central na reflexão de Weber: a observação de que diferentemente das ciências naturais, nas ciências sociais a realidade empírica está sempre referida a alguma ordem de valoração. </a:t>
            </a:r>
            <a:br>
              <a:rPr lang="pt-BR" dirty="0" smtClean="0"/>
            </a:br>
            <a:endParaRPr lang="pt-BR" dirty="0" smtClean="0"/>
          </a:p>
          <a:p>
            <a:pPr eaLnBrk="1" hangingPunct="1">
              <a:defRPr/>
            </a:pPr>
            <a:r>
              <a:rPr lang="pt-BR" dirty="0" smtClean="0"/>
              <a:t>Assim, será preciso libertar o pesquisador de seus valores para que as ciências sociais se fundamentem, e este representará o esforço para construir uma metodologia adequada a especificidade do fato social.</a:t>
            </a:r>
            <a:endParaRPr lang="pt-BR" dirty="0"/>
          </a:p>
        </p:txBody>
      </p:sp>
    </p:spTree>
    <p:extLst>
      <p:ext uri="{BB962C8B-B14F-4D97-AF65-F5344CB8AC3E}">
        <p14:creationId xmlns:p14="http://schemas.microsoft.com/office/powerpoint/2010/main" val="1106880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Espaço Reservado para Conteúdo 2"/>
          <p:cNvSpPr>
            <a:spLocks noGrp="1"/>
          </p:cNvSpPr>
          <p:nvPr>
            <p:ph idx="1"/>
          </p:nvPr>
        </p:nvSpPr>
        <p:spPr>
          <a:xfrm>
            <a:off x="1981200" y="476251"/>
            <a:ext cx="8229600" cy="5649913"/>
          </a:xfrm>
        </p:spPr>
        <p:txBody>
          <a:bodyPr/>
          <a:lstStyle/>
          <a:p>
            <a:pPr eaLnBrk="1" hangingPunct="1"/>
            <a:r>
              <a:rPr lang="pt-BR" altLang="pt-BR" sz="4800"/>
              <a:t>Na pesquisa weberiana não cabe nenhuma construção da história universal ou nenhuma visão da totalidade da história humana. </a:t>
            </a:r>
            <a:r>
              <a:rPr lang="pt-BR" altLang="pt-BR" sz="4800">
                <a:solidFill>
                  <a:srgbClr val="FF0000"/>
                </a:solidFill>
              </a:rPr>
              <a:t>Nenhuma totalidade se completa</a:t>
            </a:r>
          </a:p>
        </p:txBody>
      </p:sp>
    </p:spTree>
    <p:extLst>
      <p:ext uri="{BB962C8B-B14F-4D97-AF65-F5344CB8AC3E}">
        <p14:creationId xmlns:p14="http://schemas.microsoft.com/office/powerpoint/2010/main" val="25684103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76250"/>
            <a:ext cx="8229600" cy="5905500"/>
          </a:xfrm>
        </p:spPr>
        <p:txBody>
          <a:bodyPr>
            <a:normAutofit/>
          </a:bodyPr>
          <a:lstStyle/>
          <a:p>
            <a:pPr eaLnBrk="1" hangingPunct="1">
              <a:defRPr/>
            </a:pPr>
            <a:r>
              <a:rPr lang="pt-BR" dirty="0" smtClean="0"/>
              <a:t>Partindo da premissa de que </a:t>
            </a:r>
            <a:r>
              <a:rPr lang="pt-BR" dirty="0" smtClean="0">
                <a:solidFill>
                  <a:srgbClr val="FF0000"/>
                </a:solidFill>
              </a:rPr>
              <a:t>aquilo que justifica a existência de uma ciência é a proposição de um problema específico a solucionar</a:t>
            </a:r>
            <a:r>
              <a:rPr lang="pt-BR" dirty="0" smtClean="0"/>
              <a:t>, para Weber não cabe buscar um método universal, ao contrário, a oportunidade da utilização de um determinado processo metodológico deve variar de acordo com o problema a ser resolvido. </a:t>
            </a:r>
            <a:br>
              <a:rPr lang="pt-BR" dirty="0" smtClean="0"/>
            </a:br>
            <a:endParaRPr lang="pt-BR" dirty="0" smtClean="0"/>
          </a:p>
          <a:p>
            <a:pPr eaLnBrk="1" hangingPunct="1">
              <a:defRPr/>
            </a:pPr>
            <a:r>
              <a:rPr lang="pt-BR" dirty="0" smtClean="0">
                <a:solidFill>
                  <a:srgbClr val="FF0000"/>
                </a:solidFill>
              </a:rPr>
              <a:t>Desta forma, podem existir tantas ciências quantos pontos de vista específicos no exame de um dado problema</a:t>
            </a:r>
            <a:endParaRPr lang="pt-BR" dirty="0">
              <a:solidFill>
                <a:srgbClr val="FF0000"/>
              </a:solidFill>
            </a:endParaRPr>
          </a:p>
        </p:txBody>
      </p:sp>
    </p:spTree>
    <p:extLst>
      <p:ext uri="{BB962C8B-B14F-4D97-AF65-F5344CB8AC3E}">
        <p14:creationId xmlns:p14="http://schemas.microsoft.com/office/powerpoint/2010/main" val="1136292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76251"/>
            <a:ext cx="8229600" cy="5649913"/>
          </a:xfrm>
        </p:spPr>
        <p:txBody>
          <a:bodyPr>
            <a:normAutofit/>
          </a:bodyPr>
          <a:lstStyle/>
          <a:p>
            <a:pPr eaLnBrk="1" hangingPunct="1">
              <a:defRPr/>
            </a:pPr>
            <a:r>
              <a:rPr lang="pt-BR" b="1" dirty="0" smtClean="0">
                <a:solidFill>
                  <a:srgbClr val="FF0000"/>
                </a:solidFill>
              </a:rPr>
              <a:t>Weber:</a:t>
            </a:r>
          </a:p>
          <a:p>
            <a:pPr eaLnBrk="1" hangingPunct="1">
              <a:defRPr/>
            </a:pPr>
            <a:r>
              <a:rPr lang="pt-BR" dirty="0" smtClean="0"/>
              <a:t>“Nem todo tipo de contato entre pessoas tem caráter social, senão apenas um comportamento que, quanto ao sentido, se orienta pelo comportamento de outras pessoas. Um choque entre dois ciclistas, por exemplo, é um simples acontecimento do mesmo caráter de um fenômeno natural. </a:t>
            </a:r>
          </a:p>
          <a:p>
            <a:pPr eaLnBrk="1" hangingPunct="1">
              <a:defRPr/>
            </a:pPr>
            <a:r>
              <a:rPr lang="pt-BR" dirty="0" smtClean="0">
                <a:solidFill>
                  <a:srgbClr val="FF0000"/>
                </a:solidFill>
              </a:rPr>
              <a:t>Ao contrário, já constituiriam ações sociais as tentativas de desvio de ambos e o xingamento ou a pancadaria ou a discussão pacífica após o choque”.</a:t>
            </a:r>
            <a:endParaRPr lang="pt-BR" dirty="0">
              <a:solidFill>
                <a:srgbClr val="FF0000"/>
              </a:solidFill>
            </a:endParaRPr>
          </a:p>
        </p:txBody>
      </p:sp>
    </p:spTree>
    <p:extLst>
      <p:ext uri="{BB962C8B-B14F-4D97-AF65-F5344CB8AC3E}">
        <p14:creationId xmlns:p14="http://schemas.microsoft.com/office/powerpoint/2010/main" val="158649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Espaço Reservado para Conteúdo 2"/>
          <p:cNvSpPr>
            <a:spLocks noGrp="1"/>
          </p:cNvSpPr>
          <p:nvPr>
            <p:ph idx="1"/>
          </p:nvPr>
        </p:nvSpPr>
        <p:spPr>
          <a:xfrm>
            <a:off x="1981200" y="333375"/>
            <a:ext cx="8229600" cy="5792788"/>
          </a:xfrm>
        </p:spPr>
        <p:txBody>
          <a:bodyPr/>
          <a:lstStyle/>
          <a:p>
            <a:pPr eaLnBrk="1" hangingPunct="1"/>
            <a:r>
              <a:rPr lang="pt-BR" altLang="pt-BR" smtClean="0">
                <a:solidFill>
                  <a:srgbClr val="FF0000"/>
                </a:solidFill>
              </a:rPr>
              <a:t>As convicções religiosas desses puritanos os levavam a crer que o êxito econômico era como uma bênção de Deus. </a:t>
            </a:r>
            <a:br>
              <a:rPr lang="pt-BR" altLang="pt-BR" smtClean="0">
                <a:solidFill>
                  <a:srgbClr val="FF0000"/>
                </a:solidFill>
              </a:rPr>
            </a:br>
            <a:endParaRPr lang="pt-BR" altLang="pt-BR" smtClean="0">
              <a:solidFill>
                <a:srgbClr val="FF0000"/>
              </a:solidFill>
            </a:endParaRPr>
          </a:p>
          <a:p>
            <a:pPr eaLnBrk="1" hangingPunct="1"/>
            <a:r>
              <a:rPr lang="pt-BR" altLang="pt-BR" smtClean="0"/>
              <a:t>Aquele definia o capitalismo pela existência de empresas cujo objetivo é produzir o maior lucro possível, e cujo meio é a organização racional do trabalho e da produção. É a união do desejo do lucro e da disciplina racional que constitui historicamente o capitalismo.</a:t>
            </a:r>
          </a:p>
          <a:p>
            <a:pPr eaLnBrk="1" hangingPunct="1"/>
            <a:endParaRPr lang="pt-BR" altLang="pt-BR" smtClean="0"/>
          </a:p>
        </p:txBody>
      </p:sp>
    </p:spTree>
    <p:extLst>
      <p:ext uri="{BB962C8B-B14F-4D97-AF65-F5344CB8AC3E}">
        <p14:creationId xmlns:p14="http://schemas.microsoft.com/office/powerpoint/2010/main" val="4358898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3"/>
            <a:ext cx="8229600" cy="5721350"/>
          </a:xfrm>
        </p:spPr>
        <p:txBody>
          <a:bodyPr>
            <a:normAutofit/>
          </a:bodyPr>
          <a:lstStyle/>
          <a:p>
            <a:pPr eaLnBrk="1" hangingPunct="1">
              <a:defRPr/>
            </a:pPr>
            <a:r>
              <a:rPr lang="pt-BR" dirty="0"/>
              <a:t>“</a:t>
            </a:r>
            <a:r>
              <a:rPr lang="pt-BR" dirty="0">
                <a:solidFill>
                  <a:srgbClr val="FF0000"/>
                </a:solidFill>
              </a:rPr>
              <a:t>Não existe nenhuma análise científica puramente “objetiva” da vida cultural, ou – o que pode significar algo mais limitado, mas seguramente não essencialmente diverso, para nossos propósitos </a:t>
            </a:r>
            <a:r>
              <a:rPr lang="pt-BR" dirty="0"/>
              <a:t>– dos “fenômenos sociais”, que seja independente de determinadas perspectivas especiais e parciais, graças às quais essas manifestações possam ser, explícita ou implicitamente, consciente ou inconscientemente, selecionadas, analisadas e organizadas na exposição, como objeto de pesquisa. </a:t>
            </a:r>
          </a:p>
        </p:txBody>
      </p:sp>
    </p:spTree>
    <p:extLst>
      <p:ext uri="{BB962C8B-B14F-4D97-AF65-F5344CB8AC3E}">
        <p14:creationId xmlns:p14="http://schemas.microsoft.com/office/powerpoint/2010/main" val="1363270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76251"/>
            <a:ext cx="8229600" cy="5649913"/>
          </a:xfrm>
        </p:spPr>
        <p:txBody>
          <a:bodyPr>
            <a:normAutofit/>
          </a:bodyPr>
          <a:lstStyle/>
          <a:p>
            <a:pPr eaLnBrk="1" hangingPunct="1">
              <a:defRPr/>
            </a:pPr>
            <a:r>
              <a:rPr lang="pt-BR" dirty="0">
                <a:solidFill>
                  <a:srgbClr val="FF0000"/>
                </a:solidFill>
              </a:rPr>
              <a:t>A pesquisa social deverá ser “objetiva” no sentido de, com seu método, tentar perceber o objeto “tal como ele é”, e não como “gostaríamos que fosse”. </a:t>
            </a:r>
            <a:r>
              <a:rPr lang="pt-BR" dirty="0" smtClean="0">
                <a:solidFill>
                  <a:srgbClr val="FF0000"/>
                </a:solidFill>
              </a:rPr>
              <a:t/>
            </a:r>
            <a:br>
              <a:rPr lang="pt-BR" dirty="0" smtClean="0">
                <a:solidFill>
                  <a:srgbClr val="FF0000"/>
                </a:solidFill>
              </a:rPr>
            </a:br>
            <a:endParaRPr lang="pt-BR" dirty="0" smtClean="0">
              <a:solidFill>
                <a:srgbClr val="FF0000"/>
              </a:solidFill>
            </a:endParaRPr>
          </a:p>
          <a:p>
            <a:pPr eaLnBrk="1" hangingPunct="1">
              <a:defRPr/>
            </a:pPr>
            <a:r>
              <a:rPr lang="pt-BR" dirty="0" smtClean="0"/>
              <a:t>Enfim</a:t>
            </a:r>
            <a:r>
              <a:rPr lang="pt-BR" dirty="0"/>
              <a:t>, a ciência social como conhecimento do que é, e não do que deveria ser, é um conhecimento específico de uma determinada época, a aplicação do método, independentemente, de juízos de valor é que irá decidir se o resultado da pesquisa é conhecimento científico ou não.</a:t>
            </a:r>
          </a:p>
        </p:txBody>
      </p:sp>
    </p:spTree>
    <p:extLst>
      <p:ext uri="{BB962C8B-B14F-4D97-AF65-F5344CB8AC3E}">
        <p14:creationId xmlns:p14="http://schemas.microsoft.com/office/powerpoint/2010/main" val="31002699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549275"/>
            <a:ext cx="8229600" cy="5576888"/>
          </a:xfrm>
        </p:spPr>
        <p:txBody>
          <a:bodyPr>
            <a:normAutofit/>
          </a:bodyPr>
          <a:lstStyle/>
          <a:p>
            <a:pPr eaLnBrk="1" hangingPunct="1">
              <a:defRPr/>
            </a:pPr>
            <a:r>
              <a:rPr lang="pt-BR" sz="5400" dirty="0">
                <a:solidFill>
                  <a:srgbClr val="FF0000"/>
                </a:solidFill>
              </a:rPr>
              <a:t>Assim, cada pesquisa gerará seu próprio método, adequado ao objeto, aos sujeitos, ao tempo histórico, ao seu recorte e local de realização</a:t>
            </a:r>
          </a:p>
        </p:txBody>
      </p:sp>
    </p:spTree>
    <p:extLst>
      <p:ext uri="{BB962C8B-B14F-4D97-AF65-F5344CB8AC3E}">
        <p14:creationId xmlns:p14="http://schemas.microsoft.com/office/powerpoint/2010/main" val="3226805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498764"/>
            <a:ext cx="10515600" cy="5678199"/>
          </a:xfrm>
        </p:spPr>
        <p:txBody>
          <a:bodyPr/>
          <a:lstStyle/>
          <a:p>
            <a:r>
              <a:rPr lang="pt-BR" sz="3600" b="1" dirty="0" smtClean="0">
                <a:solidFill>
                  <a:srgbClr val="FF0000"/>
                </a:solidFill>
              </a:rPr>
              <a:t>A IDÉIA DE CLASSE EM WEBER:</a:t>
            </a:r>
          </a:p>
          <a:p>
            <a:endParaRPr lang="pt-BR" dirty="0"/>
          </a:p>
          <a:p>
            <a:r>
              <a:rPr lang="pt-BR" sz="3200" dirty="0" smtClean="0"/>
              <a:t>“Falamos de uma classe quando: 1) é comum a um certo número de pessoas um componente causal específico de suas probabilidades de existência na medida em que 2) tal componente esteja representado exclusivamente por interesses lucrativos e de posse de bens 3) em condições determinadas pelo mercado (de bens ou de trabalho)”.</a:t>
            </a:r>
          </a:p>
          <a:p>
            <a:endParaRPr lang="pt-BR" sz="3200" dirty="0"/>
          </a:p>
          <a:p>
            <a:r>
              <a:rPr lang="pt-BR" sz="3200" dirty="0" smtClean="0"/>
              <a:t>Para Weber, classe é um elemento puramente econômico.</a:t>
            </a:r>
            <a:endParaRPr lang="pt-BR" sz="3200" dirty="0"/>
          </a:p>
        </p:txBody>
      </p:sp>
    </p:spTree>
    <p:extLst>
      <p:ext uri="{BB962C8B-B14F-4D97-AF65-F5344CB8AC3E}">
        <p14:creationId xmlns:p14="http://schemas.microsoft.com/office/powerpoint/2010/main" val="3517240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550718"/>
            <a:ext cx="10515600" cy="5626245"/>
          </a:xfrm>
        </p:spPr>
        <p:txBody>
          <a:bodyPr/>
          <a:lstStyle/>
          <a:p>
            <a:pPr marL="0" indent="0">
              <a:buNone/>
            </a:pPr>
            <a:r>
              <a:rPr lang="pt-BR" sz="3600" b="1" dirty="0" smtClean="0">
                <a:solidFill>
                  <a:srgbClr val="FF0000"/>
                </a:solidFill>
              </a:rPr>
              <a:t>A IDEIA DE CLASSE EM MARX:</a:t>
            </a:r>
          </a:p>
          <a:p>
            <a:pPr marL="0" indent="0">
              <a:buNone/>
            </a:pPr>
            <a:r>
              <a:rPr lang="pt-BR" sz="5400" dirty="0" smtClean="0"/>
              <a:t>É sempre a relação direta entre os proprietários das condições de produção e os produtores diretos que revela o segredo mais íntimo, o fundamento oculto, de todo o edifício social.</a:t>
            </a:r>
            <a:endParaRPr lang="pt-BR" sz="5400" dirty="0"/>
          </a:p>
        </p:txBody>
      </p:sp>
    </p:spTree>
    <p:extLst>
      <p:ext uri="{BB962C8B-B14F-4D97-AF65-F5344CB8AC3E}">
        <p14:creationId xmlns:p14="http://schemas.microsoft.com/office/powerpoint/2010/main" val="245072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solidFill>
                  <a:srgbClr val="FF0000"/>
                </a:solidFill>
              </a:rPr>
              <a:t>Importância de sua obra</a:t>
            </a:r>
            <a:endParaRPr lang="pt-BR" b="1" dirty="0">
              <a:solidFill>
                <a:srgbClr val="FF0000"/>
              </a:solidFill>
            </a:endParaRPr>
          </a:p>
        </p:txBody>
      </p:sp>
      <p:sp>
        <p:nvSpPr>
          <p:cNvPr id="3" name="Espaço Reservado para Conteúdo 2"/>
          <p:cNvSpPr>
            <a:spLocks noGrp="1"/>
          </p:cNvSpPr>
          <p:nvPr>
            <p:ph idx="1"/>
          </p:nvPr>
        </p:nvSpPr>
        <p:spPr/>
        <p:txBody>
          <a:bodyPr>
            <a:normAutofit/>
          </a:bodyPr>
          <a:lstStyle/>
          <a:p>
            <a:r>
              <a:rPr lang="pt-BR" dirty="0" smtClean="0"/>
              <a:t>Não é o criador de uma doutrina, como Marx e, em certa medida, </a:t>
            </a:r>
            <a:r>
              <a:rPr lang="pt-BR" dirty="0" err="1" smtClean="0"/>
              <a:t>Durkheim</a:t>
            </a:r>
            <a:endParaRPr lang="pt-BR" dirty="0" smtClean="0"/>
          </a:p>
          <a:p>
            <a:r>
              <a:rPr lang="pt-BR" dirty="0" smtClean="0"/>
              <a:t>Não deixou um corpo de pensamento completo, mas contribuições teóricas fundamentais para a reflexão sobre o Estado, a sociedade, a religião, a ciência e a metodologia das ciências humanas</a:t>
            </a:r>
          </a:p>
          <a:p>
            <a:r>
              <a:rPr lang="pt-BR" dirty="0" smtClean="0"/>
              <a:t>E nem poderia: encarava a ciência como algo sempre inacabado, em construção, </a:t>
            </a:r>
            <a:r>
              <a:rPr lang="pt-BR" dirty="0" err="1" smtClean="0"/>
              <a:t>reelaboração</a:t>
            </a:r>
            <a:endParaRPr lang="pt-BR" dirty="0" smtClean="0"/>
          </a:p>
          <a:p>
            <a:r>
              <a:rPr lang="pt-BR" dirty="0" smtClean="0"/>
              <a:t>Acreditava, como Marx, na historicidade dos conceitos (método histórico)</a:t>
            </a:r>
            <a:endParaRPr lang="pt-BR" dirty="0"/>
          </a:p>
        </p:txBody>
      </p:sp>
    </p:spTree>
    <p:extLst>
      <p:ext uri="{BB962C8B-B14F-4D97-AF65-F5344CB8AC3E}">
        <p14:creationId xmlns:p14="http://schemas.microsoft.com/office/powerpoint/2010/main" val="265152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solidFill>
                  <a:srgbClr val="FF0000"/>
                </a:solidFill>
              </a:rPr>
              <a:t>A </a:t>
            </a:r>
            <a:r>
              <a:rPr lang="pt-BR" b="1" dirty="0" smtClean="0">
                <a:solidFill>
                  <a:srgbClr val="FF0000"/>
                </a:solidFill>
              </a:rPr>
              <a:t>ética protestante e o espírito </a:t>
            </a:r>
            <a:r>
              <a:rPr lang="pt-BR" b="1" dirty="0" smtClean="0">
                <a:solidFill>
                  <a:srgbClr val="FF0000"/>
                </a:solidFill>
              </a:rPr>
              <a:t>do </a:t>
            </a:r>
            <a:r>
              <a:rPr lang="pt-BR" b="1" dirty="0" smtClean="0">
                <a:solidFill>
                  <a:srgbClr val="FF0000"/>
                </a:solidFill>
              </a:rPr>
              <a:t>capitalismo</a:t>
            </a:r>
            <a:endParaRPr lang="pt-BR" b="1" dirty="0">
              <a:solidFill>
                <a:srgbClr val="FF0000"/>
              </a:solidFill>
            </a:endParaRPr>
          </a:p>
        </p:txBody>
      </p:sp>
      <p:sp>
        <p:nvSpPr>
          <p:cNvPr id="3" name="Espaço Reservado para Conteúdo 2"/>
          <p:cNvSpPr>
            <a:spLocks noGrp="1"/>
          </p:cNvSpPr>
          <p:nvPr>
            <p:ph idx="1"/>
          </p:nvPr>
        </p:nvSpPr>
        <p:spPr/>
        <p:txBody>
          <a:bodyPr>
            <a:normAutofit/>
          </a:bodyPr>
          <a:lstStyle/>
          <a:p>
            <a:r>
              <a:rPr lang="pt-BR" dirty="0" smtClean="0"/>
              <a:t>Definição de capitalismo: existência de empresas com o objetivo de produzir o maior lucro possível, e cujo meio é a organização racional do trabalho e da produção</a:t>
            </a:r>
          </a:p>
          <a:p>
            <a:r>
              <a:rPr lang="pt-BR" dirty="0" smtClean="0"/>
              <a:t>Diferencia-se de outros meios de alcançar o maior quantidade possível de dinheiro: a conquista, a especulação e a aventura</a:t>
            </a:r>
          </a:p>
          <a:p>
            <a:r>
              <a:rPr lang="pt-BR" dirty="0" smtClean="0"/>
              <a:t>No capitalismo há o desejo de acumular sempre, de forma constante, regular, infinita</a:t>
            </a:r>
          </a:p>
          <a:p>
            <a:pPr>
              <a:buNone/>
            </a:pPr>
            <a:endParaRPr lang="pt-BR" dirty="0"/>
          </a:p>
        </p:txBody>
      </p:sp>
    </p:spTree>
    <p:extLst>
      <p:ext uri="{BB962C8B-B14F-4D97-AF65-F5344CB8AC3E}">
        <p14:creationId xmlns:p14="http://schemas.microsoft.com/office/powerpoint/2010/main" val="271599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solidFill>
                  <a:srgbClr val="FF0000"/>
                </a:solidFill>
              </a:rPr>
              <a:t>A origem da capitalismo ocidental</a:t>
            </a:r>
            <a:endParaRPr lang="pt-BR" b="1" dirty="0">
              <a:solidFill>
                <a:srgbClr val="FF0000"/>
              </a:solidFill>
            </a:endParaRPr>
          </a:p>
        </p:txBody>
      </p:sp>
      <p:sp>
        <p:nvSpPr>
          <p:cNvPr id="3" name="Espaço Reservado para Conteúdo 2"/>
          <p:cNvSpPr>
            <a:spLocks noGrp="1"/>
          </p:cNvSpPr>
          <p:nvPr>
            <p:ph idx="1"/>
          </p:nvPr>
        </p:nvSpPr>
        <p:spPr/>
        <p:txBody>
          <a:bodyPr>
            <a:normAutofit/>
          </a:bodyPr>
          <a:lstStyle/>
          <a:p>
            <a:r>
              <a:rPr lang="pt-BR" dirty="0" smtClean="0"/>
              <a:t>Em muitas outras sociedades houve embriões de capitalismo: Babilônia, Roma, Índia, China</a:t>
            </a:r>
          </a:p>
          <a:p>
            <a:r>
              <a:rPr lang="pt-BR" dirty="0" smtClean="0"/>
              <a:t>Em nenhuma se atingiu grau de racionalização que caracteriza o capitalismo moderno</a:t>
            </a:r>
          </a:p>
          <a:p>
            <a:r>
              <a:rPr lang="pt-BR" dirty="0" smtClean="0"/>
              <a:t>Racionalização: capacidade de adequar meios e em empreendimentos com objetivos no longo prazo, por meio de um planejamento</a:t>
            </a:r>
          </a:p>
          <a:p>
            <a:r>
              <a:rPr lang="pt-BR" dirty="0" smtClean="0"/>
              <a:t>Por que só no Ocidente os embriões iniciais evoluíram para o capitalismo moderno?</a:t>
            </a:r>
            <a:endParaRPr lang="pt-BR" dirty="0"/>
          </a:p>
        </p:txBody>
      </p:sp>
    </p:spTree>
    <p:extLst>
      <p:ext uri="{BB962C8B-B14F-4D97-AF65-F5344CB8AC3E}">
        <p14:creationId xmlns:p14="http://schemas.microsoft.com/office/powerpoint/2010/main" val="75786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solidFill>
                  <a:srgbClr val="FF0000"/>
                </a:solidFill>
              </a:rPr>
              <a:t>Max </a:t>
            </a:r>
            <a:r>
              <a:rPr lang="pt-BR" b="1" dirty="0" smtClean="0">
                <a:solidFill>
                  <a:srgbClr val="FF0000"/>
                </a:solidFill>
              </a:rPr>
              <a:t>X </a:t>
            </a:r>
            <a:r>
              <a:rPr lang="pt-BR" b="1" dirty="0" smtClean="0">
                <a:solidFill>
                  <a:srgbClr val="FF0000"/>
                </a:solidFill>
              </a:rPr>
              <a:t>Marx</a:t>
            </a:r>
            <a:endParaRPr lang="pt-BR" b="1" dirty="0">
              <a:solidFill>
                <a:srgbClr val="FF0000"/>
              </a:solidFill>
            </a:endParaRPr>
          </a:p>
        </p:txBody>
      </p:sp>
      <p:sp>
        <p:nvSpPr>
          <p:cNvPr id="3" name="Espaço Reservado para Conteúdo 2"/>
          <p:cNvSpPr>
            <a:spLocks noGrp="1"/>
          </p:cNvSpPr>
          <p:nvPr>
            <p:ph idx="1"/>
          </p:nvPr>
        </p:nvSpPr>
        <p:spPr/>
        <p:txBody>
          <a:bodyPr>
            <a:normAutofit lnSpcReduction="10000"/>
          </a:bodyPr>
          <a:lstStyle/>
          <a:p>
            <a:r>
              <a:rPr lang="pt-BR" dirty="0" smtClean="0">
                <a:solidFill>
                  <a:srgbClr val="FF0000"/>
                </a:solidFill>
              </a:rPr>
              <a:t>Ele se afasta de uma explicação </a:t>
            </a:r>
            <a:r>
              <a:rPr lang="pt-BR" dirty="0" smtClean="0">
                <a:solidFill>
                  <a:srgbClr val="FF0000"/>
                </a:solidFill>
              </a:rPr>
              <a:t>exclusivamente </a:t>
            </a:r>
            <a:r>
              <a:rPr lang="pt-BR" dirty="0" smtClean="0">
                <a:solidFill>
                  <a:srgbClr val="FF0000"/>
                </a:solidFill>
              </a:rPr>
              <a:t>econômica, como o materialismo </a:t>
            </a:r>
            <a:r>
              <a:rPr lang="pt-BR" dirty="0" smtClean="0">
                <a:solidFill>
                  <a:srgbClr val="FF0000"/>
                </a:solidFill>
              </a:rPr>
              <a:t>histórico, embora não leve em conta que Marx situa o desenvolvimento capitalista na História</a:t>
            </a:r>
            <a:endParaRPr lang="pt-BR" dirty="0" smtClean="0">
              <a:solidFill>
                <a:srgbClr val="FF0000"/>
              </a:solidFill>
            </a:endParaRPr>
          </a:p>
          <a:p>
            <a:r>
              <a:rPr lang="pt-BR" dirty="0" smtClean="0"/>
              <a:t>Defende que havia um </a:t>
            </a:r>
            <a:r>
              <a:rPr lang="pt-BR" dirty="0" err="1" smtClean="0"/>
              <a:t>ethos</a:t>
            </a:r>
            <a:r>
              <a:rPr lang="pt-BR" dirty="0" smtClean="0"/>
              <a:t> (mentalidade) no início do capitalismo ocidental que faltava nas outras civilizações</a:t>
            </a:r>
          </a:p>
          <a:p>
            <a:r>
              <a:rPr lang="pt-BR" dirty="0" smtClean="0"/>
              <a:t>Esse </a:t>
            </a:r>
            <a:r>
              <a:rPr lang="pt-BR" dirty="0" err="1" smtClean="0"/>
              <a:t>ethos</a:t>
            </a:r>
            <a:r>
              <a:rPr lang="pt-BR" dirty="0" smtClean="0"/>
              <a:t> tem a ver com o </a:t>
            </a:r>
            <a:r>
              <a:rPr lang="pt-BR" dirty="0" smtClean="0"/>
              <a:t>ascetismo protestante</a:t>
            </a:r>
            <a:endParaRPr lang="pt-BR" dirty="0" smtClean="0"/>
          </a:p>
          <a:p>
            <a:r>
              <a:rPr lang="pt-BR" dirty="0" smtClean="0"/>
              <a:t>Mas não aponta o protestantismo como causa única ou suficiente do capitalismo nem afirma que houve uma relação de causalidade direta</a:t>
            </a:r>
          </a:p>
          <a:p>
            <a:r>
              <a:rPr lang="pt-BR" dirty="0" smtClean="0">
                <a:solidFill>
                  <a:srgbClr val="FF0000"/>
                </a:solidFill>
              </a:rPr>
              <a:t>Mas sem ele o capitalismo ocidental, se surgisse, teria uma evolução e aspectos diferentes</a:t>
            </a:r>
          </a:p>
          <a:p>
            <a:endParaRPr lang="pt-BR" dirty="0"/>
          </a:p>
        </p:txBody>
      </p:sp>
    </p:spTree>
    <p:extLst>
      <p:ext uri="{BB962C8B-B14F-4D97-AF65-F5344CB8AC3E}">
        <p14:creationId xmlns:p14="http://schemas.microsoft.com/office/powerpoint/2010/main" val="1367859339"/>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3807</TotalTime>
  <Words>3132</Words>
  <Application>Microsoft Office PowerPoint</Application>
  <PresentationFormat>Widescreen</PresentationFormat>
  <Paragraphs>184</Paragraphs>
  <Slides>54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54</vt:i4>
      </vt:variant>
    </vt:vector>
  </HeadingPairs>
  <TitlesOfParts>
    <vt:vector size="58"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Importância de sua obra</vt:lpstr>
      <vt:lpstr>A ética protestante e o espírito do capitalismo</vt:lpstr>
      <vt:lpstr>A origem da capitalismo ocidental</vt:lpstr>
      <vt:lpstr>Max X Marx</vt:lpstr>
      <vt:lpstr>Estudo do protestantismo</vt:lpstr>
      <vt:lpstr>Um destino misterioso e inexorável</vt:lpstr>
      <vt:lpstr>Como saber se eu fui escolhido?</vt:lpstr>
      <vt:lpstr>O que isso tem a ver com o capitalismo?</vt:lpstr>
      <vt:lpstr>Uma solução inteligente</vt:lpstr>
      <vt:lpstr>Uma crença muito funcional...</vt:lpstr>
      <vt:lpstr>Aviso importante</vt:lpstr>
      <vt:lpstr>Os princípios de Weber</vt:lpstr>
      <vt:lpstr>O dilema das ciências humanas</vt:lpstr>
      <vt:lpstr>Os três tipos de dominação, segundo Weber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Metodologia das Ciências Sociais Max Weber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Gilberto Maringoni</dc:creator>
  <cp:lastModifiedBy>Gilberto Maringoni</cp:lastModifiedBy>
  <cp:revision>6</cp:revision>
  <dcterms:created xsi:type="dcterms:W3CDTF">2020-03-09T01:46:47Z</dcterms:created>
  <dcterms:modified xsi:type="dcterms:W3CDTF">2020-03-11T17:14:19Z</dcterms:modified>
</cp:coreProperties>
</file>