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1AFD4A7-B5DA-4B3D-99BF-D96A667ACA21}" type="datetimeFigureOut">
              <a:rPr lang="pt-BR" smtClean="0"/>
              <a:t>20/04/2020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763DB2-6829-47B7-BF96-E08C9206C06F}" type="slidenum">
              <a:rPr lang="pt-BR" smtClean="0"/>
              <a:t>‹nº›</a:t>
            </a:fld>
            <a:endParaRPr lang="pt-BR"/>
          </a:p>
        </p:txBody>
      </p:sp>
    </p:spTree>
    <p:extLst>
      <p:ext uri="{BB962C8B-B14F-4D97-AF65-F5344CB8AC3E}">
        <p14:creationId xmlns:p14="http://schemas.microsoft.com/office/powerpoint/2010/main" val="1353843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1AFD4A7-B5DA-4B3D-99BF-D96A667ACA21}" type="datetimeFigureOut">
              <a:rPr lang="pt-BR" smtClean="0"/>
              <a:t>20/04/2020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763DB2-6829-47B7-BF96-E08C9206C06F}" type="slidenum">
              <a:rPr lang="pt-BR" smtClean="0"/>
              <a:t>‹nº›</a:t>
            </a:fld>
            <a:endParaRPr lang="pt-BR"/>
          </a:p>
        </p:txBody>
      </p:sp>
    </p:spTree>
    <p:extLst>
      <p:ext uri="{BB962C8B-B14F-4D97-AF65-F5344CB8AC3E}">
        <p14:creationId xmlns:p14="http://schemas.microsoft.com/office/powerpoint/2010/main" val="172719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1AFD4A7-B5DA-4B3D-99BF-D96A667ACA21}" type="datetimeFigureOut">
              <a:rPr lang="pt-BR" smtClean="0"/>
              <a:t>20/04/2020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763DB2-6829-47B7-BF96-E08C9206C06F}" type="slidenum">
              <a:rPr lang="pt-BR" smtClean="0"/>
              <a:t>‹nº›</a:t>
            </a:fld>
            <a:endParaRPr lang="pt-BR"/>
          </a:p>
        </p:txBody>
      </p:sp>
    </p:spTree>
    <p:extLst>
      <p:ext uri="{BB962C8B-B14F-4D97-AF65-F5344CB8AC3E}">
        <p14:creationId xmlns:p14="http://schemas.microsoft.com/office/powerpoint/2010/main" val="218423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1AFD4A7-B5DA-4B3D-99BF-D96A667ACA21}" type="datetimeFigureOut">
              <a:rPr lang="pt-BR" smtClean="0"/>
              <a:t>20/04/2020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763DB2-6829-47B7-BF96-E08C9206C06F}" type="slidenum">
              <a:rPr lang="pt-BR" smtClean="0"/>
              <a:t>‹nº›</a:t>
            </a:fld>
            <a:endParaRPr lang="pt-BR"/>
          </a:p>
        </p:txBody>
      </p:sp>
    </p:spTree>
    <p:extLst>
      <p:ext uri="{BB962C8B-B14F-4D97-AF65-F5344CB8AC3E}">
        <p14:creationId xmlns:p14="http://schemas.microsoft.com/office/powerpoint/2010/main" val="30356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81AFD4A7-B5DA-4B3D-99BF-D96A667ACA21}" type="datetimeFigureOut">
              <a:rPr lang="pt-BR" smtClean="0"/>
              <a:t>20/04/2020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763DB2-6829-47B7-BF96-E08C9206C06F}" type="slidenum">
              <a:rPr lang="pt-BR" smtClean="0"/>
              <a:t>‹nº›</a:t>
            </a:fld>
            <a:endParaRPr lang="pt-BR"/>
          </a:p>
        </p:txBody>
      </p:sp>
    </p:spTree>
    <p:extLst>
      <p:ext uri="{BB962C8B-B14F-4D97-AF65-F5344CB8AC3E}">
        <p14:creationId xmlns:p14="http://schemas.microsoft.com/office/powerpoint/2010/main" val="2773595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1AFD4A7-B5DA-4B3D-99BF-D96A667ACA21}" type="datetimeFigureOut">
              <a:rPr lang="pt-BR" smtClean="0"/>
              <a:t>20/04/2020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8763DB2-6829-47B7-BF96-E08C9206C06F}" type="slidenum">
              <a:rPr lang="pt-BR" smtClean="0"/>
              <a:t>‹nº›</a:t>
            </a:fld>
            <a:endParaRPr lang="pt-BR"/>
          </a:p>
        </p:txBody>
      </p:sp>
    </p:spTree>
    <p:extLst>
      <p:ext uri="{BB962C8B-B14F-4D97-AF65-F5344CB8AC3E}">
        <p14:creationId xmlns:p14="http://schemas.microsoft.com/office/powerpoint/2010/main" val="448542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81AFD4A7-B5DA-4B3D-99BF-D96A667ACA21}" type="datetimeFigureOut">
              <a:rPr lang="pt-BR" smtClean="0"/>
              <a:t>20/04/2020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8763DB2-6829-47B7-BF96-E08C9206C06F}" type="slidenum">
              <a:rPr lang="pt-BR" smtClean="0"/>
              <a:t>‹nº›</a:t>
            </a:fld>
            <a:endParaRPr lang="pt-BR"/>
          </a:p>
        </p:txBody>
      </p:sp>
    </p:spTree>
    <p:extLst>
      <p:ext uri="{BB962C8B-B14F-4D97-AF65-F5344CB8AC3E}">
        <p14:creationId xmlns:p14="http://schemas.microsoft.com/office/powerpoint/2010/main" val="12753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81AFD4A7-B5DA-4B3D-99BF-D96A667ACA21}" type="datetimeFigureOut">
              <a:rPr lang="pt-BR" smtClean="0"/>
              <a:t>20/04/2020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8763DB2-6829-47B7-BF96-E08C9206C06F}" type="slidenum">
              <a:rPr lang="pt-BR" smtClean="0"/>
              <a:t>‹nº›</a:t>
            </a:fld>
            <a:endParaRPr lang="pt-BR"/>
          </a:p>
        </p:txBody>
      </p:sp>
    </p:spTree>
    <p:extLst>
      <p:ext uri="{BB962C8B-B14F-4D97-AF65-F5344CB8AC3E}">
        <p14:creationId xmlns:p14="http://schemas.microsoft.com/office/powerpoint/2010/main" val="76914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1AFD4A7-B5DA-4B3D-99BF-D96A667ACA21}" type="datetimeFigureOut">
              <a:rPr lang="pt-BR" smtClean="0"/>
              <a:t>20/04/2020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8763DB2-6829-47B7-BF96-E08C9206C06F}" type="slidenum">
              <a:rPr lang="pt-BR" smtClean="0"/>
              <a:t>‹nº›</a:t>
            </a:fld>
            <a:endParaRPr lang="pt-BR"/>
          </a:p>
        </p:txBody>
      </p:sp>
    </p:spTree>
    <p:extLst>
      <p:ext uri="{BB962C8B-B14F-4D97-AF65-F5344CB8AC3E}">
        <p14:creationId xmlns:p14="http://schemas.microsoft.com/office/powerpoint/2010/main" val="41493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1AFD4A7-B5DA-4B3D-99BF-D96A667ACA21}" type="datetimeFigureOut">
              <a:rPr lang="pt-BR" smtClean="0"/>
              <a:t>20/04/2020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8763DB2-6829-47B7-BF96-E08C9206C06F}" type="slidenum">
              <a:rPr lang="pt-BR" smtClean="0"/>
              <a:t>‹nº›</a:t>
            </a:fld>
            <a:endParaRPr lang="pt-BR"/>
          </a:p>
        </p:txBody>
      </p:sp>
    </p:spTree>
    <p:extLst>
      <p:ext uri="{BB962C8B-B14F-4D97-AF65-F5344CB8AC3E}">
        <p14:creationId xmlns:p14="http://schemas.microsoft.com/office/powerpoint/2010/main" val="3616733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1AFD4A7-B5DA-4B3D-99BF-D96A667ACA21}" type="datetimeFigureOut">
              <a:rPr lang="pt-BR" smtClean="0"/>
              <a:t>20/04/2020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8763DB2-6829-47B7-BF96-E08C9206C06F}" type="slidenum">
              <a:rPr lang="pt-BR" smtClean="0"/>
              <a:t>‹nº›</a:t>
            </a:fld>
            <a:endParaRPr lang="pt-BR"/>
          </a:p>
        </p:txBody>
      </p:sp>
    </p:spTree>
    <p:extLst>
      <p:ext uri="{BB962C8B-B14F-4D97-AF65-F5344CB8AC3E}">
        <p14:creationId xmlns:p14="http://schemas.microsoft.com/office/powerpoint/2010/main" val="390564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FD4A7-B5DA-4B3D-99BF-D96A667ACA21}" type="datetimeFigureOut">
              <a:rPr lang="pt-BR" smtClean="0"/>
              <a:t>20/04/2020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63DB2-6829-47B7-BF96-E08C9206C06F}" type="slidenum">
              <a:rPr lang="pt-BR" smtClean="0"/>
              <a:t>‹nº›</a:t>
            </a:fld>
            <a:endParaRPr lang="pt-BR"/>
          </a:p>
        </p:txBody>
      </p:sp>
    </p:spTree>
    <p:extLst>
      <p:ext uri="{BB962C8B-B14F-4D97-AF65-F5344CB8AC3E}">
        <p14:creationId xmlns:p14="http://schemas.microsoft.com/office/powerpoint/2010/main" val="77700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ctrTitle"/>
          </p:nvPr>
        </p:nvSpPr>
        <p:spPr>
          <a:xfrm>
            <a:off x="2209800" y="1196975"/>
            <a:ext cx="7772400" cy="2952750"/>
          </a:xfrm>
        </p:spPr>
        <p:txBody>
          <a:bodyPr>
            <a:normAutofit fontScale="90000"/>
          </a:bodyPr>
          <a:lstStyle/>
          <a:p>
            <a:pPr eaLnBrk="1" hangingPunct="1">
              <a:defRPr/>
            </a:pPr>
            <a:r>
              <a:rPr lang="pt-BR" sz="3100" b="1" dirty="0" smtClean="0">
                <a:solidFill>
                  <a:srgbClr val="FF0000"/>
                </a:solidFill>
              </a:rPr>
              <a:t>Aulas 9, 10 e 11. </a:t>
            </a:r>
            <a:r>
              <a:rPr lang="pt-BR" sz="3100" b="1" dirty="0">
                <a:solidFill>
                  <a:srgbClr val="FF0000"/>
                </a:solidFill>
              </a:rPr>
              <a:t>ESTRUTURA E DINÂMICA SOCIAL</a:t>
            </a:r>
            <a:r>
              <a:rPr lang="pt-BR" sz="3100" b="1" dirty="0"/>
              <a:t> </a:t>
            </a:r>
            <a:r>
              <a:rPr lang="pt-BR" sz="4000" dirty="0"/>
              <a:t/>
            </a:r>
            <a:br>
              <a:rPr lang="pt-BR" sz="4000" dirty="0"/>
            </a:br>
            <a:r>
              <a:rPr lang="pt-BR" sz="4000" dirty="0"/>
              <a:t/>
            </a:r>
            <a:br>
              <a:rPr lang="pt-BR" sz="4000" dirty="0"/>
            </a:br>
            <a:r>
              <a:rPr lang="pt-BR" sz="1600" b="1" dirty="0"/>
              <a:t/>
            </a:r>
            <a:br>
              <a:rPr lang="pt-BR" sz="1600" b="1" dirty="0"/>
            </a:br>
            <a:r>
              <a:rPr lang="pt-BR" sz="4800" b="1" dirty="0"/>
              <a:t>O público e o </a:t>
            </a:r>
            <a:r>
              <a:rPr lang="pt-BR" sz="4800" b="1" dirty="0" smtClean="0"/>
              <a:t>privado, o Estado e o </a:t>
            </a:r>
            <a:r>
              <a:rPr lang="pt-BR" sz="4800" b="1" dirty="0"/>
              <a:t>patrimonialismo no Brasil</a:t>
            </a:r>
          </a:p>
        </p:txBody>
      </p:sp>
      <p:sp>
        <p:nvSpPr>
          <p:cNvPr id="242691" name="Rectangle 5"/>
          <p:cNvSpPr>
            <a:spLocks noGrp="1" noChangeArrowheads="1"/>
          </p:cNvSpPr>
          <p:nvPr>
            <p:ph type="subTitle" idx="1"/>
          </p:nvPr>
        </p:nvSpPr>
        <p:spPr>
          <a:xfrm>
            <a:off x="2895600" y="5084764"/>
            <a:ext cx="6400800" cy="936625"/>
          </a:xfrm>
        </p:spPr>
        <p:txBody>
          <a:bodyPr/>
          <a:lstStyle/>
          <a:p>
            <a:pPr eaLnBrk="1" hangingPunct="1">
              <a:lnSpc>
                <a:spcPct val="80000"/>
              </a:lnSpc>
            </a:pPr>
            <a:r>
              <a:rPr lang="pt-BR" altLang="pt-BR" sz="2800" b="1" dirty="0"/>
              <a:t>Professor: </a:t>
            </a:r>
            <a:r>
              <a:rPr lang="pt-BR" altLang="pt-BR" sz="2800" dirty="0"/>
              <a:t>Gilberto Maringoni</a:t>
            </a:r>
          </a:p>
          <a:p>
            <a:pPr eaLnBrk="1" hangingPunct="1">
              <a:lnSpc>
                <a:spcPct val="80000"/>
              </a:lnSpc>
            </a:pPr>
            <a:r>
              <a:rPr lang="pt-BR" altLang="pt-BR" sz="2800" b="1" dirty="0"/>
              <a:t>UFABC – </a:t>
            </a:r>
            <a:r>
              <a:rPr lang="pt-BR" altLang="pt-BR" sz="2800" b="1" dirty="0" smtClean="0"/>
              <a:t>1º. </a:t>
            </a:r>
            <a:r>
              <a:rPr lang="pt-BR" altLang="pt-BR" sz="2800" b="1" dirty="0" err="1" smtClean="0"/>
              <a:t>Quadri</a:t>
            </a:r>
            <a:r>
              <a:rPr lang="pt-BR" altLang="pt-BR" sz="2800" b="1" dirty="0" smtClean="0"/>
              <a:t>. 2020</a:t>
            </a:r>
            <a:r>
              <a:rPr lang="pt-BR" altLang="pt-BR" sz="2800" dirty="0" smtClean="0"/>
              <a:t> </a:t>
            </a:r>
            <a:endParaRPr lang="pt-BR" altLang="pt-BR" sz="2800" dirty="0"/>
          </a:p>
        </p:txBody>
      </p:sp>
    </p:spTree>
    <p:extLst>
      <p:ext uri="{BB962C8B-B14F-4D97-AF65-F5344CB8AC3E}">
        <p14:creationId xmlns:p14="http://schemas.microsoft.com/office/powerpoint/2010/main" val="3506587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Espaço Reservado para Conteúdo 2"/>
          <p:cNvSpPr>
            <a:spLocks noGrp="1"/>
          </p:cNvSpPr>
          <p:nvPr>
            <p:ph idx="1"/>
          </p:nvPr>
        </p:nvSpPr>
        <p:spPr>
          <a:xfrm>
            <a:off x="1981200" y="500063"/>
            <a:ext cx="8229600" cy="5626100"/>
          </a:xfrm>
        </p:spPr>
        <p:txBody>
          <a:bodyPr/>
          <a:lstStyle/>
          <a:p>
            <a:pPr eaLnBrk="1" hangingPunct="1"/>
            <a:r>
              <a:rPr lang="pt-BR" altLang="pt-BR" sz="4400"/>
              <a:t>É através do Estado – dirigido pelo governo -  que a sociedade pode regular a vida em comum, as atividades políticas, econômicas, sociais e culturais.</a:t>
            </a:r>
            <a:br>
              <a:rPr lang="pt-BR" altLang="pt-BR" sz="4400"/>
            </a:br>
            <a:endParaRPr lang="pt-BR" altLang="pt-BR" sz="4400"/>
          </a:p>
          <a:p>
            <a:pPr eaLnBrk="1" hangingPunct="1"/>
            <a:r>
              <a:rPr lang="pt-BR" altLang="pt-BR" sz="4400">
                <a:solidFill>
                  <a:srgbClr val="FF0000"/>
                </a:solidFill>
              </a:rPr>
              <a:t>Não existe vida social sem o Estado.</a:t>
            </a:r>
          </a:p>
          <a:p>
            <a:pPr eaLnBrk="1" hangingPunct="1"/>
            <a:endParaRPr lang="pt-BR" altLang="pt-BR" smtClean="0"/>
          </a:p>
        </p:txBody>
      </p:sp>
    </p:spTree>
    <p:extLst>
      <p:ext uri="{BB962C8B-B14F-4D97-AF65-F5344CB8AC3E}">
        <p14:creationId xmlns:p14="http://schemas.microsoft.com/office/powerpoint/2010/main" val="1692032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Espaço Reservado para Conteúdo 2"/>
          <p:cNvSpPr>
            <a:spLocks noGrp="1"/>
          </p:cNvSpPr>
          <p:nvPr>
            <p:ph idx="1"/>
          </p:nvPr>
        </p:nvSpPr>
        <p:spPr>
          <a:xfrm>
            <a:off x="1981200" y="500063"/>
            <a:ext cx="8229600" cy="5626100"/>
          </a:xfrm>
        </p:spPr>
        <p:txBody>
          <a:bodyPr/>
          <a:lstStyle/>
          <a:p>
            <a:pPr eaLnBrk="1" hangingPunct="1"/>
            <a:r>
              <a:rPr lang="pt-BR" altLang="pt-BR" sz="2400" dirty="0">
                <a:solidFill>
                  <a:srgbClr val="FF0000"/>
                </a:solidFill>
              </a:rPr>
              <a:t>Quando a esfera privada ou os interesses privados se sobrepõem aos interesses públicos, temos a supremacia de um setor da sociedade sobre outro</a:t>
            </a:r>
            <a:r>
              <a:rPr lang="pt-BR" altLang="pt-BR" sz="2400" dirty="0"/>
              <a:t>. Quando isso acontece, temos claros problemas no funcionamento democrático da sociedade.</a:t>
            </a:r>
            <a:br>
              <a:rPr lang="pt-BR" altLang="pt-BR" sz="2400" dirty="0"/>
            </a:br>
            <a:endParaRPr lang="pt-BR" altLang="pt-BR" sz="2400" dirty="0"/>
          </a:p>
          <a:p>
            <a:pPr eaLnBrk="1" hangingPunct="1"/>
            <a:r>
              <a:rPr lang="pt-BR" altLang="pt-BR" sz="2400" dirty="0"/>
              <a:t>A mídia, vários governos e “formadores de opinião” tentam constantemente dizer que tudo o que é público é ruim e que tudo o que é privado é mais eficiente e melhor.</a:t>
            </a:r>
            <a:br>
              <a:rPr lang="pt-BR" altLang="pt-BR" sz="2400" dirty="0"/>
            </a:br>
            <a:endParaRPr lang="pt-BR" altLang="pt-BR" sz="2400" dirty="0"/>
          </a:p>
          <a:p>
            <a:pPr eaLnBrk="1" hangingPunct="1"/>
            <a:r>
              <a:rPr lang="pt-BR" altLang="pt-BR" sz="2400" dirty="0">
                <a:solidFill>
                  <a:srgbClr val="FF0000"/>
                </a:solidFill>
              </a:rPr>
              <a:t>Essa é uma maneira de tentar colocar o interesse privado sobre o público. O privado sobre o Estado.</a:t>
            </a:r>
            <a:br>
              <a:rPr lang="pt-BR" altLang="pt-BR" sz="2400" dirty="0">
                <a:solidFill>
                  <a:srgbClr val="FF0000"/>
                </a:solidFill>
              </a:rPr>
            </a:br>
            <a:endParaRPr lang="pt-BR" altLang="pt-BR" sz="2400" dirty="0">
              <a:solidFill>
                <a:srgbClr val="FF0000"/>
              </a:solidFill>
            </a:endParaRPr>
          </a:p>
          <a:p>
            <a:pPr eaLnBrk="1" hangingPunct="1"/>
            <a:r>
              <a:rPr lang="pt-BR" altLang="pt-BR" sz="2400" dirty="0"/>
              <a:t>Vamos ver alguma teoria sobre a formação do Estado e em seguida voltaremos às esferas pública e privada.</a:t>
            </a:r>
          </a:p>
          <a:p>
            <a:pPr eaLnBrk="1" hangingPunct="1"/>
            <a:endParaRPr lang="pt-BR" altLang="pt-BR" dirty="0" smtClean="0"/>
          </a:p>
        </p:txBody>
      </p:sp>
    </p:spTree>
    <p:extLst>
      <p:ext uri="{BB962C8B-B14F-4D97-AF65-F5344CB8AC3E}">
        <p14:creationId xmlns:p14="http://schemas.microsoft.com/office/powerpoint/2010/main" val="185843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Espaço Reservado para Conteúdo 2"/>
          <p:cNvSpPr>
            <a:spLocks noGrp="1"/>
          </p:cNvSpPr>
          <p:nvPr>
            <p:ph idx="1"/>
          </p:nvPr>
        </p:nvSpPr>
        <p:spPr>
          <a:xfrm>
            <a:off x="1981200" y="357189"/>
            <a:ext cx="8229600" cy="5768975"/>
          </a:xfrm>
        </p:spPr>
        <p:txBody>
          <a:bodyPr/>
          <a:lstStyle/>
          <a:p>
            <a:pPr eaLnBrk="1" hangingPunct="1"/>
            <a:r>
              <a:rPr lang="pt-BR" altLang="pt-BR" sz="2500">
                <a:solidFill>
                  <a:srgbClr val="FF0000"/>
                </a:solidFill>
              </a:rPr>
              <a:t>MARTIN CARNOY</a:t>
            </a:r>
          </a:p>
          <a:p>
            <a:pPr eaLnBrk="1" hangingPunct="1"/>
            <a:r>
              <a:rPr lang="pt-BR" altLang="pt-BR" sz="2500">
                <a:solidFill>
                  <a:srgbClr val="FF0000"/>
                </a:solidFill>
              </a:rPr>
              <a:t>O Estado e o pensamento político norteamericano</a:t>
            </a:r>
          </a:p>
          <a:p>
            <a:pPr eaLnBrk="1" hangingPunct="1">
              <a:buFontTx/>
              <a:buNone/>
            </a:pPr>
            <a:endParaRPr lang="pt-BR" altLang="pt-BR" sz="2500"/>
          </a:p>
          <a:p>
            <a:pPr eaLnBrk="1" hangingPunct="1"/>
            <a:r>
              <a:rPr lang="pt-BR" altLang="pt-BR" sz="2500"/>
              <a:t>Nos Estados Unidos, o cidadão típico provavelmente descreveria o governo como uma democracia pluralista na qual diferentes grupos de interesses e o povo definem, em geral, as políticas públicas. </a:t>
            </a:r>
            <a:br>
              <a:rPr lang="pt-BR" altLang="pt-BR" sz="2500"/>
            </a:br>
            <a:endParaRPr lang="pt-BR" altLang="pt-BR" sz="2500"/>
          </a:p>
          <a:p>
            <a:pPr eaLnBrk="1" hangingPunct="1"/>
            <a:r>
              <a:rPr lang="pt-BR" altLang="pt-BR" sz="2500">
                <a:solidFill>
                  <a:srgbClr val="FF0000"/>
                </a:solidFill>
              </a:rPr>
              <a:t>O Estado é visto como um campo neutro de debate. </a:t>
            </a:r>
            <a:br>
              <a:rPr lang="pt-BR" altLang="pt-BR" sz="2500">
                <a:solidFill>
                  <a:srgbClr val="FF0000"/>
                </a:solidFill>
              </a:rPr>
            </a:br>
            <a:endParaRPr lang="pt-BR" altLang="pt-BR" sz="2500">
              <a:solidFill>
                <a:srgbClr val="FF0000"/>
              </a:solidFill>
            </a:endParaRPr>
          </a:p>
          <a:p>
            <a:pPr eaLnBrk="1" hangingPunct="1"/>
            <a:r>
              <a:rPr lang="pt-BR" altLang="pt-BR" sz="2500"/>
              <a:t>Os representantes eleitos e os burocratas nomeados chefiam mas, simultaneamente, refletem os anseios do povo, pelo menos para aquelas pessoas que estão interessadas pelos problemas mais próximos. </a:t>
            </a:r>
          </a:p>
          <a:p>
            <a:pPr eaLnBrk="1" hangingPunct="1"/>
            <a:endParaRPr lang="pt-BR" altLang="pt-BR" smtClean="0"/>
          </a:p>
        </p:txBody>
      </p:sp>
    </p:spTree>
    <p:extLst>
      <p:ext uri="{BB962C8B-B14F-4D97-AF65-F5344CB8AC3E}">
        <p14:creationId xmlns:p14="http://schemas.microsoft.com/office/powerpoint/2010/main" val="385302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Espaço Reservado para Conteúdo 2"/>
          <p:cNvSpPr>
            <a:spLocks noGrp="1"/>
          </p:cNvSpPr>
          <p:nvPr>
            <p:ph idx="1"/>
          </p:nvPr>
        </p:nvSpPr>
        <p:spPr>
          <a:xfrm>
            <a:off x="1981200" y="500063"/>
            <a:ext cx="8229600" cy="5626100"/>
          </a:xfrm>
        </p:spPr>
        <p:txBody>
          <a:bodyPr/>
          <a:lstStyle/>
          <a:p>
            <a:pPr eaLnBrk="1" hangingPunct="1"/>
            <a:r>
              <a:rPr lang="pt-BR" altLang="pt-BR" smtClean="0"/>
              <a:t>E embora o burocrata do Estado possa desenvolver uma vida própria, o povo em geral admite que, através de eleições, detém o poder, no final das contas, sobre as decisões governamentais. </a:t>
            </a:r>
          </a:p>
          <a:p>
            <a:pPr eaLnBrk="1" hangingPunct="1"/>
            <a:r>
              <a:rPr lang="pt-BR" altLang="pt-BR" smtClean="0">
                <a:solidFill>
                  <a:srgbClr val="FF0000"/>
                </a:solidFill>
              </a:rPr>
              <a:t>A teoria política pluralista é, de algum modo, a ideologia oficial das democracias capitalistas. </a:t>
            </a:r>
          </a:p>
          <a:p>
            <a:pPr eaLnBrk="1" hangingPunct="1"/>
            <a:r>
              <a:rPr lang="pt-BR" altLang="pt-BR" smtClean="0"/>
              <a:t>Com base em seu princípio central de liberdade individual, o pluralismo reivindica para si o direito exclusivo da própria democracia. </a:t>
            </a:r>
          </a:p>
          <a:p>
            <a:pPr eaLnBrk="1" hangingPunct="1"/>
            <a:endParaRPr lang="pt-BR" altLang="pt-BR" smtClean="0"/>
          </a:p>
        </p:txBody>
      </p:sp>
    </p:spTree>
    <p:extLst>
      <p:ext uri="{BB962C8B-B14F-4D97-AF65-F5344CB8AC3E}">
        <p14:creationId xmlns:p14="http://schemas.microsoft.com/office/powerpoint/2010/main" val="163077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Espaço Reservado para Conteúdo 2"/>
          <p:cNvSpPr>
            <a:spLocks noGrp="1"/>
          </p:cNvSpPr>
          <p:nvPr>
            <p:ph idx="1"/>
          </p:nvPr>
        </p:nvSpPr>
        <p:spPr>
          <a:xfrm>
            <a:off x="1981200" y="642939"/>
            <a:ext cx="8229600" cy="5483225"/>
          </a:xfrm>
        </p:spPr>
        <p:txBody>
          <a:bodyPr/>
          <a:lstStyle/>
          <a:p>
            <a:pPr eaLnBrk="1" hangingPunct="1"/>
            <a:r>
              <a:rPr lang="pt-BR" altLang="pt-BR" smtClean="0"/>
              <a:t>À luz da história do desenvolvimento capitalista e do Estado capitalista, essas considerações são muito questionáveis tão questionáveis que analistas políticos têm questionado se o Estado democrático liberal é, de fato, democrático. </a:t>
            </a:r>
            <a:br>
              <a:rPr lang="pt-BR" altLang="pt-BR" smtClean="0"/>
            </a:br>
            <a:endParaRPr lang="pt-BR" altLang="pt-BR" smtClean="0"/>
          </a:p>
          <a:p>
            <a:pPr eaLnBrk="1" hangingPunct="1"/>
            <a:r>
              <a:rPr lang="pt-BR" altLang="pt-BR">
                <a:solidFill>
                  <a:srgbClr val="FF0000"/>
                </a:solidFill>
              </a:rPr>
              <a:t>Alguns sugerem que a democracia como tal está inerentemente comprometida sob o capitalismo industrial do século XX; outros argumentam que o que é descrito como pluralismo é, na realidade, corporativismo.</a:t>
            </a:r>
          </a:p>
        </p:txBody>
      </p:sp>
    </p:spTree>
    <p:extLst>
      <p:ext uri="{BB962C8B-B14F-4D97-AF65-F5344CB8AC3E}">
        <p14:creationId xmlns:p14="http://schemas.microsoft.com/office/powerpoint/2010/main" val="1127758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Espaço Reservado para Conteúdo 2"/>
          <p:cNvSpPr>
            <a:spLocks noGrp="1"/>
          </p:cNvSpPr>
          <p:nvPr>
            <p:ph idx="1"/>
          </p:nvPr>
        </p:nvSpPr>
        <p:spPr>
          <a:xfrm>
            <a:off x="1981200" y="357189"/>
            <a:ext cx="8229600" cy="5768975"/>
          </a:xfrm>
        </p:spPr>
        <p:txBody>
          <a:bodyPr/>
          <a:lstStyle/>
          <a:p>
            <a:pPr eaLnBrk="1" hangingPunct="1"/>
            <a:r>
              <a:rPr lang="pt-BR" altLang="pt-BR" sz="5400">
                <a:solidFill>
                  <a:srgbClr val="FF0000"/>
                </a:solidFill>
              </a:rPr>
              <a:t>A verdade é que existe uma permanente tensão </a:t>
            </a:r>
            <a:r>
              <a:rPr lang="pt-BR" altLang="pt-BR" sz="5400"/>
              <a:t>entre os interesses privados das grandes corporações e bancos e os do Estado democrático.</a:t>
            </a:r>
          </a:p>
          <a:p>
            <a:pPr eaLnBrk="1" hangingPunct="1"/>
            <a:endParaRPr lang="pt-BR" altLang="pt-BR" smtClean="0"/>
          </a:p>
          <a:p>
            <a:pPr eaLnBrk="1" hangingPunct="1"/>
            <a:endParaRPr lang="pt-BR" altLang="pt-BR" smtClean="0"/>
          </a:p>
        </p:txBody>
      </p:sp>
    </p:spTree>
    <p:extLst>
      <p:ext uri="{BB962C8B-B14F-4D97-AF65-F5344CB8AC3E}">
        <p14:creationId xmlns:p14="http://schemas.microsoft.com/office/powerpoint/2010/main" val="178197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Espaço Reservado para Conteúdo 2"/>
          <p:cNvSpPr>
            <a:spLocks noGrp="1"/>
          </p:cNvSpPr>
          <p:nvPr>
            <p:ph idx="1"/>
          </p:nvPr>
        </p:nvSpPr>
        <p:spPr>
          <a:xfrm>
            <a:off x="1981200" y="357189"/>
            <a:ext cx="8229600" cy="5768975"/>
          </a:xfrm>
        </p:spPr>
        <p:txBody>
          <a:bodyPr/>
          <a:lstStyle/>
          <a:p>
            <a:pPr eaLnBrk="1" hangingPunct="1"/>
            <a:r>
              <a:rPr lang="pt-BR" altLang="pt-BR">
                <a:solidFill>
                  <a:srgbClr val="FF0000"/>
                </a:solidFill>
              </a:rPr>
              <a:t>TEORIAS DO ESTADO DO "BEM-COMUM"</a:t>
            </a:r>
          </a:p>
          <a:p>
            <a:pPr eaLnBrk="1" hangingPunct="1"/>
            <a:r>
              <a:rPr lang="pt-BR" altLang="pt-BR"/>
              <a:t>Está implícita nas análises do Estado que se apóiam na visão pluralista a idéia de que o governo serve aos interesses da maioria, mesmo que, na prática, nem sempre o faça. </a:t>
            </a:r>
            <a:br>
              <a:rPr lang="pt-BR" altLang="pt-BR"/>
            </a:br>
            <a:endParaRPr lang="pt-BR" altLang="pt-BR"/>
          </a:p>
          <a:p>
            <a:pPr eaLnBrk="1" hangingPunct="1"/>
            <a:r>
              <a:rPr lang="pt-BR" altLang="pt-BR">
                <a:solidFill>
                  <a:srgbClr val="FF0000"/>
                </a:solidFill>
              </a:rPr>
              <a:t>O governo está a serviço do povo, colocado lá por esse povo para cumprir tal função.</a:t>
            </a:r>
          </a:p>
          <a:p>
            <a:pPr eaLnBrk="1" hangingPunct="1"/>
            <a:r>
              <a:rPr lang="pt-BR" altLang="pt-BR"/>
              <a:t>A concepção de que os indivíduos, coletivamente, devem ser capazes de determinar as leis que os governam é tão antiga quanto as próprias idéias dos direitos humanos e da democracia. </a:t>
            </a:r>
          </a:p>
          <a:p>
            <a:pPr eaLnBrk="1" hangingPunct="1"/>
            <a:endParaRPr lang="pt-BR" altLang="pt-BR" smtClean="0"/>
          </a:p>
        </p:txBody>
      </p:sp>
    </p:spTree>
    <p:extLst>
      <p:ext uri="{BB962C8B-B14F-4D97-AF65-F5344CB8AC3E}">
        <p14:creationId xmlns:p14="http://schemas.microsoft.com/office/powerpoint/2010/main" val="182687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Espaço Reservado para Conteúdo 2"/>
          <p:cNvSpPr>
            <a:spLocks noGrp="1"/>
          </p:cNvSpPr>
          <p:nvPr>
            <p:ph idx="1"/>
          </p:nvPr>
        </p:nvSpPr>
        <p:spPr>
          <a:xfrm>
            <a:off x="1981200" y="571501"/>
            <a:ext cx="8229600" cy="5554663"/>
          </a:xfrm>
        </p:spPr>
        <p:txBody>
          <a:bodyPr/>
          <a:lstStyle/>
          <a:p>
            <a:pPr eaLnBrk="1" hangingPunct="1"/>
            <a:r>
              <a:rPr lang="pt-BR" altLang="pt-BR" smtClean="0">
                <a:solidFill>
                  <a:srgbClr val="FF0000"/>
                </a:solidFill>
              </a:rPr>
              <a:t>MARX, ENGELS, LENIN E O ESTADO</a:t>
            </a:r>
          </a:p>
          <a:p>
            <a:pPr eaLnBrk="1" hangingPunct="1"/>
            <a:r>
              <a:rPr lang="pt-BR" altLang="pt-BR" sz="2600"/>
              <a:t>Marx considerava as condições materiais de uma sociedade como a base de sua estrutura social e da consciência humana. </a:t>
            </a:r>
          </a:p>
          <a:p>
            <a:pPr eaLnBrk="1" hangingPunct="1"/>
            <a:r>
              <a:rPr lang="pt-BR" altLang="pt-BR" sz="2600">
                <a:solidFill>
                  <a:srgbClr val="FF0000"/>
                </a:solidFill>
              </a:rPr>
              <a:t>A forma do Estado, portanto, emerge das relações de produção, não do desenvolvimento geral da mente ou do conjunto das vontades humanas. </a:t>
            </a:r>
          </a:p>
          <a:p>
            <a:pPr eaLnBrk="1" hangingPunct="1"/>
            <a:r>
              <a:rPr lang="pt-BR" altLang="pt-BR" sz="2600"/>
              <a:t>Na concepção de Marx, é impossível separar a interação humana em uma parte da sociedade da interação em outra: a consciência humana que guia e até mesmo determina essas relações individuais é o produto das condições materiais - o modo pelo qual as coisas são produzidas, distribuídas e consumidas.</a:t>
            </a:r>
          </a:p>
          <a:p>
            <a:pPr eaLnBrk="1" hangingPunct="1"/>
            <a:endParaRPr lang="pt-BR" altLang="pt-BR" smtClean="0"/>
          </a:p>
        </p:txBody>
      </p:sp>
    </p:spTree>
    <p:extLst>
      <p:ext uri="{BB962C8B-B14F-4D97-AF65-F5344CB8AC3E}">
        <p14:creationId xmlns:p14="http://schemas.microsoft.com/office/powerpoint/2010/main" val="3787068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Espaço Reservado para Conteúdo 2"/>
          <p:cNvSpPr>
            <a:spLocks noGrp="1"/>
          </p:cNvSpPr>
          <p:nvPr>
            <p:ph idx="1"/>
          </p:nvPr>
        </p:nvSpPr>
        <p:spPr>
          <a:xfrm>
            <a:off x="1981200" y="571501"/>
            <a:ext cx="8229600" cy="5554663"/>
          </a:xfrm>
        </p:spPr>
        <p:txBody>
          <a:bodyPr/>
          <a:lstStyle/>
          <a:p>
            <a:pPr eaLnBrk="1" hangingPunct="1"/>
            <a:r>
              <a:rPr lang="pt-BR" altLang="pt-BR" smtClean="0">
                <a:solidFill>
                  <a:srgbClr val="FF0000"/>
                </a:solidFill>
              </a:rPr>
              <a:t>Marx dizia que:</a:t>
            </a:r>
          </a:p>
          <a:p>
            <a:pPr eaLnBrk="1" hangingPunct="1"/>
            <a:r>
              <a:rPr lang="pt-BR" altLang="pt-BR" i="1"/>
              <a:t>“As relações jurídicas assim como as formas do Estado não podem ser tomadas por si mesmas nem do chamado desenvolvimento geral da mente humana, mas têm suas raízes nas condições materiais de vida, em sua totalidade.</a:t>
            </a:r>
            <a:br>
              <a:rPr lang="pt-BR" altLang="pt-BR" i="1"/>
            </a:br>
            <a:r>
              <a:rPr lang="pt-BR" altLang="pt-BR" i="1"/>
              <a:t> </a:t>
            </a:r>
            <a:endParaRPr lang="pt-BR" altLang="pt-BR"/>
          </a:p>
          <a:p>
            <a:pPr eaLnBrk="1" hangingPunct="1"/>
            <a:r>
              <a:rPr lang="pt-BR" altLang="pt-BR" i="1">
                <a:solidFill>
                  <a:srgbClr val="FF0000"/>
                </a:solidFill>
              </a:rPr>
              <a:t>Na produção social de sua vida, os homens entram em relações determinadas, necessárias, e independentes de sua vontade</a:t>
            </a:r>
            <a:r>
              <a:rPr lang="pt-BR" altLang="pt-BR" i="1"/>
              <a:t>, relações de produção que correspondem a um grau determinado de desenvolvimento de suas forças produtivas materiais. </a:t>
            </a:r>
            <a:endParaRPr lang="pt-BR" altLang="pt-BR"/>
          </a:p>
          <a:p>
            <a:pPr eaLnBrk="1" hangingPunct="1"/>
            <a:endParaRPr lang="pt-BR" altLang="pt-BR" smtClean="0"/>
          </a:p>
        </p:txBody>
      </p:sp>
    </p:spTree>
    <p:extLst>
      <p:ext uri="{BB962C8B-B14F-4D97-AF65-F5344CB8AC3E}">
        <p14:creationId xmlns:p14="http://schemas.microsoft.com/office/powerpoint/2010/main" val="3877825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Espaço Reservado para Conteúdo 2"/>
          <p:cNvSpPr>
            <a:spLocks noGrp="1"/>
          </p:cNvSpPr>
          <p:nvPr>
            <p:ph idx="1"/>
          </p:nvPr>
        </p:nvSpPr>
        <p:spPr>
          <a:xfrm>
            <a:off x="1981200" y="357189"/>
            <a:ext cx="8229600" cy="5768975"/>
          </a:xfrm>
        </p:spPr>
        <p:txBody>
          <a:bodyPr/>
          <a:lstStyle/>
          <a:p>
            <a:pPr eaLnBrk="1" hangingPunct="1"/>
            <a:r>
              <a:rPr lang="pt-BR" altLang="pt-BR" i="1" smtClean="0"/>
              <a:t>A soma total dessas relações de produção constitui a estrutura econômica da sociedade, a base real sobre a' qual se eleva uma superestrutura jurídica e política e à qual correspondem formas definidas de consciência social. </a:t>
            </a:r>
          </a:p>
          <a:p>
            <a:pPr eaLnBrk="1" hangingPunct="1"/>
            <a:r>
              <a:rPr lang="pt-BR" altLang="pt-BR" i="1" smtClean="0">
                <a:solidFill>
                  <a:srgbClr val="FF0000"/>
                </a:solidFill>
              </a:rPr>
              <a:t>O modo de produção da vida material condiciona, de forma geral, o processo de vida social, político e intelectual</a:t>
            </a:r>
            <a:r>
              <a:rPr lang="pt-BR" altLang="pt-BR" i="1" smtClean="0"/>
              <a:t>. Não é a consciência dos homens que determina sua forma de ser mas, ao contrário, é sua forma de ser social que determina sua consciência”.</a:t>
            </a:r>
            <a:endParaRPr lang="pt-BR" altLang="pt-BR" smtClean="0"/>
          </a:p>
          <a:p>
            <a:pPr eaLnBrk="1" hangingPunct="1"/>
            <a:endParaRPr lang="pt-BR" altLang="pt-BR" smtClean="0"/>
          </a:p>
        </p:txBody>
      </p:sp>
    </p:spTree>
    <p:extLst>
      <p:ext uri="{BB962C8B-B14F-4D97-AF65-F5344CB8AC3E}">
        <p14:creationId xmlns:p14="http://schemas.microsoft.com/office/powerpoint/2010/main" val="103332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p:cNvSpPr>
            <a:spLocks noGrp="1" noChangeArrowheads="1"/>
          </p:cNvSpPr>
          <p:nvPr>
            <p:ph type="body" idx="1"/>
          </p:nvPr>
        </p:nvSpPr>
        <p:spPr>
          <a:xfrm>
            <a:off x="1981200" y="476251"/>
            <a:ext cx="8229600" cy="5649913"/>
          </a:xfrm>
        </p:spPr>
        <p:txBody>
          <a:bodyPr/>
          <a:lstStyle/>
          <a:p>
            <a:pPr eaLnBrk="1" hangingPunct="1"/>
            <a:r>
              <a:rPr lang="pt-BR" altLang="pt-BR" sz="4000"/>
              <a:t>Uma das questões centrais do estudo da sociedade trata das diferenças entre a vida pública e a vida privada.</a:t>
            </a:r>
            <a:br>
              <a:rPr lang="pt-BR" altLang="pt-BR" sz="4000"/>
            </a:br>
            <a:endParaRPr lang="pt-BR" altLang="pt-BR" sz="4000"/>
          </a:p>
          <a:p>
            <a:pPr eaLnBrk="1" hangingPunct="1"/>
            <a:r>
              <a:rPr lang="pt-BR" altLang="pt-BR" sz="4000"/>
              <a:t>A grande conquista social da modernidade – após a Revolução Francesa, em 1789 – é a existência de uma </a:t>
            </a:r>
            <a:r>
              <a:rPr lang="pt-BR" altLang="pt-BR" sz="4000">
                <a:solidFill>
                  <a:srgbClr val="FF0000"/>
                </a:solidFill>
              </a:rPr>
              <a:t>esfera pública na sociedade.</a:t>
            </a:r>
          </a:p>
        </p:txBody>
      </p:sp>
    </p:spTree>
    <p:extLst>
      <p:ext uri="{BB962C8B-B14F-4D97-AF65-F5344CB8AC3E}">
        <p14:creationId xmlns:p14="http://schemas.microsoft.com/office/powerpoint/2010/main" val="559183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Espaço Reservado para Conteúdo 2"/>
          <p:cNvSpPr>
            <a:spLocks noGrp="1"/>
          </p:cNvSpPr>
          <p:nvPr>
            <p:ph idx="1"/>
          </p:nvPr>
        </p:nvSpPr>
        <p:spPr>
          <a:xfrm>
            <a:off x="1981200" y="642939"/>
            <a:ext cx="8229600" cy="5483225"/>
          </a:xfrm>
        </p:spPr>
        <p:txBody>
          <a:bodyPr/>
          <a:lstStyle/>
          <a:p>
            <a:pPr eaLnBrk="1" hangingPunct="1"/>
            <a:r>
              <a:rPr lang="pt-BR" altLang="pt-BR"/>
              <a:t>Assim, o Estado capitalista é uma resposta à necessidade de mediar o conflito de classes e manter a “ordem”, uma ordem que reproduz o domínio econômico da burguesia.</a:t>
            </a:r>
          </a:p>
          <a:p>
            <a:pPr eaLnBrk="1" hangingPunct="1"/>
            <a:r>
              <a:rPr lang="pt-BR" altLang="pt-BR"/>
              <a:t>Marx colocou o Estado em seu contexto histórico e o submeteu a uma concepção materialista da história. </a:t>
            </a:r>
          </a:p>
          <a:p>
            <a:pPr eaLnBrk="1" hangingPunct="1"/>
            <a:r>
              <a:rPr lang="pt-BR" altLang="pt-BR">
                <a:solidFill>
                  <a:srgbClr val="FF0000"/>
                </a:solidFill>
              </a:rPr>
              <a:t>Para ele, não é o Estado que molda a sociedade,  mas a sociedade que molda o Estado. </a:t>
            </a:r>
          </a:p>
          <a:p>
            <a:pPr eaLnBrk="1" hangingPunct="1"/>
            <a:r>
              <a:rPr lang="pt-BR" altLang="pt-BR"/>
              <a:t>A sociedade, por sua vez, se molda pelo modo dominante de produção e das relações de produção inerentes a esse modo.</a:t>
            </a:r>
          </a:p>
          <a:p>
            <a:pPr eaLnBrk="1" hangingPunct="1"/>
            <a:endParaRPr lang="pt-BR" altLang="pt-BR" smtClean="0"/>
          </a:p>
        </p:txBody>
      </p:sp>
    </p:spTree>
    <p:extLst>
      <p:ext uri="{BB962C8B-B14F-4D97-AF65-F5344CB8AC3E}">
        <p14:creationId xmlns:p14="http://schemas.microsoft.com/office/powerpoint/2010/main" val="2825214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Espaço Reservado para Conteúdo 2"/>
          <p:cNvSpPr>
            <a:spLocks noGrp="1"/>
          </p:cNvSpPr>
          <p:nvPr>
            <p:ph idx="1"/>
          </p:nvPr>
        </p:nvSpPr>
        <p:spPr>
          <a:xfrm>
            <a:off x="1981200" y="428625"/>
            <a:ext cx="8229600" cy="5697538"/>
          </a:xfrm>
        </p:spPr>
        <p:txBody>
          <a:bodyPr/>
          <a:lstStyle/>
          <a:p>
            <a:pPr eaLnBrk="1" hangingPunct="1"/>
            <a:r>
              <a:rPr lang="pt-BR" altLang="pt-BR">
                <a:solidFill>
                  <a:srgbClr val="FF0000"/>
                </a:solidFill>
              </a:rPr>
              <a:t>Em segundo lugar, Marx defendia que o Estado, emergindo das relações de produção, não representa o bem-comum, mas é a expressão política da estrutura de classe inerente à produção. </a:t>
            </a:r>
          </a:p>
          <a:p>
            <a:pPr eaLnBrk="1" hangingPunct="1"/>
            <a:r>
              <a:rPr lang="pt-BR" altLang="pt-BR"/>
              <a:t>Hegel, Hobbes, Locke, Rousseau e Adam Smith tinham a visão do Estado como responsável pela representação da "coletividade social", acima dos interesses particulares e das classes, assegurando que a competição entre os indivíduos e os grupos permanecessem em ordem, enquanto os interesses coletivos do "todo" social seriam preservados nas ações do próprio Estado. </a:t>
            </a:r>
          </a:p>
          <a:p>
            <a:pPr eaLnBrk="1" hangingPunct="1"/>
            <a:endParaRPr lang="pt-BR" altLang="pt-BR" smtClean="0"/>
          </a:p>
        </p:txBody>
      </p:sp>
    </p:spTree>
    <p:extLst>
      <p:ext uri="{BB962C8B-B14F-4D97-AF65-F5344CB8AC3E}">
        <p14:creationId xmlns:p14="http://schemas.microsoft.com/office/powerpoint/2010/main" val="349080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Espaço Reservado para Conteúdo 2"/>
          <p:cNvSpPr>
            <a:spLocks noGrp="1"/>
          </p:cNvSpPr>
          <p:nvPr>
            <p:ph idx="1"/>
          </p:nvPr>
        </p:nvSpPr>
        <p:spPr>
          <a:xfrm>
            <a:off x="1981200" y="500063"/>
            <a:ext cx="8229600" cy="5626100"/>
          </a:xfrm>
        </p:spPr>
        <p:txBody>
          <a:bodyPr/>
          <a:lstStyle/>
          <a:p>
            <a:pPr eaLnBrk="1" hangingPunct="1"/>
            <a:r>
              <a:rPr lang="pt-BR" altLang="pt-BR" sz="3600">
                <a:solidFill>
                  <a:srgbClr val="FF0000"/>
                </a:solidFill>
              </a:rPr>
              <a:t>Marx veio a rejeitar essa visão do Estado como o curador da sociedade como um todo. </a:t>
            </a:r>
            <a:br>
              <a:rPr lang="pt-BR" altLang="pt-BR" sz="3600">
                <a:solidFill>
                  <a:srgbClr val="FF0000"/>
                </a:solidFill>
              </a:rPr>
            </a:br>
            <a:endParaRPr lang="pt-BR" altLang="pt-BR" sz="3600">
              <a:solidFill>
                <a:srgbClr val="FF0000"/>
              </a:solidFill>
            </a:endParaRPr>
          </a:p>
          <a:p>
            <a:pPr eaLnBrk="1" hangingPunct="1"/>
            <a:r>
              <a:rPr lang="pt-BR" altLang="pt-BR" smtClean="0"/>
              <a:t>Uma vez que ele chegou a sua formulação da sociedade capitalista como uma sociedade de classes, dominada pela burguesia, seguiu-se necessariamente a sua visão de que o Estado é a expressão política dessa dominação. </a:t>
            </a:r>
          </a:p>
          <a:p>
            <a:pPr eaLnBrk="1" hangingPunct="1"/>
            <a:endParaRPr lang="pt-BR" altLang="pt-BR" smtClean="0"/>
          </a:p>
        </p:txBody>
      </p:sp>
    </p:spTree>
    <p:extLst>
      <p:ext uri="{BB962C8B-B14F-4D97-AF65-F5344CB8AC3E}">
        <p14:creationId xmlns:p14="http://schemas.microsoft.com/office/powerpoint/2010/main" val="2301323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Espaço Reservado para Conteúdo 2"/>
          <p:cNvSpPr>
            <a:spLocks noGrp="1"/>
          </p:cNvSpPr>
          <p:nvPr>
            <p:ph idx="1"/>
          </p:nvPr>
        </p:nvSpPr>
        <p:spPr>
          <a:xfrm>
            <a:off x="1981200" y="500063"/>
            <a:ext cx="8229600" cy="5626100"/>
          </a:xfrm>
        </p:spPr>
        <p:txBody>
          <a:bodyPr/>
          <a:lstStyle/>
          <a:p>
            <a:pPr eaLnBrk="1" hangingPunct="1"/>
            <a:r>
              <a:rPr lang="pt-BR" altLang="pt-BR" b="1" smtClean="0">
                <a:solidFill>
                  <a:srgbClr val="FF0000"/>
                </a:solidFill>
              </a:rPr>
              <a:t>O pesquisador inglês Ralph Miliband </a:t>
            </a:r>
            <a:br>
              <a:rPr lang="pt-BR" altLang="pt-BR" b="1" smtClean="0">
                <a:solidFill>
                  <a:srgbClr val="FF0000"/>
                </a:solidFill>
              </a:rPr>
            </a:br>
            <a:r>
              <a:rPr lang="pt-BR" altLang="pt-BR" b="1" smtClean="0">
                <a:solidFill>
                  <a:srgbClr val="FF0000"/>
                </a:solidFill>
              </a:rPr>
              <a:t>diz o seguinte:</a:t>
            </a:r>
          </a:p>
          <a:p>
            <a:pPr eaLnBrk="1" hangingPunct="1"/>
            <a:r>
              <a:rPr lang="pt-BR" altLang="pt-BR" i="1"/>
              <a:t>“Pode haver ocasiões e assuntos onde os interesses de todas as classes possam coincidir. Mas na maior parte das vezes e em essência, esses interesses estão fundamental e irrevogavelmente em divergência, de modo que o Estado não pode ser seu curador comum; a idéia de que tal possa acontecer faz parte do véu ideológico que uma classe dominante lança sobre a realidade da dominação de classe, a fim de legitimar essa dominação aos próprios olhos e também perante as classes subordinadas”. </a:t>
            </a:r>
            <a:endParaRPr lang="pt-BR" altLang="pt-BR"/>
          </a:p>
          <a:p>
            <a:pPr eaLnBrk="1" hangingPunct="1"/>
            <a:endParaRPr lang="pt-BR" altLang="pt-BR"/>
          </a:p>
        </p:txBody>
      </p:sp>
    </p:spTree>
    <p:extLst>
      <p:ext uri="{BB962C8B-B14F-4D97-AF65-F5344CB8AC3E}">
        <p14:creationId xmlns:p14="http://schemas.microsoft.com/office/powerpoint/2010/main" val="3676086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Espaço Reservado para Conteúdo 2"/>
          <p:cNvSpPr>
            <a:spLocks noGrp="1"/>
          </p:cNvSpPr>
          <p:nvPr>
            <p:ph idx="1"/>
          </p:nvPr>
        </p:nvSpPr>
        <p:spPr>
          <a:xfrm>
            <a:off x="1981200" y="642939"/>
            <a:ext cx="8229600" cy="5483225"/>
          </a:xfrm>
        </p:spPr>
        <p:txBody>
          <a:bodyPr/>
          <a:lstStyle/>
          <a:p>
            <a:pPr eaLnBrk="1" hangingPunct="1"/>
            <a:r>
              <a:rPr lang="pt-BR" altLang="pt-BR" smtClean="0">
                <a:solidFill>
                  <a:srgbClr val="FF0000"/>
                </a:solidFill>
              </a:rPr>
              <a:t>Um ponto fundamental na teoria do Estado de Marx é que, na sociedade burguesa, o Estado representa o braço repressivo da burguesia. </a:t>
            </a:r>
          </a:p>
          <a:p>
            <a:pPr eaLnBrk="1" hangingPunct="1"/>
            <a:r>
              <a:rPr lang="pt-BR" altLang="pt-BR" smtClean="0"/>
              <a:t>A ascensão do Estado como força repressiva para manter sob controle os antagonismos de classe não apenas descreve à natureza de classe do Estado, mas também sua função repressiva, a qual, no capitalismo, serve à classe dominante, à burguesia. </a:t>
            </a:r>
          </a:p>
          <a:p>
            <a:pPr eaLnBrk="1" hangingPunct="1"/>
            <a:endParaRPr lang="pt-BR" altLang="pt-BR" smtClean="0"/>
          </a:p>
        </p:txBody>
      </p:sp>
    </p:spTree>
    <p:extLst>
      <p:ext uri="{BB962C8B-B14F-4D97-AF65-F5344CB8AC3E}">
        <p14:creationId xmlns:p14="http://schemas.microsoft.com/office/powerpoint/2010/main" val="3481497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Espaço Reservado para Conteúdo 2"/>
          <p:cNvSpPr>
            <a:spLocks noGrp="1"/>
          </p:cNvSpPr>
          <p:nvPr>
            <p:ph idx="1"/>
          </p:nvPr>
        </p:nvSpPr>
        <p:spPr>
          <a:xfrm>
            <a:off x="1981200" y="571501"/>
            <a:ext cx="8229600" cy="5554663"/>
          </a:xfrm>
        </p:spPr>
        <p:txBody>
          <a:bodyPr/>
          <a:lstStyle/>
          <a:p>
            <a:pPr eaLnBrk="1" hangingPunct="1"/>
            <a:r>
              <a:rPr lang="pt-BR" altLang="pt-BR" smtClean="0"/>
              <a:t>Max Weber afirmou na conferência “A política como vocação” que </a:t>
            </a:r>
            <a:r>
              <a:rPr lang="pt-BR" altLang="pt-BR" smtClean="0">
                <a:solidFill>
                  <a:srgbClr val="FF0000"/>
                </a:solidFill>
              </a:rPr>
              <a:t>o Estado é “uma relação de homens que dominam seus iguais, mantida pela violência legítima (isto é, considerada legítima)</a:t>
            </a:r>
            <a:r>
              <a:rPr lang="pt-BR" altLang="pt-BR" smtClean="0"/>
              <a:t>”. </a:t>
            </a:r>
          </a:p>
          <a:p>
            <a:pPr eaLnBrk="1" hangingPunct="1"/>
            <a:r>
              <a:rPr lang="pt-BR" altLang="pt-BR" smtClean="0"/>
              <a:t>Assim, na conceituação de Weber, o Estado é um aparato administrativo e político que detém o monopólio da violência legítima dentro de um determinado território, a partir da crença dos indivíduos em sua legitimidade.</a:t>
            </a:r>
          </a:p>
          <a:p>
            <a:pPr eaLnBrk="1" hangingPunct="1"/>
            <a:endParaRPr lang="pt-BR" altLang="pt-BR" smtClean="0"/>
          </a:p>
        </p:txBody>
      </p:sp>
    </p:spTree>
    <p:extLst>
      <p:ext uri="{BB962C8B-B14F-4D97-AF65-F5344CB8AC3E}">
        <p14:creationId xmlns:p14="http://schemas.microsoft.com/office/powerpoint/2010/main" val="1136844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Espaço Reservado para Conteúdo 2"/>
          <p:cNvSpPr>
            <a:spLocks noGrp="1"/>
          </p:cNvSpPr>
          <p:nvPr>
            <p:ph idx="1"/>
          </p:nvPr>
        </p:nvSpPr>
        <p:spPr>
          <a:xfrm>
            <a:off x="1981200" y="571501"/>
            <a:ext cx="8229600" cy="5554663"/>
          </a:xfrm>
        </p:spPr>
        <p:txBody>
          <a:bodyPr/>
          <a:lstStyle/>
          <a:p>
            <a:pPr eaLnBrk="1" hangingPunct="1"/>
            <a:r>
              <a:rPr lang="pt-BR" altLang="pt-BR" smtClean="0">
                <a:solidFill>
                  <a:srgbClr val="FF0000"/>
                </a:solidFill>
              </a:rPr>
              <a:t>Dois pontos são fundamentais na descrição do autor</a:t>
            </a:r>
            <a:r>
              <a:rPr lang="pt-BR" altLang="pt-BR" smtClean="0"/>
              <a:t>. </a:t>
            </a:r>
            <a:br>
              <a:rPr lang="pt-BR" altLang="pt-BR" smtClean="0"/>
            </a:br>
            <a:endParaRPr lang="pt-BR" altLang="pt-BR" smtClean="0"/>
          </a:p>
          <a:p>
            <a:pPr eaLnBrk="1" hangingPunct="1"/>
            <a:r>
              <a:rPr lang="pt-BR" altLang="pt-BR" smtClean="0"/>
              <a:t>Primeiramente, o monopólio estatal da violência legítima não significa que apenas o Estado fará uso da força, pois indivíduos e organizações civis poderão eventualmente fazer uso da violência física. Entretanto, apenas o Estado é autorizado pela sociedade para usá-la com legitimidade. </a:t>
            </a:r>
          </a:p>
          <a:p>
            <a:pPr eaLnBrk="1" hangingPunct="1"/>
            <a:endParaRPr lang="pt-BR" altLang="pt-BR" smtClean="0"/>
          </a:p>
        </p:txBody>
      </p:sp>
    </p:spTree>
    <p:extLst>
      <p:ext uri="{BB962C8B-B14F-4D97-AF65-F5344CB8AC3E}">
        <p14:creationId xmlns:p14="http://schemas.microsoft.com/office/powerpoint/2010/main" val="3011605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Espaço Reservado para Conteúdo 2"/>
          <p:cNvSpPr>
            <a:spLocks noGrp="1"/>
          </p:cNvSpPr>
          <p:nvPr>
            <p:ph idx="1"/>
          </p:nvPr>
        </p:nvSpPr>
        <p:spPr>
          <a:xfrm>
            <a:off x="1981200" y="428625"/>
            <a:ext cx="8229600" cy="5697538"/>
          </a:xfrm>
        </p:spPr>
        <p:txBody>
          <a:bodyPr/>
          <a:lstStyle/>
          <a:p>
            <a:pPr eaLnBrk="1" hangingPunct="1"/>
            <a:r>
              <a:rPr lang="pt-BR" altLang="pt-BR" sz="3000"/>
              <a:t>Essa autorização social do uso da força ocorre porque os dominados aceitam obedecer a seus dominantes. Essa aceitação, por sua vez, tem três possíveis justificativas. </a:t>
            </a:r>
          </a:p>
          <a:p>
            <a:pPr eaLnBrk="1" hangingPunct="1"/>
            <a:r>
              <a:rPr lang="pt-BR" altLang="pt-BR" sz="3000"/>
              <a:t>Pode ocorrer devido a uma “autoridade do passado eterno, ou seja, dos costumes consagrados por meio de validade imemorial”, chamada de </a:t>
            </a:r>
            <a:r>
              <a:rPr lang="pt-BR" altLang="pt-BR" sz="3000" b="1"/>
              <a:t>dominação tradicional</a:t>
            </a:r>
            <a:r>
              <a:rPr lang="pt-BR" altLang="pt-BR" sz="3000"/>
              <a:t>. </a:t>
            </a:r>
          </a:p>
          <a:p>
            <a:pPr eaLnBrk="1" hangingPunct="1"/>
            <a:r>
              <a:rPr lang="pt-BR" altLang="pt-BR" sz="3000">
                <a:solidFill>
                  <a:srgbClr val="FF0000"/>
                </a:solidFill>
              </a:rPr>
              <a:t>Outra possibilidade é que ocorra devido ao</a:t>
            </a:r>
            <a:r>
              <a:rPr lang="pt-BR" altLang="pt-BR" sz="3000" b="1">
                <a:solidFill>
                  <a:srgbClr val="FF0000"/>
                </a:solidFill>
              </a:rPr>
              <a:t> carisma</a:t>
            </a:r>
            <a:r>
              <a:rPr lang="pt-BR" altLang="pt-BR" sz="3000">
                <a:solidFill>
                  <a:srgbClr val="FF0000"/>
                </a:solidFill>
              </a:rPr>
              <a:t> de um líder (</a:t>
            </a:r>
            <a:r>
              <a:rPr lang="pt-BR" altLang="pt-BR" sz="3000" b="1">
                <a:solidFill>
                  <a:srgbClr val="FF0000"/>
                </a:solidFill>
              </a:rPr>
              <a:t>dominação carismática</a:t>
            </a:r>
            <a:r>
              <a:rPr lang="pt-BR" altLang="pt-BR" sz="3000">
                <a:solidFill>
                  <a:srgbClr val="FF0000"/>
                </a:solidFill>
              </a:rPr>
              <a:t>). </a:t>
            </a:r>
          </a:p>
          <a:p>
            <a:pPr eaLnBrk="1" hangingPunct="1"/>
            <a:endParaRPr lang="pt-BR" altLang="pt-BR" smtClean="0"/>
          </a:p>
        </p:txBody>
      </p:sp>
    </p:spTree>
    <p:extLst>
      <p:ext uri="{BB962C8B-B14F-4D97-AF65-F5344CB8AC3E}">
        <p14:creationId xmlns:p14="http://schemas.microsoft.com/office/powerpoint/2010/main" val="3904260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Espaço Reservado para Conteúdo 2"/>
          <p:cNvSpPr>
            <a:spLocks noGrp="1"/>
          </p:cNvSpPr>
          <p:nvPr>
            <p:ph idx="1"/>
          </p:nvPr>
        </p:nvSpPr>
        <p:spPr>
          <a:xfrm>
            <a:off x="1981200" y="500063"/>
            <a:ext cx="8229600" cy="5626100"/>
          </a:xfrm>
        </p:spPr>
        <p:txBody>
          <a:bodyPr/>
          <a:lstStyle/>
          <a:p>
            <a:pPr eaLnBrk="1" hangingPunct="1"/>
            <a:r>
              <a:rPr lang="pt-BR" altLang="pt-BR" smtClean="0"/>
              <a:t>E, </a:t>
            </a:r>
            <a:r>
              <a:rPr lang="pt-BR" altLang="pt-BR" smtClean="0">
                <a:solidFill>
                  <a:srgbClr val="FF0000"/>
                </a:solidFill>
              </a:rPr>
              <a:t>como conhecemos nos Estados modernos, ocorre através da legalidade, ou seja, é “fundada na crença da validade legal e da competência funcional baseada em normas racionalmente definidas</a:t>
            </a:r>
            <a:r>
              <a:rPr lang="pt-BR" altLang="pt-BR" smtClean="0"/>
              <a:t>” (</a:t>
            </a:r>
            <a:r>
              <a:rPr lang="pt-BR" altLang="pt-BR" b="1" smtClean="0"/>
              <a:t>dominação legal</a:t>
            </a:r>
            <a:r>
              <a:rPr lang="pt-BR" altLang="pt-BR" smtClean="0"/>
              <a:t>).</a:t>
            </a:r>
          </a:p>
          <a:p>
            <a:pPr eaLnBrk="1" hangingPunct="1">
              <a:buFontTx/>
              <a:buNone/>
            </a:pPr>
            <a:endParaRPr lang="pt-BR" altLang="pt-BR" smtClean="0"/>
          </a:p>
          <a:p>
            <a:pPr eaLnBrk="1" hangingPunct="1"/>
            <a:r>
              <a:rPr lang="pt-BR" altLang="pt-BR"/>
              <a:t>A maioria dos analistas do Estado, incluindo os teóricos do "bem-comum" aceita esse conceito. É a noção do Estado como o aparelho repressivo da burguesia que é a característica tipicamente marxista do Estado e que a distingue da conceituação de Weber. </a:t>
            </a:r>
          </a:p>
          <a:p>
            <a:pPr eaLnBrk="1" hangingPunct="1"/>
            <a:endParaRPr lang="pt-BR" altLang="pt-BR"/>
          </a:p>
        </p:txBody>
      </p:sp>
    </p:spTree>
    <p:extLst>
      <p:ext uri="{BB962C8B-B14F-4D97-AF65-F5344CB8AC3E}">
        <p14:creationId xmlns:p14="http://schemas.microsoft.com/office/powerpoint/2010/main" val="2531453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Espaço Reservado para Conteúdo 2"/>
          <p:cNvSpPr>
            <a:spLocks noGrp="1"/>
          </p:cNvSpPr>
          <p:nvPr>
            <p:ph idx="1"/>
          </p:nvPr>
        </p:nvSpPr>
        <p:spPr>
          <a:xfrm>
            <a:off x="1981200" y="500063"/>
            <a:ext cx="8229600" cy="5626100"/>
          </a:xfrm>
        </p:spPr>
        <p:txBody>
          <a:bodyPr/>
          <a:lstStyle/>
          <a:p>
            <a:pPr eaLnBrk="1" hangingPunct="1"/>
            <a:r>
              <a:rPr lang="pt-BR" altLang="pt-BR" smtClean="0"/>
              <a:t>GRAMSCI E O ESTADO</a:t>
            </a:r>
          </a:p>
          <a:p>
            <a:pPr eaLnBrk="1" hangingPunct="1"/>
            <a:r>
              <a:rPr lang="pt-BR" altLang="pt-BR"/>
              <a:t>Marx não desenvolveu uma teoria compreensível de política abrangente comparável à sua análise da economia política, principalmente porque ele acreditava que a economia política era fundamental para a compreensão da sociedade civil e que o Estado tinha suas raízes nas condições materiais de vida. </a:t>
            </a:r>
          </a:p>
          <a:p>
            <a:pPr eaLnBrk="1" hangingPunct="1"/>
            <a:r>
              <a:rPr lang="pt-BR" altLang="pt-BR">
                <a:solidFill>
                  <a:srgbClr val="FF0000"/>
                </a:solidFill>
              </a:rPr>
              <a:t>A maior contribuição de Antonio Gramsci (1891-1937) às Ciências Sociais é que ele sistematizou, a partir do que está implícito em Marx, uma ação política. </a:t>
            </a:r>
          </a:p>
          <a:p>
            <a:pPr eaLnBrk="1" hangingPunct="1"/>
            <a:endParaRPr lang="pt-BR" altLang="pt-BR"/>
          </a:p>
        </p:txBody>
      </p:sp>
    </p:spTree>
    <p:extLst>
      <p:ext uri="{BB962C8B-B14F-4D97-AF65-F5344CB8AC3E}">
        <p14:creationId xmlns:p14="http://schemas.microsoft.com/office/powerpoint/2010/main" val="423951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Espaço Reservado para Conteúdo 2"/>
          <p:cNvSpPr>
            <a:spLocks noGrp="1"/>
          </p:cNvSpPr>
          <p:nvPr>
            <p:ph idx="1"/>
          </p:nvPr>
        </p:nvSpPr>
        <p:spPr>
          <a:xfrm>
            <a:off x="1981200" y="642939"/>
            <a:ext cx="8229600" cy="5483225"/>
          </a:xfrm>
        </p:spPr>
        <p:txBody>
          <a:bodyPr/>
          <a:lstStyle/>
          <a:p>
            <a:pPr eaLnBrk="1" hangingPunct="1"/>
            <a:r>
              <a:rPr lang="pt-BR" altLang="pt-BR" smtClean="0"/>
              <a:t>A esfera pública é considerado o espaço de uso comum e posse de todos. </a:t>
            </a:r>
            <a:br>
              <a:rPr lang="pt-BR" altLang="pt-BR" smtClean="0"/>
            </a:br>
            <a:endParaRPr lang="pt-BR" altLang="pt-BR" smtClean="0"/>
          </a:p>
          <a:p>
            <a:pPr eaLnBrk="1" hangingPunct="1"/>
            <a:r>
              <a:rPr lang="pt-BR" altLang="pt-BR" smtClean="0">
                <a:solidFill>
                  <a:srgbClr val="FF0000"/>
                </a:solidFill>
              </a:rPr>
              <a:t>É nele que se desenvolvem atividades coletivas, com convívio e trocas entre os grupos diversos que compõem a heterogênea sociedade. </a:t>
            </a:r>
            <a:br>
              <a:rPr lang="pt-BR" altLang="pt-BR" smtClean="0">
                <a:solidFill>
                  <a:srgbClr val="FF0000"/>
                </a:solidFill>
              </a:rPr>
            </a:br>
            <a:endParaRPr lang="pt-BR" altLang="pt-BR" smtClean="0">
              <a:solidFill>
                <a:srgbClr val="FF0000"/>
              </a:solidFill>
            </a:endParaRPr>
          </a:p>
          <a:p>
            <a:pPr eaLnBrk="1" hangingPunct="1"/>
            <a:r>
              <a:rPr lang="pt-BR" altLang="pt-BR" smtClean="0"/>
              <a:t>A existência do espaço público, portanto, está relacionada diretamente com a formação de uma cultura agregadora e compartilhada entre os cidadãos.</a:t>
            </a:r>
            <a:endParaRPr lang="pt-BR" altLang="pt-BR" smtClean="0">
              <a:solidFill>
                <a:srgbClr val="FF0000"/>
              </a:solidFill>
            </a:endParaRPr>
          </a:p>
          <a:p>
            <a:pPr eaLnBrk="1" hangingPunct="1"/>
            <a:endParaRPr lang="pt-BR" altLang="pt-BR" smtClean="0"/>
          </a:p>
          <a:p>
            <a:pPr eaLnBrk="1" hangingPunct="1"/>
            <a:endParaRPr lang="pt-BR" altLang="pt-BR" smtClean="0"/>
          </a:p>
        </p:txBody>
      </p:sp>
    </p:spTree>
    <p:extLst>
      <p:ext uri="{BB962C8B-B14F-4D97-AF65-F5344CB8AC3E}">
        <p14:creationId xmlns:p14="http://schemas.microsoft.com/office/powerpoint/2010/main" val="2480683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Espaço Reservado para Conteúdo 2"/>
          <p:cNvSpPr>
            <a:spLocks noGrp="1"/>
          </p:cNvSpPr>
          <p:nvPr>
            <p:ph idx="1"/>
          </p:nvPr>
        </p:nvSpPr>
        <p:spPr>
          <a:xfrm>
            <a:off x="1981200" y="428625"/>
            <a:ext cx="8229600" cy="5697538"/>
          </a:xfrm>
        </p:spPr>
        <p:txBody>
          <a:bodyPr/>
          <a:lstStyle/>
          <a:p>
            <a:pPr eaLnBrk="1" hangingPunct="1"/>
            <a:r>
              <a:rPr lang="pt-BR" altLang="pt-BR" smtClean="0">
                <a:solidFill>
                  <a:srgbClr val="FF0000"/>
                </a:solidFill>
              </a:rPr>
              <a:t>O pensamento de Gramsci estava, obviamente, enraizado em Marx. </a:t>
            </a:r>
          </a:p>
          <a:p>
            <a:pPr eaLnBrk="1" hangingPunct="1"/>
            <a:r>
              <a:rPr lang="pt-BR" altLang="pt-BR"/>
              <a:t>Ele assumiu todos os pressupostos marxistas a respeito das origens materiais de classe e do papel da luta e da consciência de classe na transformação social. </a:t>
            </a:r>
            <a:br>
              <a:rPr lang="pt-BR" altLang="pt-BR"/>
            </a:br>
            <a:endParaRPr lang="pt-BR" altLang="pt-BR"/>
          </a:p>
          <a:p>
            <a:pPr eaLnBrk="1" hangingPunct="1"/>
            <a:r>
              <a:rPr lang="pt-BR" altLang="pt-BR"/>
              <a:t>Marx e Engels escreveram que as idéias da classe dominante, em todo período histórico, são as idéias dominantes e que tal classe, que é a força material dominante na sociedade, é ao mesmo tempo sua força intelectual dominante. </a:t>
            </a:r>
          </a:p>
          <a:p>
            <a:pPr eaLnBrk="1" hangingPunct="1"/>
            <a:endParaRPr lang="pt-BR" altLang="pt-BR"/>
          </a:p>
        </p:txBody>
      </p:sp>
    </p:spTree>
    <p:extLst>
      <p:ext uri="{BB962C8B-B14F-4D97-AF65-F5344CB8AC3E}">
        <p14:creationId xmlns:p14="http://schemas.microsoft.com/office/powerpoint/2010/main" val="4087291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Espaço Reservado para Conteúdo 2"/>
          <p:cNvSpPr>
            <a:spLocks noGrp="1"/>
          </p:cNvSpPr>
          <p:nvPr>
            <p:ph idx="1"/>
          </p:nvPr>
        </p:nvSpPr>
        <p:spPr>
          <a:xfrm>
            <a:off x="1981200" y="571501"/>
            <a:ext cx="8229600" cy="5554663"/>
          </a:xfrm>
        </p:spPr>
        <p:txBody>
          <a:bodyPr/>
          <a:lstStyle/>
          <a:p>
            <a:pPr eaLnBrk="1" hangingPunct="1"/>
            <a:r>
              <a:rPr lang="pt-BR" altLang="pt-BR" sz="3600"/>
              <a:t>Marx</a:t>
            </a:r>
          </a:p>
          <a:p>
            <a:pPr eaLnBrk="1" hangingPunct="1"/>
            <a:r>
              <a:rPr lang="pt-BR" altLang="pt-BR" sz="3600"/>
              <a:t>“</a:t>
            </a:r>
            <a:r>
              <a:rPr lang="pt-BR" altLang="pt-BR" sz="3600">
                <a:solidFill>
                  <a:srgbClr val="FF0000"/>
                </a:solidFill>
              </a:rPr>
              <a:t>A classe que tem os meios da produção material a seu dispor, tem o controle simultâneo sobre os meios de produção mental</a:t>
            </a:r>
            <a:r>
              <a:rPr lang="pt-BR" altLang="pt-BR" sz="3600"/>
              <a:t>, de tal modo que, por isso, genericamente falando, as idéias daqueles a quem faltam os meios de produção mental estão sujeitos a ela”. </a:t>
            </a:r>
          </a:p>
          <a:p>
            <a:pPr eaLnBrk="1" hangingPunct="1"/>
            <a:endParaRPr lang="pt-BR" altLang="pt-BR" smtClean="0"/>
          </a:p>
        </p:txBody>
      </p:sp>
    </p:spTree>
    <p:extLst>
      <p:ext uri="{BB962C8B-B14F-4D97-AF65-F5344CB8AC3E}">
        <p14:creationId xmlns:p14="http://schemas.microsoft.com/office/powerpoint/2010/main" val="953941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Espaço Reservado para Conteúdo 2"/>
          <p:cNvSpPr>
            <a:spLocks noGrp="1"/>
          </p:cNvSpPr>
          <p:nvPr>
            <p:ph idx="1"/>
          </p:nvPr>
        </p:nvSpPr>
        <p:spPr>
          <a:xfrm>
            <a:off x="1981200" y="571501"/>
            <a:ext cx="8229600" cy="5554663"/>
          </a:xfrm>
        </p:spPr>
        <p:txBody>
          <a:bodyPr/>
          <a:lstStyle/>
          <a:p>
            <a:pPr eaLnBrk="1" hangingPunct="1"/>
            <a:r>
              <a:rPr lang="pt-BR" altLang="pt-BR" smtClean="0">
                <a:solidFill>
                  <a:srgbClr val="FF0000"/>
                </a:solidFill>
              </a:rPr>
              <a:t>O que Gramsci acrescentou a essa idéia – ao mesmo tempo transformando-a – foi o conceito de hegemonia. </a:t>
            </a:r>
            <a:r>
              <a:rPr lang="pt-BR" altLang="pt-BR" smtClean="0"/>
              <a:t>Para ele nem a força nem a lógica da produção capitalista podia explicar o consentimento de que goza essa produção entre as classes subordinadas. </a:t>
            </a:r>
            <a:br>
              <a:rPr lang="pt-BR" altLang="pt-BR" smtClean="0"/>
            </a:br>
            <a:endParaRPr lang="pt-BR" altLang="pt-BR" smtClean="0"/>
          </a:p>
          <a:p>
            <a:pPr eaLnBrk="1" hangingPunct="1"/>
            <a:r>
              <a:rPr lang="pt-BR" altLang="pt-BR"/>
              <a:t>Ao contrário, a explicação para esse consentimento reside no poder da consciência e da ideologia. Aqui, Gramsci explica o que Weber comenta de forma imprecisa sobre a aceitação da dominação.</a:t>
            </a:r>
          </a:p>
          <a:p>
            <a:pPr eaLnBrk="1" hangingPunct="1"/>
            <a:endParaRPr lang="pt-BR" altLang="pt-BR" smtClean="0"/>
          </a:p>
        </p:txBody>
      </p:sp>
    </p:spTree>
    <p:extLst>
      <p:ext uri="{BB962C8B-B14F-4D97-AF65-F5344CB8AC3E}">
        <p14:creationId xmlns:p14="http://schemas.microsoft.com/office/powerpoint/2010/main" val="654752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Espaço Reservado para Conteúdo 2"/>
          <p:cNvSpPr>
            <a:spLocks noGrp="1"/>
          </p:cNvSpPr>
          <p:nvPr>
            <p:ph idx="1"/>
          </p:nvPr>
        </p:nvSpPr>
        <p:spPr>
          <a:xfrm>
            <a:off x="1981200" y="642939"/>
            <a:ext cx="8229600" cy="5483225"/>
          </a:xfrm>
        </p:spPr>
        <p:txBody>
          <a:bodyPr/>
          <a:lstStyle/>
          <a:p>
            <a:pPr eaLnBrk="1" hangingPunct="1"/>
            <a:r>
              <a:rPr lang="pt-BR" altLang="pt-BR" sz="4000">
                <a:solidFill>
                  <a:srgbClr val="FF0000"/>
                </a:solidFill>
              </a:rPr>
              <a:t>O conceito gramsciano de hegemonia tem dois significados principais</a:t>
            </a:r>
            <a:r>
              <a:rPr lang="pt-BR" altLang="pt-BR" sz="4000"/>
              <a:t>: o primeiro é um processo na sociedade civil pelo qual uma parte da classe dominante exerce o controle, através de sua liderança moral e intelectual, sobre outras frações aliadas da classe dominante. </a:t>
            </a:r>
          </a:p>
          <a:p>
            <a:pPr eaLnBrk="1" hangingPunct="1"/>
            <a:endParaRPr lang="pt-BR" altLang="pt-BR" smtClean="0"/>
          </a:p>
        </p:txBody>
      </p:sp>
    </p:spTree>
    <p:extLst>
      <p:ext uri="{BB962C8B-B14F-4D97-AF65-F5344CB8AC3E}">
        <p14:creationId xmlns:p14="http://schemas.microsoft.com/office/powerpoint/2010/main" val="3913706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Espaço Reservado para Conteúdo 2"/>
          <p:cNvSpPr>
            <a:spLocks noGrp="1"/>
          </p:cNvSpPr>
          <p:nvPr>
            <p:ph idx="1"/>
          </p:nvPr>
        </p:nvSpPr>
        <p:spPr>
          <a:xfrm>
            <a:off x="1981200" y="285751"/>
            <a:ext cx="8229600" cy="5840413"/>
          </a:xfrm>
        </p:spPr>
        <p:txBody>
          <a:bodyPr/>
          <a:lstStyle/>
          <a:p>
            <a:pPr eaLnBrk="1" hangingPunct="1"/>
            <a:r>
              <a:rPr lang="pt-BR" altLang="pt-BR" smtClean="0"/>
              <a:t>Uma das principais características do conceito gramsciano de </a:t>
            </a:r>
            <a:r>
              <a:rPr lang="pt-BR" altLang="pt-BR" b="1" smtClean="0"/>
              <a:t>hegemonia</a:t>
            </a:r>
            <a:r>
              <a:rPr lang="pt-BR" altLang="pt-BR" smtClean="0"/>
              <a:t> é a afirmação de que, numa relação hegemônica, expressa-se sempre </a:t>
            </a:r>
            <a:r>
              <a:rPr lang="pt-BR" altLang="pt-BR" b="1" smtClean="0">
                <a:solidFill>
                  <a:srgbClr val="FF0000"/>
                </a:solidFill>
              </a:rPr>
              <a:t>uma prioridade da vontade geral sobre a vontade singular ou particular</a:t>
            </a:r>
            <a:r>
              <a:rPr lang="pt-BR" altLang="pt-BR" smtClean="0"/>
              <a:t>, ou do interesse comum ou público sobre o interesse individual ou privado; isso se torna evidente quando Gramsci diz que hegemonia implica uma passagem do momento "econômico-corporativo" (ou "egoístico- passional") para o momento ético-político (ou universal).</a:t>
            </a:r>
          </a:p>
          <a:p>
            <a:pPr eaLnBrk="1" hangingPunct="1"/>
            <a:endParaRPr lang="pt-BR" altLang="pt-BR" smtClean="0"/>
          </a:p>
        </p:txBody>
      </p:sp>
    </p:spTree>
    <p:extLst>
      <p:ext uri="{BB962C8B-B14F-4D97-AF65-F5344CB8AC3E}">
        <p14:creationId xmlns:p14="http://schemas.microsoft.com/office/powerpoint/2010/main" val="3185493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Espaço Reservado para Conteúdo 2"/>
          <p:cNvSpPr>
            <a:spLocks noGrp="1"/>
          </p:cNvSpPr>
          <p:nvPr>
            <p:ph idx="1"/>
          </p:nvPr>
        </p:nvSpPr>
        <p:spPr>
          <a:xfrm>
            <a:off x="1981200" y="642939"/>
            <a:ext cx="8229600" cy="5857875"/>
          </a:xfrm>
        </p:spPr>
        <p:txBody>
          <a:bodyPr/>
          <a:lstStyle/>
          <a:p>
            <a:pPr eaLnBrk="1" hangingPunct="1"/>
            <a:r>
              <a:rPr lang="pt-BR" altLang="pt-BR"/>
              <a:t>Segundo Gramsci, </a:t>
            </a:r>
            <a:r>
              <a:rPr lang="pt-BR" altLang="pt-BR" b="1"/>
              <a:t>a supremacia</a:t>
            </a:r>
            <a:r>
              <a:rPr lang="pt-BR" altLang="pt-BR"/>
              <a:t> de um grupo social se manifesta de dois modos: como domínio (coação) e como “direção intelectual e moral” (consenso). O Estado, pois, nunca é pura força nem a transformação pode ser pura violência. Logo, um grupo dominante não é, só por isso, dirigente e um grupo dominado não está fadado à subalternidade.</a:t>
            </a:r>
          </a:p>
          <a:p>
            <a:pPr eaLnBrk="1" hangingPunct="1">
              <a:buFontTx/>
              <a:buNone/>
            </a:pPr>
            <a:endParaRPr lang="pt-BR" altLang="pt-BR"/>
          </a:p>
          <a:p>
            <a:pPr eaLnBrk="1" hangingPunct="1"/>
            <a:r>
              <a:rPr lang="pt-BR" altLang="pt-BR">
                <a:solidFill>
                  <a:srgbClr val="FF0000"/>
                </a:solidFill>
              </a:rPr>
              <a:t>Para Gramsci o Estado, como superestrutura, torna-se uma variável essencial na compreensão da sociedade capitalista. </a:t>
            </a:r>
          </a:p>
          <a:p>
            <a:pPr eaLnBrk="1" hangingPunct="1"/>
            <a:endParaRPr lang="pt-BR" altLang="pt-BR" smtClean="0"/>
          </a:p>
        </p:txBody>
      </p:sp>
    </p:spTree>
    <p:extLst>
      <p:ext uri="{BB962C8B-B14F-4D97-AF65-F5344CB8AC3E}">
        <p14:creationId xmlns:p14="http://schemas.microsoft.com/office/powerpoint/2010/main" val="2370098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Espaço Reservado para Conteúdo 2"/>
          <p:cNvSpPr>
            <a:spLocks noGrp="1"/>
          </p:cNvSpPr>
          <p:nvPr>
            <p:ph idx="1"/>
          </p:nvPr>
        </p:nvSpPr>
        <p:spPr>
          <a:xfrm>
            <a:off x="1981200" y="500063"/>
            <a:ext cx="8229600" cy="5626100"/>
          </a:xfrm>
        </p:spPr>
        <p:txBody>
          <a:bodyPr/>
          <a:lstStyle/>
          <a:p>
            <a:pPr eaLnBrk="1" hangingPunct="1"/>
            <a:r>
              <a:rPr lang="pt-BR" altLang="pt-BR" smtClean="0">
                <a:solidFill>
                  <a:srgbClr val="FF0000"/>
                </a:solidFill>
              </a:rPr>
              <a:t>Ele incorporou também o aparelho de hegemonia no Estado, bem como a sociedade civil, e, por essa razão, ampliando-o além do conceito marxista do Estado como um instrumento coercitivo da burguesia. </a:t>
            </a:r>
          </a:p>
          <a:p>
            <a:pPr eaLnBrk="1" hangingPunct="1"/>
            <a:r>
              <a:rPr lang="pt-BR" altLang="pt-BR" smtClean="0"/>
              <a:t>Portanto, o Estado é, simultaneamente, um instrumento essencial para a expansão do poder da classe dominante e uma força repressiva (sociedade política) que mantém os grupos subordinados fracos e desorganizados.</a:t>
            </a:r>
          </a:p>
          <a:p>
            <a:pPr eaLnBrk="1" hangingPunct="1"/>
            <a:endParaRPr lang="pt-BR" altLang="pt-BR" smtClean="0"/>
          </a:p>
        </p:txBody>
      </p:sp>
    </p:spTree>
    <p:extLst>
      <p:ext uri="{BB962C8B-B14F-4D97-AF65-F5344CB8AC3E}">
        <p14:creationId xmlns:p14="http://schemas.microsoft.com/office/powerpoint/2010/main" val="3189269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Espaço Reservado para Conteúdo 2"/>
          <p:cNvSpPr>
            <a:spLocks noGrp="1"/>
          </p:cNvSpPr>
          <p:nvPr>
            <p:ph idx="1"/>
          </p:nvPr>
        </p:nvSpPr>
        <p:spPr>
          <a:xfrm>
            <a:off x="1981200" y="428626"/>
            <a:ext cx="8229600" cy="5929313"/>
          </a:xfrm>
        </p:spPr>
        <p:txBody>
          <a:bodyPr/>
          <a:lstStyle/>
          <a:p>
            <a:pPr eaLnBrk="1" hangingPunct="1"/>
            <a:r>
              <a:rPr lang="pt-BR" altLang="pt-BR" sz="4000"/>
              <a:t>O Estado, para Gramsci, deve ser concebido como um "educador", no sentido de que ele tende precisamente a criar um novo tipo ou nível de civilização.</a:t>
            </a:r>
            <a:br>
              <a:rPr lang="pt-BR" altLang="pt-BR" sz="4000"/>
            </a:br>
            <a:r>
              <a:rPr lang="pt-BR" altLang="pt-BR" sz="4000"/>
              <a:t> </a:t>
            </a:r>
          </a:p>
          <a:p>
            <a:pPr eaLnBrk="1" hangingPunct="1"/>
            <a:r>
              <a:rPr lang="pt-BR" altLang="pt-BR" sz="4000">
                <a:solidFill>
                  <a:srgbClr val="FF0000"/>
                </a:solidFill>
              </a:rPr>
              <a:t>O Estado nesse campo é também um instrumento de "racionalização” dos conflitos e tensões sociais.</a:t>
            </a:r>
          </a:p>
          <a:p>
            <a:pPr eaLnBrk="1" hangingPunct="1"/>
            <a:endParaRPr lang="pt-BR" altLang="pt-BR" smtClean="0"/>
          </a:p>
        </p:txBody>
      </p:sp>
    </p:spTree>
    <p:extLst>
      <p:ext uri="{BB962C8B-B14F-4D97-AF65-F5344CB8AC3E}">
        <p14:creationId xmlns:p14="http://schemas.microsoft.com/office/powerpoint/2010/main" val="375672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Espaço Reservado para Conteúdo 2"/>
          <p:cNvSpPr>
            <a:spLocks noGrp="1"/>
          </p:cNvSpPr>
          <p:nvPr>
            <p:ph idx="1"/>
          </p:nvPr>
        </p:nvSpPr>
        <p:spPr>
          <a:xfrm>
            <a:off x="1981200" y="500063"/>
            <a:ext cx="8229600" cy="5626100"/>
          </a:xfrm>
        </p:spPr>
        <p:txBody>
          <a:bodyPr/>
          <a:lstStyle/>
          <a:p>
            <a:pPr eaLnBrk="1" hangingPunct="1"/>
            <a:r>
              <a:rPr lang="pt-BR" altLang="pt-BR" b="1" smtClean="0">
                <a:solidFill>
                  <a:srgbClr val="FF0000"/>
                </a:solidFill>
              </a:rPr>
              <a:t>Charles Taylor</a:t>
            </a:r>
          </a:p>
          <a:p>
            <a:pPr eaLnBrk="1" hangingPunct="1"/>
            <a:r>
              <a:rPr lang="pt-BR" altLang="pt-BR" b="1" smtClean="0">
                <a:solidFill>
                  <a:srgbClr val="FF0000"/>
                </a:solidFill>
              </a:rPr>
              <a:t>A esfera pública</a:t>
            </a:r>
          </a:p>
          <a:p>
            <a:pPr eaLnBrk="1" hangingPunct="1"/>
            <a:r>
              <a:rPr lang="pt-BR" altLang="pt-BR"/>
              <a:t>A esfera pública é um espaço comum em que, supostamente, os membros da sociedade se encontram através de uma variedade de meios – imprensa, electrónica e também encontros face a face – para discutirem assuntos de interesse comum e, deste modo, serem capazes de formar a seu respeito uma mente comum. </a:t>
            </a:r>
          </a:p>
          <a:p>
            <a:pPr eaLnBrk="1" hangingPunct="1"/>
            <a:r>
              <a:rPr lang="pt-BR" altLang="pt-BR">
                <a:solidFill>
                  <a:srgbClr val="FF0000"/>
                </a:solidFill>
              </a:rPr>
              <a:t>A esfera pública é uma característica central da sociedade moderna, de tal modo que ela, mesmo onde é, de fato, suprimida ou manipulada, tem de ser simulada. </a:t>
            </a:r>
          </a:p>
          <a:p>
            <a:pPr eaLnBrk="1" hangingPunct="1"/>
            <a:endParaRPr lang="pt-BR" altLang="pt-BR" smtClean="0"/>
          </a:p>
        </p:txBody>
      </p:sp>
    </p:spTree>
    <p:extLst>
      <p:ext uri="{BB962C8B-B14F-4D97-AF65-F5344CB8AC3E}">
        <p14:creationId xmlns:p14="http://schemas.microsoft.com/office/powerpoint/2010/main" val="3230640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Espaço Reservado para Conteúdo 2"/>
          <p:cNvSpPr>
            <a:spLocks noGrp="1"/>
          </p:cNvSpPr>
          <p:nvPr>
            <p:ph idx="1"/>
          </p:nvPr>
        </p:nvSpPr>
        <p:spPr>
          <a:xfrm>
            <a:off x="1981200" y="500064"/>
            <a:ext cx="8229600" cy="5857875"/>
          </a:xfrm>
        </p:spPr>
        <p:txBody>
          <a:bodyPr/>
          <a:lstStyle/>
          <a:p>
            <a:pPr eaLnBrk="1" hangingPunct="1"/>
            <a:r>
              <a:rPr lang="pt-BR" altLang="pt-BR" sz="3600">
                <a:solidFill>
                  <a:srgbClr val="FF0000"/>
                </a:solidFill>
              </a:rPr>
              <a:t>As modernas sociedades despóticas sentiram-se, em geral, compelidas a ziguezaguear entre os movimentos. Editoriais nos jornais partidários</a:t>
            </a:r>
            <a:r>
              <a:rPr lang="pt-BR" altLang="pt-BR" sz="3600"/>
              <a:t>, pretendendo expressar as opiniões dos escritores, são propostas à consideração dos seus concidadãos; organizam-se manifestações de massas, pretendendo dar livre expressão à indignação sentida de grandes números de pessoas. </a:t>
            </a:r>
          </a:p>
        </p:txBody>
      </p:sp>
    </p:spTree>
    <p:extLst>
      <p:ext uri="{BB962C8B-B14F-4D97-AF65-F5344CB8AC3E}">
        <p14:creationId xmlns:p14="http://schemas.microsoft.com/office/powerpoint/2010/main" val="277761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Espaço Reservado para Conteúdo 2"/>
          <p:cNvSpPr>
            <a:spLocks noGrp="1"/>
          </p:cNvSpPr>
          <p:nvPr>
            <p:ph idx="1"/>
          </p:nvPr>
        </p:nvSpPr>
        <p:spPr>
          <a:xfrm>
            <a:off x="1981200" y="428625"/>
            <a:ext cx="8229600" cy="5697538"/>
          </a:xfrm>
        </p:spPr>
        <p:txBody>
          <a:bodyPr/>
          <a:lstStyle/>
          <a:p>
            <a:pPr eaLnBrk="1" hangingPunct="1"/>
            <a:r>
              <a:rPr lang="pt-BR" altLang="pt-BR" smtClean="0">
                <a:solidFill>
                  <a:srgbClr val="FF0000"/>
                </a:solidFill>
              </a:rPr>
              <a:t>É no espaço público que se dá a luta política</a:t>
            </a:r>
            <a:r>
              <a:rPr lang="pt-BR" altLang="pt-BR" smtClean="0"/>
              <a:t>, é no espaço público que reivindicações podem ser feitas e é no espaço público que os despossuídos podem se manifestar.</a:t>
            </a:r>
            <a:br>
              <a:rPr lang="pt-BR" altLang="pt-BR" smtClean="0"/>
            </a:br>
            <a:endParaRPr lang="pt-BR" altLang="pt-BR" smtClean="0"/>
          </a:p>
          <a:p>
            <a:pPr eaLnBrk="1" hangingPunct="1"/>
            <a:r>
              <a:rPr lang="pt-BR" altLang="pt-BR" smtClean="0">
                <a:solidFill>
                  <a:srgbClr val="FF0000"/>
                </a:solidFill>
              </a:rPr>
              <a:t>Na cidade, a rua é considerada o espaço público por excelência</a:t>
            </a:r>
            <a:r>
              <a:rPr lang="pt-BR" altLang="pt-BR" smtClean="0"/>
              <a:t>. Sendo o elemento articulador das localidades e da mobilidade, pode ser considerada a formadora da estrutura urbana e de sua representação. </a:t>
            </a:r>
          </a:p>
          <a:p>
            <a:pPr eaLnBrk="1" hangingPunct="1"/>
            <a:endParaRPr lang="pt-BR" altLang="pt-BR" smtClean="0"/>
          </a:p>
        </p:txBody>
      </p:sp>
    </p:spTree>
    <p:extLst>
      <p:ext uri="{BB962C8B-B14F-4D97-AF65-F5344CB8AC3E}">
        <p14:creationId xmlns:p14="http://schemas.microsoft.com/office/powerpoint/2010/main" val="1777199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Espaço Reservado para Conteúdo 2"/>
          <p:cNvSpPr>
            <a:spLocks noGrp="1"/>
          </p:cNvSpPr>
          <p:nvPr>
            <p:ph idx="1"/>
          </p:nvPr>
        </p:nvSpPr>
        <p:spPr>
          <a:xfrm>
            <a:off x="1981200" y="500063"/>
            <a:ext cx="8229600" cy="5626100"/>
          </a:xfrm>
        </p:spPr>
        <p:txBody>
          <a:bodyPr/>
          <a:lstStyle/>
          <a:p>
            <a:pPr eaLnBrk="1" hangingPunct="1"/>
            <a:r>
              <a:rPr lang="pt-BR" altLang="pt-BR" sz="4400"/>
              <a:t>Tudo isto se passa como se estivesse a acontecer o processo genuíno, </a:t>
            </a:r>
            <a:r>
              <a:rPr lang="pt-BR" altLang="pt-BR" sz="4400">
                <a:solidFill>
                  <a:srgbClr val="FF0000"/>
                </a:solidFill>
              </a:rPr>
              <a:t>formando uma mente comum através da troca, embora o resultado seja, desde início, cuidadosamente controlado..</a:t>
            </a:r>
          </a:p>
          <a:p>
            <a:pPr eaLnBrk="1" hangingPunct="1"/>
            <a:endParaRPr lang="pt-BR" altLang="pt-BR" smtClean="0"/>
          </a:p>
          <a:p>
            <a:pPr eaLnBrk="1" hangingPunct="1"/>
            <a:endParaRPr lang="pt-BR" altLang="pt-BR" smtClean="0"/>
          </a:p>
        </p:txBody>
      </p:sp>
    </p:spTree>
    <p:extLst>
      <p:ext uri="{BB962C8B-B14F-4D97-AF65-F5344CB8AC3E}">
        <p14:creationId xmlns:p14="http://schemas.microsoft.com/office/powerpoint/2010/main" val="2826383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Espaço Reservado para Conteúdo 2"/>
          <p:cNvSpPr>
            <a:spLocks noGrp="1"/>
          </p:cNvSpPr>
          <p:nvPr>
            <p:ph idx="1"/>
          </p:nvPr>
        </p:nvSpPr>
        <p:spPr>
          <a:xfrm>
            <a:off x="1981200" y="500063"/>
            <a:ext cx="8229600" cy="5626100"/>
          </a:xfrm>
        </p:spPr>
        <p:txBody>
          <a:bodyPr/>
          <a:lstStyle/>
          <a:p>
            <a:pPr eaLnBrk="1" hangingPunct="1"/>
            <a:r>
              <a:rPr lang="pt-BR" altLang="pt-BR" smtClean="0"/>
              <a:t>Publicações dispersas e intercâmbios de grupos pequenos ou locais chegam a erigir-se como um grande debate, do qual emerge a opinião pública de uma sociedade inteira. </a:t>
            </a:r>
            <a:br>
              <a:rPr lang="pt-BR" altLang="pt-BR" smtClean="0"/>
            </a:br>
            <a:endParaRPr lang="pt-BR" altLang="pt-BR" smtClean="0"/>
          </a:p>
          <a:p>
            <a:pPr eaLnBrk="1" hangingPunct="1"/>
            <a:r>
              <a:rPr lang="pt-BR" altLang="pt-BR" smtClean="0">
                <a:solidFill>
                  <a:srgbClr val="FF0000"/>
                </a:solidFill>
              </a:rPr>
              <a:t>Por outras palavras, entende-se que pessoas amplamente separadas, partilhando a mesma visão, se associaram numa espécie de espaço de discussão, no qual foram capazes de trocar ideias com outras e alcançar este ponto ﬁnal comum.</a:t>
            </a:r>
          </a:p>
          <a:p>
            <a:pPr eaLnBrk="1" hangingPunct="1"/>
            <a:endParaRPr lang="pt-BR" altLang="pt-BR" smtClean="0"/>
          </a:p>
        </p:txBody>
      </p:sp>
    </p:spTree>
    <p:extLst>
      <p:ext uri="{BB962C8B-B14F-4D97-AF65-F5344CB8AC3E}">
        <p14:creationId xmlns:p14="http://schemas.microsoft.com/office/powerpoint/2010/main" val="2403995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Espaço Reservado para Conteúdo 2"/>
          <p:cNvSpPr>
            <a:spLocks noGrp="1"/>
          </p:cNvSpPr>
          <p:nvPr>
            <p:ph idx="1"/>
          </p:nvPr>
        </p:nvSpPr>
        <p:spPr>
          <a:xfrm>
            <a:off x="1981200" y="571501"/>
            <a:ext cx="8229600" cy="5554663"/>
          </a:xfrm>
        </p:spPr>
        <p:txBody>
          <a:bodyPr/>
          <a:lstStyle/>
          <a:p>
            <a:pPr eaLnBrk="1" hangingPunct="1"/>
            <a:r>
              <a:rPr lang="pt-BR" altLang="pt-BR" smtClean="0">
                <a:solidFill>
                  <a:srgbClr val="FF0000"/>
                </a:solidFill>
              </a:rPr>
              <a:t>Que é este espaço comum? </a:t>
            </a:r>
            <a:r>
              <a:rPr lang="pt-BR" altLang="pt-BR" smtClean="0"/>
              <a:t>É uma coisa </a:t>
            </a:r>
            <a:r>
              <a:rPr lang="pt-BR" altLang="pt-BR" sz="3000"/>
              <a:t>algo estranha, quando nele se pensa. As pessoas aqui envolvidas nunca, por hipótese, se encontraram, mas vêem-se como ligadas num espaço comum de discussão através dos meios de comunicação – no século XVIII, meios editoriais. </a:t>
            </a:r>
          </a:p>
          <a:p>
            <a:pPr eaLnBrk="1" hangingPunct="1"/>
            <a:r>
              <a:rPr lang="pt-BR" altLang="pt-BR" sz="3000">
                <a:solidFill>
                  <a:srgbClr val="FF0000"/>
                </a:solidFill>
              </a:rPr>
              <a:t>Livros, panﬂetos e jornais circulavam entre o público educado, transmitindo teses, argumentos e contra-argumentos, referidos uns aos outros e refutando-se entre si. Estes eram amplamente lidos e, muitas vezes, discutidos em encontros face a face.</a:t>
            </a:r>
          </a:p>
          <a:p>
            <a:pPr eaLnBrk="1" hangingPunct="1"/>
            <a:endParaRPr lang="pt-BR" altLang="pt-BR" smtClean="0"/>
          </a:p>
        </p:txBody>
      </p:sp>
    </p:spTree>
    <p:extLst>
      <p:ext uri="{BB962C8B-B14F-4D97-AF65-F5344CB8AC3E}">
        <p14:creationId xmlns:p14="http://schemas.microsoft.com/office/powerpoint/2010/main" val="1428987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Espaço Reservado para Conteúdo 2"/>
          <p:cNvSpPr>
            <a:spLocks noGrp="1"/>
          </p:cNvSpPr>
          <p:nvPr>
            <p:ph idx="1"/>
          </p:nvPr>
        </p:nvSpPr>
        <p:spPr>
          <a:xfrm>
            <a:off x="1981200" y="357189"/>
            <a:ext cx="8229600" cy="5768975"/>
          </a:xfrm>
        </p:spPr>
        <p:txBody>
          <a:bodyPr/>
          <a:lstStyle/>
          <a:p>
            <a:pPr eaLnBrk="1" hangingPunct="1"/>
            <a:r>
              <a:rPr lang="pt-BR" altLang="pt-BR" smtClean="0"/>
              <a:t>A existência de uma esfera pública desponta com a concepção de que o povo é soberano. O governo não é, então, apenas sábio em seguir a opinião; está também moralmente obrigado a fazê-lo. </a:t>
            </a:r>
            <a:r>
              <a:rPr lang="pt-BR" altLang="pt-BR" smtClean="0">
                <a:solidFill>
                  <a:srgbClr val="FF0000"/>
                </a:solidFill>
              </a:rPr>
              <a:t>Os governos hão de legislar e governar no meio de um público pensante.</a:t>
            </a:r>
          </a:p>
          <a:p>
            <a:pPr eaLnBrk="1" hangingPunct="1"/>
            <a:r>
              <a:rPr lang="pt-BR" altLang="pt-BR" smtClean="0"/>
              <a:t>Ao tomar as suas decisões, o Parlamento ou a corte deve recolher e levar a cabo o que já emergiu do debate ilustrado entre as pessoas. </a:t>
            </a:r>
          </a:p>
          <a:p>
            <a:pPr eaLnBrk="1" hangingPunct="1"/>
            <a:endParaRPr lang="pt-BR" altLang="pt-BR" smtClean="0"/>
          </a:p>
        </p:txBody>
      </p:sp>
    </p:spTree>
    <p:extLst>
      <p:ext uri="{BB962C8B-B14F-4D97-AF65-F5344CB8AC3E}">
        <p14:creationId xmlns:p14="http://schemas.microsoft.com/office/powerpoint/2010/main" val="3168332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Espaço Reservado para Conteúdo 2"/>
          <p:cNvSpPr>
            <a:spLocks noGrp="1"/>
          </p:cNvSpPr>
          <p:nvPr>
            <p:ph idx="1"/>
          </p:nvPr>
        </p:nvSpPr>
        <p:spPr>
          <a:xfrm>
            <a:off x="1981200" y="571501"/>
            <a:ext cx="8229600" cy="5554663"/>
          </a:xfrm>
        </p:spPr>
        <p:txBody>
          <a:bodyPr/>
          <a:lstStyle/>
          <a:p>
            <a:pPr eaLnBrk="1" hangingPunct="1"/>
            <a:r>
              <a:rPr lang="pt-BR" altLang="pt-BR" smtClean="0"/>
              <a:t>Tornando-se pública, a deliberação legislativa informa a opinião pública e permite-lhe ser sumamente racional, ao mesmo tempo que se expõe a si mesma à sua pressão e, deste modo, reconhece que a legislação deve, em última análise, sujeitar-se aos claros mandatos desta opinião.</a:t>
            </a:r>
          </a:p>
          <a:p>
            <a:pPr eaLnBrk="1" hangingPunct="1"/>
            <a:r>
              <a:rPr lang="pt-BR" altLang="pt-BR" smtClean="0">
                <a:solidFill>
                  <a:srgbClr val="FF0000"/>
                </a:solidFill>
              </a:rPr>
              <a:t>Por outras palavras, com a moderna esfera pública, desponta a ideia de que o poder político deve ser ﬁscalizado e vigiado por alguém de fora.</a:t>
            </a:r>
          </a:p>
          <a:p>
            <a:pPr eaLnBrk="1" hangingPunct="1"/>
            <a:r>
              <a:rPr lang="pt-BR" altLang="pt-BR" smtClean="0"/>
              <a:t> </a:t>
            </a:r>
          </a:p>
          <a:p>
            <a:pPr eaLnBrk="1" hangingPunct="1"/>
            <a:endParaRPr lang="pt-BR" altLang="pt-BR" smtClean="0"/>
          </a:p>
        </p:txBody>
      </p:sp>
    </p:spTree>
    <p:extLst>
      <p:ext uri="{BB962C8B-B14F-4D97-AF65-F5344CB8AC3E}">
        <p14:creationId xmlns:p14="http://schemas.microsoft.com/office/powerpoint/2010/main" val="2537168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Espaço Reservado para Conteúdo 2"/>
          <p:cNvSpPr>
            <a:spLocks noGrp="1"/>
          </p:cNvSpPr>
          <p:nvPr>
            <p:ph idx="1"/>
          </p:nvPr>
        </p:nvSpPr>
        <p:spPr>
          <a:xfrm>
            <a:off x="1981200" y="428626"/>
            <a:ext cx="8229600" cy="5483225"/>
          </a:xfrm>
        </p:spPr>
        <p:txBody>
          <a:bodyPr/>
          <a:lstStyle/>
          <a:p>
            <a:pPr eaLnBrk="1" hangingPunct="1"/>
            <a:r>
              <a:rPr lang="pt-BR" altLang="pt-BR" b="1" smtClean="0">
                <a:solidFill>
                  <a:srgbClr val="FF0000"/>
                </a:solidFill>
              </a:rPr>
              <a:t>NO BRASIL - Vida privada e pública</a:t>
            </a:r>
          </a:p>
          <a:p>
            <a:pPr eaLnBrk="1" hangingPunct="1"/>
            <a:r>
              <a:rPr lang="pt-BR" altLang="pt-BR" b="1" smtClean="0">
                <a:solidFill>
                  <a:srgbClr val="FF0000"/>
                </a:solidFill>
              </a:rPr>
              <a:t>Voltemos na História</a:t>
            </a:r>
          </a:p>
          <a:p>
            <a:pPr eaLnBrk="1" hangingPunct="1"/>
            <a:r>
              <a:rPr lang="pt-BR" altLang="pt-BR" sz="2900"/>
              <a:t>A escravidão era um privilégio privado.</a:t>
            </a:r>
          </a:p>
          <a:p>
            <a:pPr eaLnBrk="1" hangingPunct="1"/>
            <a:r>
              <a:rPr lang="pt-BR" altLang="pt-BR" sz="2900"/>
              <a:t>Nos confins da língua latina e do direito romano, a palavra </a:t>
            </a:r>
            <a:r>
              <a:rPr lang="pt-BR" altLang="pt-BR" sz="2900" i="1"/>
              <a:t>privus</a:t>
            </a:r>
            <a:r>
              <a:rPr lang="pt-BR" altLang="pt-BR" sz="2900"/>
              <a:t> (particular) deu origem a duas variantes, </a:t>
            </a:r>
            <a:r>
              <a:rPr lang="pt-BR" altLang="pt-BR" sz="2900" i="1"/>
              <a:t>privatus</a:t>
            </a:r>
            <a:r>
              <a:rPr lang="pt-BR" altLang="pt-BR" sz="2900"/>
              <a:t> (privado) e </a:t>
            </a:r>
            <a:r>
              <a:rPr lang="pt-BR" altLang="pt-BR" sz="2900" i="1"/>
              <a:t>privus-lex</a:t>
            </a:r>
            <a:r>
              <a:rPr lang="pt-BR" altLang="pt-BR" sz="2900"/>
              <a:t> ou </a:t>
            </a:r>
            <a:r>
              <a:rPr lang="pt-BR" altLang="pt-BR" sz="2900" i="1"/>
              <a:t>privilegium</a:t>
            </a:r>
            <a:r>
              <a:rPr lang="pt-BR" altLang="pt-BR" sz="2900"/>
              <a:t> (lei para um particular, privilégio). </a:t>
            </a:r>
          </a:p>
          <a:p>
            <a:pPr eaLnBrk="1" hangingPunct="1"/>
            <a:r>
              <a:rPr lang="pt-BR" altLang="pt-BR" sz="2900"/>
              <a:t>Essas variantes fundem-se de novo num só significado no contexto do escravismo moderno, no qual o direito – o privilégio – de possuir escravos incide diretamente sobre a concepção da vida privada. </a:t>
            </a:r>
          </a:p>
          <a:p>
            <a:pPr eaLnBrk="1" hangingPunct="1"/>
            <a:endParaRPr lang="pt-BR" altLang="pt-BR" smtClean="0"/>
          </a:p>
        </p:txBody>
      </p:sp>
    </p:spTree>
    <p:extLst>
      <p:ext uri="{BB962C8B-B14F-4D97-AF65-F5344CB8AC3E}">
        <p14:creationId xmlns:p14="http://schemas.microsoft.com/office/powerpoint/2010/main" val="1969232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Espaço Reservado para Conteúdo 2"/>
          <p:cNvSpPr>
            <a:spLocks noGrp="1"/>
          </p:cNvSpPr>
          <p:nvPr>
            <p:ph idx="1"/>
          </p:nvPr>
        </p:nvSpPr>
        <p:spPr>
          <a:xfrm>
            <a:off x="1981200" y="571501"/>
            <a:ext cx="8229600" cy="5554663"/>
          </a:xfrm>
        </p:spPr>
        <p:txBody>
          <a:bodyPr/>
          <a:lstStyle/>
          <a:p>
            <a:pPr eaLnBrk="1" hangingPunct="1"/>
            <a:r>
              <a:rPr lang="pt-BR" altLang="pt-BR" b="1">
                <a:solidFill>
                  <a:srgbClr val="FF0000"/>
                </a:solidFill>
              </a:rPr>
              <a:t>Como na Colônia, a vida privada brasileira confunde-se, no Império, com a vida familiar. </a:t>
            </a:r>
          </a:p>
          <a:p>
            <a:pPr eaLnBrk="1" hangingPunct="1"/>
            <a:r>
              <a:rPr lang="pt-BR" altLang="pt-BR" sz="3000"/>
              <a:t>Resta que, no decorrer do processo de organização política e jurídica nacional, a vida privada escravista desdobra-se numa </a:t>
            </a:r>
            <a:r>
              <a:rPr lang="pt-BR" altLang="pt-BR" sz="3000" i="1"/>
              <a:t>ordem privada</a:t>
            </a:r>
            <a:r>
              <a:rPr lang="pt-BR" altLang="pt-BR" sz="3000"/>
              <a:t> cheia de contradições com a ordem pública. </a:t>
            </a:r>
          </a:p>
          <a:p>
            <a:pPr eaLnBrk="1" hangingPunct="1"/>
            <a:r>
              <a:rPr lang="pt-BR" altLang="pt-BR" sz="3000">
                <a:solidFill>
                  <a:srgbClr val="FF0000"/>
                </a:solidFill>
              </a:rPr>
              <a:t>Manifesta-se a dualidade que atravessa todo o Império: o escravo é um tipo de propriedade particular cuja posse e gestão demanda, reiteradamente, o aval da autoridade pública</a:t>
            </a:r>
            <a:r>
              <a:rPr lang="pt-BR" altLang="pt-BR" sz="3000"/>
              <a:t>.</a:t>
            </a:r>
          </a:p>
          <a:p>
            <a:pPr eaLnBrk="1" hangingPunct="1"/>
            <a:endParaRPr lang="pt-BR" altLang="pt-BR" smtClean="0"/>
          </a:p>
        </p:txBody>
      </p:sp>
    </p:spTree>
    <p:extLst>
      <p:ext uri="{BB962C8B-B14F-4D97-AF65-F5344CB8AC3E}">
        <p14:creationId xmlns:p14="http://schemas.microsoft.com/office/powerpoint/2010/main" val="204580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Espaço Reservado para Conteúdo 2"/>
          <p:cNvSpPr>
            <a:spLocks noGrp="1"/>
          </p:cNvSpPr>
          <p:nvPr>
            <p:ph idx="1"/>
          </p:nvPr>
        </p:nvSpPr>
        <p:spPr>
          <a:xfrm>
            <a:off x="1981200" y="500063"/>
            <a:ext cx="8229600" cy="5626100"/>
          </a:xfrm>
        </p:spPr>
        <p:txBody>
          <a:bodyPr/>
          <a:lstStyle/>
          <a:p>
            <a:pPr eaLnBrk="1" hangingPunct="1"/>
            <a:r>
              <a:rPr lang="pt-BR" altLang="pt-BR" smtClean="0"/>
              <a:t>Tributado, julgado, comprado, vendido, herdado, hipotecado, o escravo precisa ser captado pela malhar jurídica do império. </a:t>
            </a:r>
            <a:br>
              <a:rPr lang="pt-BR" altLang="pt-BR" smtClean="0"/>
            </a:br>
            <a:endParaRPr lang="pt-BR" altLang="pt-BR" smtClean="0"/>
          </a:p>
          <a:p>
            <a:pPr eaLnBrk="1" hangingPunct="1"/>
            <a:r>
              <a:rPr lang="pt-BR" altLang="pt-BR" smtClean="0">
                <a:solidFill>
                  <a:srgbClr val="FF0000"/>
                </a:solidFill>
              </a:rPr>
              <a:t>Manifesta-se a dualidade que atravessa todo o império: o escravo é um tipo de propriedade particular cuja posse e gestão demanda, reiteradamente, o aval da autoridade pública.</a:t>
            </a:r>
          </a:p>
          <a:p>
            <a:pPr eaLnBrk="1" hangingPunct="1"/>
            <a:endParaRPr lang="pt-BR" altLang="pt-BR" smtClean="0"/>
          </a:p>
        </p:txBody>
      </p:sp>
    </p:spTree>
    <p:extLst>
      <p:ext uri="{BB962C8B-B14F-4D97-AF65-F5344CB8AC3E}">
        <p14:creationId xmlns:p14="http://schemas.microsoft.com/office/powerpoint/2010/main" val="1970232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Espaço Reservado para Conteúdo 2"/>
          <p:cNvSpPr>
            <a:spLocks noGrp="1"/>
          </p:cNvSpPr>
          <p:nvPr>
            <p:ph idx="1"/>
          </p:nvPr>
        </p:nvSpPr>
        <p:spPr>
          <a:xfrm>
            <a:off x="1981200" y="500063"/>
            <a:ext cx="8229600" cy="5626100"/>
          </a:xfrm>
        </p:spPr>
        <p:txBody>
          <a:bodyPr/>
          <a:lstStyle/>
          <a:p>
            <a:pPr eaLnBrk="1" hangingPunct="1"/>
            <a:r>
              <a:rPr lang="pt-BR" altLang="pt-BR" smtClean="0"/>
              <a:t>Nesse sentido, o escravismo não se apresenta como uma herança colonial, como um vínculo com o passado que o presente oitocentista se encarregaria de dissolver. </a:t>
            </a:r>
            <a:br>
              <a:rPr lang="pt-BR" altLang="pt-BR" smtClean="0"/>
            </a:br>
            <a:endParaRPr lang="pt-BR" altLang="pt-BR" smtClean="0"/>
          </a:p>
          <a:p>
            <a:pPr eaLnBrk="1" hangingPunct="1"/>
            <a:r>
              <a:rPr lang="pt-BR" altLang="pt-BR" smtClean="0">
                <a:solidFill>
                  <a:srgbClr val="FF0000"/>
                </a:solidFill>
              </a:rPr>
              <a:t>Apresenta-se, isto sim, como um compromisso para o futuro: </a:t>
            </a:r>
            <a:r>
              <a:rPr lang="pt-BR" altLang="pt-BR" smtClean="0"/>
              <a:t>o império retoma e reconstrói a escravidão no quadro do direito moderno, dentro de um país independente, projetando-a sobre a contemporaneidade.</a:t>
            </a:r>
          </a:p>
          <a:p>
            <a:pPr eaLnBrk="1" hangingPunct="1"/>
            <a:endParaRPr lang="pt-BR" altLang="pt-BR" smtClean="0"/>
          </a:p>
        </p:txBody>
      </p:sp>
    </p:spTree>
    <p:extLst>
      <p:ext uri="{BB962C8B-B14F-4D97-AF65-F5344CB8AC3E}">
        <p14:creationId xmlns:p14="http://schemas.microsoft.com/office/powerpoint/2010/main" val="3622705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Espaço Reservado para Conteúdo 2"/>
          <p:cNvSpPr>
            <a:spLocks noGrp="1"/>
          </p:cNvSpPr>
          <p:nvPr>
            <p:ph idx="1"/>
          </p:nvPr>
        </p:nvSpPr>
        <p:spPr>
          <a:xfrm>
            <a:off x="1981200" y="500063"/>
            <a:ext cx="8229600" cy="5626100"/>
          </a:xfrm>
        </p:spPr>
        <p:txBody>
          <a:bodyPr/>
          <a:lstStyle/>
          <a:p>
            <a:pPr eaLnBrk="1" hangingPunct="1"/>
            <a:r>
              <a:rPr lang="pt-BR" altLang="pt-BR" smtClean="0"/>
              <a:t>O escravismo entranhava nos lares, no âmago da vida privada, um elemento de instabilidade que carecia ser estritamente controlado. </a:t>
            </a:r>
            <a:br>
              <a:rPr lang="pt-BR" altLang="pt-BR" smtClean="0"/>
            </a:br>
            <a:endParaRPr lang="pt-BR" altLang="pt-BR" smtClean="0"/>
          </a:p>
          <a:p>
            <a:pPr eaLnBrk="1" hangingPunct="1"/>
            <a:r>
              <a:rPr lang="pt-BR" altLang="pt-BR" smtClean="0">
                <a:solidFill>
                  <a:srgbClr val="FF0000"/>
                </a:solidFill>
              </a:rPr>
              <a:t>Em conseqüência, o poder, a segurança pública, devia tirar seu fundamento da esfera pública de dominação mais compacta, mais imediata, mais próxima: a municipalidade.</a:t>
            </a:r>
          </a:p>
          <a:p>
            <a:pPr eaLnBrk="1" hangingPunct="1"/>
            <a:endParaRPr lang="pt-BR" altLang="pt-BR" smtClean="0"/>
          </a:p>
        </p:txBody>
      </p:sp>
    </p:spTree>
    <p:extLst>
      <p:ext uri="{BB962C8B-B14F-4D97-AF65-F5344CB8AC3E}">
        <p14:creationId xmlns:p14="http://schemas.microsoft.com/office/powerpoint/2010/main" val="1486932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Espaço Reservado para Conteúdo 2"/>
          <p:cNvSpPr>
            <a:spLocks noGrp="1"/>
          </p:cNvSpPr>
          <p:nvPr>
            <p:ph idx="1"/>
          </p:nvPr>
        </p:nvSpPr>
        <p:spPr>
          <a:xfrm>
            <a:off x="1981200" y="428625"/>
            <a:ext cx="8229600" cy="5697538"/>
          </a:xfrm>
        </p:spPr>
        <p:txBody>
          <a:bodyPr/>
          <a:lstStyle/>
          <a:p>
            <a:pPr eaLnBrk="1" hangingPunct="1"/>
            <a:r>
              <a:rPr lang="pt-BR" altLang="pt-BR" sz="4000" b="1">
                <a:solidFill>
                  <a:srgbClr val="FF0000"/>
                </a:solidFill>
              </a:rPr>
              <a:t>Esfera pública</a:t>
            </a:r>
            <a:r>
              <a:rPr lang="pt-BR" altLang="pt-BR" sz="4000"/>
              <a:t> é a dimensão na qual os assuntos públicos são discutidos pelos atores públicos e privados, tal processo culmina na formação da opinião pública que, por sua vez, age como uma força oriunda da sociedade em direção aos governos, </a:t>
            </a:r>
            <a:r>
              <a:rPr lang="pt-BR" altLang="pt-BR" sz="4000">
                <a:solidFill>
                  <a:srgbClr val="FF0000"/>
                </a:solidFill>
              </a:rPr>
              <a:t>no sentido de pressioná-los de acordo com seus anseios.</a:t>
            </a:r>
          </a:p>
          <a:p>
            <a:pPr eaLnBrk="1" hangingPunct="1"/>
            <a:endParaRPr lang="pt-BR" altLang="pt-BR" smtClean="0"/>
          </a:p>
        </p:txBody>
      </p:sp>
    </p:spTree>
    <p:extLst>
      <p:ext uri="{BB962C8B-B14F-4D97-AF65-F5344CB8AC3E}">
        <p14:creationId xmlns:p14="http://schemas.microsoft.com/office/powerpoint/2010/main" val="449049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Espaço Reservado para Conteúdo 2"/>
          <p:cNvSpPr>
            <a:spLocks noGrp="1"/>
          </p:cNvSpPr>
          <p:nvPr>
            <p:ph idx="1"/>
          </p:nvPr>
        </p:nvSpPr>
        <p:spPr>
          <a:xfrm>
            <a:off x="1981200" y="357189"/>
            <a:ext cx="8229600" cy="5768975"/>
          </a:xfrm>
        </p:spPr>
        <p:txBody>
          <a:bodyPr/>
          <a:lstStyle/>
          <a:p>
            <a:pPr eaLnBrk="1" hangingPunct="1"/>
            <a:r>
              <a:rPr lang="pt-BR" altLang="pt-BR" smtClean="0"/>
              <a:t>Etapas bem distintas marcaram o crescimento do Rio de Janeiro. </a:t>
            </a:r>
            <a:r>
              <a:rPr lang="pt-BR" altLang="pt-BR" smtClean="0">
                <a:solidFill>
                  <a:srgbClr val="FF0000"/>
                </a:solidFill>
              </a:rPr>
              <a:t>No decurso do século XIX, os cativos representam da metade a dois quintos do total de habitantes da corte.</a:t>
            </a:r>
          </a:p>
          <a:p>
            <a:pPr eaLnBrk="1" hangingPunct="1"/>
            <a:r>
              <a:rPr lang="pt-BR" altLang="pt-BR" smtClean="0"/>
              <a:t>No final do Império, em 1889, havia 110 mil escravos para 226 mil habitantes. Em Niterói, na mesma época, cerca de quatro quintos da população era formada por escravos. </a:t>
            </a:r>
          </a:p>
          <a:p>
            <a:pPr eaLnBrk="1" hangingPunct="1"/>
            <a:r>
              <a:rPr lang="pt-BR" altLang="pt-BR" smtClean="0">
                <a:solidFill>
                  <a:srgbClr val="FF0000"/>
                </a:solidFill>
              </a:rPr>
              <a:t>As promiscuidades entre vida pública e privada assolam o Brasil até hoje.</a:t>
            </a:r>
          </a:p>
          <a:p>
            <a:pPr eaLnBrk="1" hangingPunct="1"/>
            <a:endParaRPr lang="pt-BR" altLang="pt-BR" smtClean="0"/>
          </a:p>
        </p:txBody>
      </p:sp>
    </p:spTree>
    <p:extLst>
      <p:ext uri="{BB962C8B-B14F-4D97-AF65-F5344CB8AC3E}">
        <p14:creationId xmlns:p14="http://schemas.microsoft.com/office/powerpoint/2010/main" val="3484862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Espaço Reservado para Conteúdo 2"/>
          <p:cNvSpPr>
            <a:spLocks noGrp="1"/>
          </p:cNvSpPr>
          <p:nvPr>
            <p:ph idx="1"/>
          </p:nvPr>
        </p:nvSpPr>
        <p:spPr>
          <a:xfrm>
            <a:off x="1981200" y="571501"/>
            <a:ext cx="8229600" cy="5554663"/>
          </a:xfrm>
        </p:spPr>
        <p:txBody>
          <a:bodyPr/>
          <a:lstStyle/>
          <a:p>
            <a:pPr eaLnBrk="1" hangingPunct="1"/>
            <a:r>
              <a:rPr lang="pt-BR" altLang="pt-BR" b="1" dirty="0" smtClean="0">
                <a:solidFill>
                  <a:srgbClr val="FF0000"/>
                </a:solidFill>
              </a:rPr>
              <a:t>O PATRIMONIALISMO</a:t>
            </a:r>
          </a:p>
          <a:p>
            <a:pPr eaLnBrk="1" hangingPunct="1"/>
            <a:r>
              <a:rPr lang="pt-BR" altLang="pt-BR" dirty="0"/>
              <a:t>A temática do “patrimonialismo”, cuja matriz teórica remonta aos conceitos de Max Weber, que via de regra tende a associar, como </a:t>
            </a:r>
            <a:r>
              <a:rPr lang="pt-BR" altLang="pt-BR" dirty="0" err="1"/>
              <a:t>idéia</a:t>
            </a:r>
            <a:r>
              <a:rPr lang="pt-BR" altLang="pt-BR" dirty="0"/>
              <a:t> principal, o trato da coisa pública pela autoridade como se fosse matéria privada.</a:t>
            </a:r>
          </a:p>
          <a:p>
            <a:pPr eaLnBrk="1" hangingPunct="1"/>
            <a:endParaRPr lang="pt-BR" altLang="pt-BR" dirty="0"/>
          </a:p>
          <a:p>
            <a:pPr eaLnBrk="1" hangingPunct="1"/>
            <a:r>
              <a:rPr lang="pt-BR" altLang="pt-BR" dirty="0">
                <a:solidFill>
                  <a:srgbClr val="FF0000"/>
                </a:solidFill>
              </a:rPr>
              <a:t>O “patrimonialismo brasileiro” não efetua a fundamental diferença entre a esfera pública e a privada na vida política</a:t>
            </a:r>
            <a:r>
              <a:rPr lang="pt-BR" altLang="pt-BR" dirty="0"/>
              <a:t>. Este adquiriu em nosso contexto diversas interpretações. Destacamos aqui os trabalhos de Sergio Buarque de Holanda e de Raymundo Faoro.</a:t>
            </a:r>
          </a:p>
          <a:p>
            <a:pPr eaLnBrk="1" hangingPunct="1"/>
            <a:endParaRPr lang="pt-BR" altLang="pt-BR" dirty="0" smtClean="0"/>
          </a:p>
        </p:txBody>
      </p:sp>
    </p:spTree>
    <p:extLst>
      <p:ext uri="{BB962C8B-B14F-4D97-AF65-F5344CB8AC3E}">
        <p14:creationId xmlns:p14="http://schemas.microsoft.com/office/powerpoint/2010/main" val="28929917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Espaço Reservado para Conteúdo 2"/>
          <p:cNvSpPr>
            <a:spLocks noGrp="1"/>
          </p:cNvSpPr>
          <p:nvPr>
            <p:ph idx="1"/>
          </p:nvPr>
        </p:nvSpPr>
        <p:spPr>
          <a:xfrm>
            <a:off x="1981200" y="571501"/>
            <a:ext cx="8229600" cy="5554663"/>
          </a:xfrm>
        </p:spPr>
        <p:txBody>
          <a:bodyPr/>
          <a:lstStyle/>
          <a:p>
            <a:pPr eaLnBrk="1" hangingPunct="1"/>
            <a:r>
              <a:rPr lang="pt-BR" altLang="pt-BR" smtClean="0">
                <a:solidFill>
                  <a:srgbClr val="FF0000"/>
                </a:solidFill>
              </a:rPr>
              <a:t>O Patrimonialismo é uma forma de exercício da dominação por uma autoridade</a:t>
            </a:r>
            <a:r>
              <a:rPr lang="pt-BR" altLang="pt-BR" smtClean="0"/>
              <a:t>, a qual está legitimada pela roupagem da tradição, cujas características principais repousam no poder individual do governante que, amparado por seu aparato administrativo recrutado com base em critérios unicamente pessoais, exerce o poder político sob um determinado território</a:t>
            </a:r>
          </a:p>
          <a:p>
            <a:pPr eaLnBrk="1" hangingPunct="1"/>
            <a:endParaRPr lang="pt-BR" altLang="pt-BR" smtClean="0"/>
          </a:p>
        </p:txBody>
      </p:sp>
    </p:spTree>
    <p:extLst>
      <p:ext uri="{BB962C8B-B14F-4D97-AF65-F5344CB8AC3E}">
        <p14:creationId xmlns:p14="http://schemas.microsoft.com/office/powerpoint/2010/main" val="569135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Espaço Reservado para Conteúdo 2"/>
          <p:cNvSpPr>
            <a:spLocks noGrp="1"/>
          </p:cNvSpPr>
          <p:nvPr>
            <p:ph idx="1"/>
          </p:nvPr>
        </p:nvSpPr>
        <p:spPr>
          <a:xfrm>
            <a:off x="1981200" y="428625"/>
            <a:ext cx="8229600" cy="5697538"/>
          </a:xfrm>
        </p:spPr>
        <p:txBody>
          <a:bodyPr/>
          <a:lstStyle/>
          <a:p>
            <a:pPr eaLnBrk="1" hangingPunct="1"/>
            <a:r>
              <a:rPr lang="pt-BR" altLang="pt-BR" b="1" smtClean="0">
                <a:solidFill>
                  <a:srgbClr val="FF0000"/>
                </a:solidFill>
              </a:rPr>
              <a:t>No patrimonialismo é desconhecida a divisão entre a “esfera privada” e a “pública”. </a:t>
            </a:r>
          </a:p>
          <a:p>
            <a:pPr eaLnBrk="1" hangingPunct="1"/>
            <a:r>
              <a:rPr lang="pt-BR" altLang="pt-BR" smtClean="0"/>
              <a:t>A administração política é tratada pelo senhor como assunto pessoal, bem como o patrimônio adquirido pelo tesouro em função de taxas e tributos não se diferencia dos bens privados do senhor. </a:t>
            </a:r>
          </a:p>
          <a:p>
            <a:pPr eaLnBrk="1" hangingPunct="1"/>
            <a:r>
              <a:rPr lang="pt-BR" altLang="pt-BR" smtClean="0"/>
              <a:t>Por tal razão, o príncipe lida com os assuntos da corte – públicos segundo a acepção moderna – de forma eminentemente privada. </a:t>
            </a:r>
          </a:p>
          <a:p>
            <a:pPr eaLnBrk="1" hangingPunct="1"/>
            <a:endParaRPr lang="pt-BR" altLang="pt-BR" smtClean="0"/>
          </a:p>
        </p:txBody>
      </p:sp>
    </p:spTree>
    <p:extLst>
      <p:ext uri="{BB962C8B-B14F-4D97-AF65-F5344CB8AC3E}">
        <p14:creationId xmlns:p14="http://schemas.microsoft.com/office/powerpoint/2010/main" val="1268222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Espaço Reservado para Conteúdo 2"/>
          <p:cNvSpPr>
            <a:spLocks noGrp="1"/>
          </p:cNvSpPr>
          <p:nvPr>
            <p:ph idx="1"/>
          </p:nvPr>
        </p:nvSpPr>
        <p:spPr>
          <a:xfrm>
            <a:off x="1981200" y="357189"/>
            <a:ext cx="8229600" cy="5768975"/>
          </a:xfrm>
        </p:spPr>
        <p:txBody>
          <a:bodyPr/>
          <a:lstStyle/>
          <a:p>
            <a:pPr eaLnBrk="1" hangingPunct="1"/>
            <a:r>
              <a:rPr lang="pt-BR" altLang="pt-BR" smtClean="0">
                <a:solidFill>
                  <a:srgbClr val="FF0000"/>
                </a:solidFill>
              </a:rPr>
              <a:t>No patrimonialismo, o governante trata toda a administração política como assunto pessoal, ao mesmo modo como explora a posse do poder político como um predicado útil de sua propriedade privada. </a:t>
            </a:r>
            <a:br>
              <a:rPr lang="pt-BR" altLang="pt-BR" smtClean="0">
                <a:solidFill>
                  <a:srgbClr val="FF0000"/>
                </a:solidFill>
              </a:rPr>
            </a:br>
            <a:endParaRPr lang="pt-BR" altLang="pt-BR" smtClean="0">
              <a:solidFill>
                <a:srgbClr val="FF0000"/>
              </a:solidFill>
            </a:endParaRPr>
          </a:p>
          <a:p>
            <a:pPr eaLnBrk="1" hangingPunct="1"/>
            <a:r>
              <a:rPr lang="pt-BR" altLang="pt-BR" smtClean="0"/>
              <a:t>Ele confere poderes a seus funcionários, caso a caso, selecionando-os e atribuindo-lhes tarefas específicas com base na confiança pessoal que neles deposita e sem estabelecer nenhuma divisão de trabalho entre eles.</a:t>
            </a:r>
          </a:p>
          <a:p>
            <a:pPr eaLnBrk="1" hangingPunct="1"/>
            <a:endParaRPr lang="pt-BR" altLang="pt-BR" smtClean="0">
              <a:solidFill>
                <a:srgbClr val="FF0000"/>
              </a:solidFill>
            </a:endParaRPr>
          </a:p>
          <a:p>
            <a:pPr eaLnBrk="1" hangingPunct="1"/>
            <a:endParaRPr lang="pt-BR" altLang="pt-BR" smtClean="0"/>
          </a:p>
        </p:txBody>
      </p:sp>
    </p:spTree>
    <p:extLst>
      <p:ext uri="{BB962C8B-B14F-4D97-AF65-F5344CB8AC3E}">
        <p14:creationId xmlns:p14="http://schemas.microsoft.com/office/powerpoint/2010/main" val="19922264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Espaço Reservado para Conteúdo 2"/>
          <p:cNvSpPr>
            <a:spLocks noGrp="1"/>
          </p:cNvSpPr>
          <p:nvPr>
            <p:ph idx="1"/>
          </p:nvPr>
        </p:nvSpPr>
        <p:spPr>
          <a:xfrm>
            <a:off x="1981200" y="642939"/>
            <a:ext cx="8229600" cy="5483225"/>
          </a:xfrm>
        </p:spPr>
        <p:txBody>
          <a:bodyPr/>
          <a:lstStyle/>
          <a:p>
            <a:pPr eaLnBrk="1" hangingPunct="1"/>
            <a:r>
              <a:rPr lang="pt-BR" altLang="pt-BR" sz="4400"/>
              <a:t>Os funcionários, por sua vez tratam o trabalho administrativo, </a:t>
            </a:r>
            <a:r>
              <a:rPr lang="pt-BR" altLang="pt-BR" sz="4400">
                <a:solidFill>
                  <a:srgbClr val="FF0000"/>
                </a:solidFill>
              </a:rPr>
              <a:t>que executam para o governante como um serviço pessoal, baseado em seu dever de obediência e respeito.</a:t>
            </a:r>
          </a:p>
          <a:p>
            <a:pPr eaLnBrk="1" hangingPunct="1"/>
            <a:endParaRPr lang="pt-BR" altLang="pt-BR" smtClean="0"/>
          </a:p>
        </p:txBody>
      </p:sp>
    </p:spTree>
    <p:extLst>
      <p:ext uri="{BB962C8B-B14F-4D97-AF65-F5344CB8AC3E}">
        <p14:creationId xmlns:p14="http://schemas.microsoft.com/office/powerpoint/2010/main" val="3961014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Espaço Reservado para Conteúdo 2"/>
          <p:cNvSpPr>
            <a:spLocks noGrp="1"/>
          </p:cNvSpPr>
          <p:nvPr>
            <p:ph idx="1"/>
          </p:nvPr>
        </p:nvSpPr>
        <p:spPr>
          <a:xfrm>
            <a:off x="1981200" y="428625"/>
            <a:ext cx="8229600" cy="5697538"/>
          </a:xfrm>
        </p:spPr>
        <p:txBody>
          <a:bodyPr/>
          <a:lstStyle/>
          <a:p>
            <a:pPr eaLnBrk="1" hangingPunct="1"/>
            <a:r>
              <a:rPr lang="pt-BR" altLang="pt-BR" b="1" smtClean="0">
                <a:solidFill>
                  <a:srgbClr val="FF0000"/>
                </a:solidFill>
              </a:rPr>
              <a:t>O patrimonialismo no Brasil</a:t>
            </a:r>
          </a:p>
          <a:p>
            <a:pPr eaLnBrk="1" hangingPunct="1"/>
            <a:r>
              <a:rPr lang="pt-BR" altLang="pt-BR" b="1" smtClean="0">
                <a:solidFill>
                  <a:srgbClr val="FF0000"/>
                </a:solidFill>
              </a:rPr>
              <a:t>SÉRGIO BUARQUE DE HOLLANDA:</a:t>
            </a:r>
          </a:p>
          <a:p>
            <a:pPr eaLnBrk="1" hangingPunct="1"/>
            <a:r>
              <a:rPr lang="pt-BR" altLang="pt-BR" smtClean="0"/>
              <a:t>O Estado não é uma ampliação do círculo familiar e, ainda menos, uma integração de certos agrupamentos, de certas vontades particularistas, de que a família é o melhor exemplo. </a:t>
            </a:r>
            <a:br>
              <a:rPr lang="pt-BR" altLang="pt-BR" smtClean="0"/>
            </a:br>
            <a:endParaRPr lang="pt-BR" altLang="pt-BR" smtClean="0"/>
          </a:p>
          <a:p>
            <a:pPr eaLnBrk="1" hangingPunct="1"/>
            <a:r>
              <a:rPr lang="pt-BR" altLang="pt-BR" smtClean="0">
                <a:solidFill>
                  <a:srgbClr val="FF0000"/>
                </a:solidFill>
              </a:rPr>
              <a:t>Não existe, entre o círculo familiar e o Estado, uma gradação, mas antes uma descontinuidade e até uma oposição. </a:t>
            </a:r>
          </a:p>
          <a:p>
            <a:pPr eaLnBrk="1" hangingPunct="1"/>
            <a:endParaRPr lang="pt-BR" altLang="pt-BR" smtClean="0"/>
          </a:p>
        </p:txBody>
      </p:sp>
    </p:spTree>
    <p:extLst>
      <p:ext uri="{BB962C8B-B14F-4D97-AF65-F5344CB8AC3E}">
        <p14:creationId xmlns:p14="http://schemas.microsoft.com/office/powerpoint/2010/main" val="14888892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Espaço Reservado para Conteúdo 2"/>
          <p:cNvSpPr>
            <a:spLocks noGrp="1"/>
          </p:cNvSpPr>
          <p:nvPr>
            <p:ph idx="1"/>
          </p:nvPr>
        </p:nvSpPr>
        <p:spPr>
          <a:xfrm>
            <a:off x="1981200" y="500063"/>
            <a:ext cx="8229600" cy="5626100"/>
          </a:xfrm>
        </p:spPr>
        <p:txBody>
          <a:bodyPr/>
          <a:lstStyle/>
          <a:p>
            <a:pPr eaLnBrk="1" hangingPunct="1"/>
            <a:r>
              <a:rPr lang="pt-BR" altLang="pt-BR"/>
              <a:t>A verdade, bem outra, é que pertencem a ordens diferentes em essência. </a:t>
            </a:r>
            <a:r>
              <a:rPr lang="pt-BR" altLang="pt-BR">
                <a:solidFill>
                  <a:srgbClr val="FF0000"/>
                </a:solidFill>
              </a:rPr>
              <a:t>Só pela transgressão da ordem doméstica e familiar é que nasce o Estado e que o simples indivíduo se faz cidadão, contribuinte, eleitor, elegível, recrutável e responsável</a:t>
            </a:r>
            <a:r>
              <a:rPr lang="pt-BR" altLang="pt-BR"/>
              <a:t>, ante as leis. </a:t>
            </a:r>
          </a:p>
          <a:p>
            <a:pPr eaLnBrk="1" hangingPunct="1"/>
            <a:r>
              <a:rPr lang="pt-BR" altLang="pt-BR"/>
              <a:t>Há nesse fato um triunfo do geral sobre o particular, do intelectual sobre o material, do abstrato sobre o corpóreo e não uma depuração sucessiva, uma espiritualização de formas mais naturais e rudimentares, uma procissão das hipóstases, para falar como na filosofia alexandrina. </a:t>
            </a:r>
            <a:r>
              <a:rPr lang="pt-BR" altLang="pt-BR">
                <a:solidFill>
                  <a:srgbClr val="FF0000"/>
                </a:solidFill>
              </a:rPr>
              <a:t>A ordem familiar, em sua forma pura, é abolida por uma transcendência</a:t>
            </a:r>
            <a:r>
              <a:rPr lang="pt-BR" altLang="pt-BR"/>
              <a:t>.</a:t>
            </a:r>
          </a:p>
          <a:p>
            <a:pPr eaLnBrk="1" hangingPunct="1"/>
            <a:endParaRPr lang="pt-BR" altLang="pt-BR"/>
          </a:p>
        </p:txBody>
      </p:sp>
    </p:spTree>
    <p:extLst>
      <p:ext uri="{BB962C8B-B14F-4D97-AF65-F5344CB8AC3E}">
        <p14:creationId xmlns:p14="http://schemas.microsoft.com/office/powerpoint/2010/main" val="35025528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Espaço Reservado para Conteúdo 2"/>
          <p:cNvSpPr>
            <a:spLocks noGrp="1"/>
          </p:cNvSpPr>
          <p:nvPr>
            <p:ph idx="1"/>
          </p:nvPr>
        </p:nvSpPr>
        <p:spPr>
          <a:xfrm>
            <a:off x="1981200" y="500063"/>
            <a:ext cx="8229600" cy="5626100"/>
          </a:xfrm>
        </p:spPr>
        <p:txBody>
          <a:bodyPr/>
          <a:lstStyle/>
          <a:p>
            <a:pPr eaLnBrk="1" hangingPunct="1"/>
            <a:r>
              <a:rPr lang="pt-BR" altLang="pt-BR" smtClean="0">
                <a:solidFill>
                  <a:srgbClr val="FF0000"/>
                </a:solidFill>
              </a:rPr>
              <a:t>SÉRGIO BUARQUE DE HOLLANDA:</a:t>
            </a:r>
          </a:p>
          <a:p>
            <a:pPr eaLnBrk="1" hangingPunct="1"/>
            <a:r>
              <a:rPr lang="pt-BR" altLang="pt-BR"/>
              <a:t>No Brasil, pode dizer-se que só excepcionalmente tivemos um sistema administrativo e um corpo de funcionários puramente dedicados a interesses objetivos e fundados nesses interesses. </a:t>
            </a:r>
          </a:p>
          <a:p>
            <a:pPr eaLnBrk="1" hangingPunct="1"/>
            <a:r>
              <a:rPr lang="pt-BR" altLang="pt-BR"/>
              <a:t>Ao contrário, é possível acompanhar, ao longo de nossa história, o predomínio constante das vontades particulares que encontram seu ambiente próprio em círculos fechados e pouco acessíveis a uma ordenação impessoal. </a:t>
            </a:r>
          </a:p>
          <a:p>
            <a:pPr eaLnBrk="1" hangingPunct="1"/>
            <a:r>
              <a:rPr lang="pt-BR" altLang="pt-BR">
                <a:solidFill>
                  <a:srgbClr val="FF0000"/>
                </a:solidFill>
              </a:rPr>
              <a:t>Dentre esses círculos, foi sem dúvida o da família aquele que se exprimiu com mais força e desenvoltura em nossa sociedade. </a:t>
            </a:r>
          </a:p>
          <a:p>
            <a:pPr eaLnBrk="1" hangingPunct="1"/>
            <a:endParaRPr lang="pt-BR" altLang="pt-BR"/>
          </a:p>
        </p:txBody>
      </p:sp>
    </p:spTree>
    <p:extLst>
      <p:ext uri="{BB962C8B-B14F-4D97-AF65-F5344CB8AC3E}">
        <p14:creationId xmlns:p14="http://schemas.microsoft.com/office/powerpoint/2010/main" val="31772796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Espaço Reservado para Conteúdo 2"/>
          <p:cNvSpPr>
            <a:spLocks noGrp="1"/>
          </p:cNvSpPr>
          <p:nvPr>
            <p:ph idx="1"/>
          </p:nvPr>
        </p:nvSpPr>
        <p:spPr>
          <a:xfrm>
            <a:off x="1981200" y="571501"/>
            <a:ext cx="8229600" cy="5554663"/>
          </a:xfrm>
        </p:spPr>
        <p:txBody>
          <a:bodyPr/>
          <a:lstStyle/>
          <a:p>
            <a:pPr eaLnBrk="1" hangingPunct="1"/>
            <a:r>
              <a:rPr lang="pt-BR" altLang="pt-BR" sz="3100"/>
              <a:t>E um dos defeitos decisivos da supremacia incontestável, absorvente, do núcleo familiar – a esfera, por excelência dos chamados “contatos primários”, dos laços de sangue e de coração – está em que as relações que se criam na vida doméstica sempre forneceram o modelo obrigatório de qualquer composição social entre nós. Isso ocorre mesmo onde as instituições democráticas, </a:t>
            </a:r>
            <a:r>
              <a:rPr lang="pt-BR" altLang="pt-BR" sz="3100">
                <a:solidFill>
                  <a:srgbClr val="FF0000"/>
                </a:solidFill>
              </a:rPr>
              <a:t>fundadas em princípios neutros e abstratos, pretendam assentar a sociedade em normas antiparticularistas.</a:t>
            </a:r>
          </a:p>
          <a:p>
            <a:pPr eaLnBrk="1" hangingPunct="1"/>
            <a:endParaRPr lang="pt-BR" altLang="pt-BR" smtClean="0"/>
          </a:p>
        </p:txBody>
      </p:sp>
    </p:spTree>
    <p:extLst>
      <p:ext uri="{BB962C8B-B14F-4D97-AF65-F5344CB8AC3E}">
        <p14:creationId xmlns:p14="http://schemas.microsoft.com/office/powerpoint/2010/main" val="281853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Espaço Reservado para Conteúdo 2"/>
          <p:cNvSpPr>
            <a:spLocks noGrp="1"/>
          </p:cNvSpPr>
          <p:nvPr>
            <p:ph idx="1"/>
          </p:nvPr>
        </p:nvSpPr>
        <p:spPr>
          <a:xfrm>
            <a:off x="1981200" y="500063"/>
            <a:ext cx="8229600" cy="5626100"/>
          </a:xfrm>
        </p:spPr>
        <p:txBody>
          <a:bodyPr>
            <a:normAutofit lnSpcReduction="10000"/>
          </a:bodyPr>
          <a:lstStyle/>
          <a:p>
            <a:pPr eaLnBrk="1" hangingPunct="1"/>
            <a:r>
              <a:rPr lang="pt-BR" altLang="pt-BR">
                <a:solidFill>
                  <a:srgbClr val="FF0000"/>
                </a:solidFill>
              </a:rPr>
              <a:t>A </a:t>
            </a:r>
            <a:r>
              <a:rPr lang="pt-BR" altLang="pt-BR" b="1">
                <a:solidFill>
                  <a:srgbClr val="FF0000"/>
                </a:solidFill>
              </a:rPr>
              <a:t>esfera privada</a:t>
            </a:r>
            <a:r>
              <a:rPr lang="pt-BR" altLang="pt-BR"/>
              <a:t> é o oposto e o complemento da esfera pública. A esfera privada é um setor determinado da vida em sociedade, na qual um indivíduo goza de certo grau de autoridade, livre de intervenções governamentais ou de outras instituições. </a:t>
            </a:r>
            <a:br>
              <a:rPr lang="pt-BR" altLang="pt-BR"/>
            </a:br>
            <a:endParaRPr lang="pt-BR" altLang="pt-BR"/>
          </a:p>
          <a:p>
            <a:pPr eaLnBrk="1" hangingPunct="1"/>
            <a:r>
              <a:rPr lang="pt-BR" altLang="pt-BR">
                <a:solidFill>
                  <a:srgbClr val="FF0000"/>
                </a:solidFill>
              </a:rPr>
              <a:t>Exemplos da esfera privada são a família e o lar. Num sentido mais amplo, a esfera privada é a empresa privada.</a:t>
            </a:r>
            <a:br>
              <a:rPr lang="pt-BR" altLang="pt-BR">
                <a:solidFill>
                  <a:srgbClr val="FF0000"/>
                </a:solidFill>
              </a:rPr>
            </a:br>
            <a:endParaRPr lang="pt-BR" altLang="pt-BR">
              <a:solidFill>
                <a:srgbClr val="FF0000"/>
              </a:solidFill>
            </a:endParaRPr>
          </a:p>
          <a:p>
            <a:pPr eaLnBrk="1" hangingPunct="1"/>
            <a:r>
              <a:rPr lang="pt-BR" altLang="pt-BR"/>
              <a:t>Na teoria da esfera pública, no modelo burguês, a esfera privada é aquele domínio da vida de alguém no qual se trabalha para si mesmo. </a:t>
            </a:r>
          </a:p>
          <a:p>
            <a:pPr eaLnBrk="1" hangingPunct="1"/>
            <a:endParaRPr lang="pt-BR" altLang="pt-BR" smtClean="0"/>
          </a:p>
        </p:txBody>
      </p:sp>
    </p:spTree>
    <p:extLst>
      <p:ext uri="{BB962C8B-B14F-4D97-AF65-F5344CB8AC3E}">
        <p14:creationId xmlns:p14="http://schemas.microsoft.com/office/powerpoint/2010/main" val="4193112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Espaço Reservado para Conteúdo 2"/>
          <p:cNvSpPr>
            <a:spLocks noGrp="1"/>
          </p:cNvSpPr>
          <p:nvPr>
            <p:ph idx="1"/>
          </p:nvPr>
        </p:nvSpPr>
        <p:spPr>
          <a:xfrm>
            <a:off x="1981200" y="285751"/>
            <a:ext cx="8229600" cy="5840413"/>
          </a:xfrm>
        </p:spPr>
        <p:txBody>
          <a:bodyPr/>
          <a:lstStyle/>
          <a:p>
            <a:pPr eaLnBrk="1" hangingPunct="1"/>
            <a:r>
              <a:rPr lang="pt-BR" altLang="pt-BR">
                <a:solidFill>
                  <a:srgbClr val="FF0000"/>
                </a:solidFill>
              </a:rPr>
              <a:t>Sérgio Buarque afirma que nossas bases coloniais foram formadas fora do meio urbano e que as cidades eram apenas dependências daquelas. </a:t>
            </a:r>
            <a:br>
              <a:rPr lang="pt-BR" altLang="pt-BR">
                <a:solidFill>
                  <a:srgbClr val="FF0000"/>
                </a:solidFill>
              </a:rPr>
            </a:br>
            <a:endParaRPr lang="pt-BR" altLang="pt-BR">
              <a:solidFill>
                <a:srgbClr val="FF0000"/>
              </a:solidFill>
            </a:endParaRPr>
          </a:p>
          <a:p>
            <a:pPr eaLnBrk="1" hangingPunct="1"/>
            <a:r>
              <a:rPr lang="pt-BR" altLang="pt-BR"/>
              <a:t>O modelo de funcionamento dos engenhos, no Brasil colonial e imperial, onde o senhor possui poder ilimitado dentro de suas possessões perante seus escravos, família e todos que residiam em suas posses, será utilizado como parâmetro para a formação das instituições urbanas, onde as </a:t>
            </a:r>
            <a:r>
              <a:rPr lang="pt-BR" altLang="pt-BR">
                <a:solidFill>
                  <a:srgbClr val="FF0000"/>
                </a:solidFill>
              </a:rPr>
              <a:t>relações pessoais </a:t>
            </a:r>
            <a:r>
              <a:rPr lang="pt-BR" altLang="pt-BR"/>
              <a:t>e seus valores familiares possuem primazia em detrimentos das impessoais. </a:t>
            </a:r>
          </a:p>
          <a:p>
            <a:pPr eaLnBrk="1" hangingPunct="1"/>
            <a:endParaRPr lang="pt-BR" altLang="pt-BR" smtClean="0"/>
          </a:p>
        </p:txBody>
      </p:sp>
    </p:spTree>
    <p:extLst>
      <p:ext uri="{BB962C8B-B14F-4D97-AF65-F5344CB8AC3E}">
        <p14:creationId xmlns:p14="http://schemas.microsoft.com/office/powerpoint/2010/main" val="24592121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Espaço Reservado para Conteúdo 2"/>
          <p:cNvSpPr>
            <a:spLocks noGrp="1"/>
          </p:cNvSpPr>
          <p:nvPr>
            <p:ph idx="1"/>
          </p:nvPr>
        </p:nvSpPr>
        <p:spPr>
          <a:xfrm>
            <a:off x="1981200" y="357189"/>
            <a:ext cx="8229600" cy="5768975"/>
          </a:xfrm>
        </p:spPr>
        <p:txBody>
          <a:bodyPr/>
          <a:lstStyle/>
          <a:p>
            <a:pPr eaLnBrk="1" hangingPunct="1"/>
            <a:r>
              <a:rPr lang="pt-BR" altLang="pt-BR" smtClean="0">
                <a:solidFill>
                  <a:srgbClr val="FF0000"/>
                </a:solidFill>
              </a:rPr>
              <a:t>E dessa forma podemos observar a formação de novas estruturas urbanas, inclusive políticas, mas com modelos de funcionamento arcaicos devido à seus ocupantes.</a:t>
            </a:r>
          </a:p>
          <a:p>
            <a:pPr eaLnBrk="1" hangingPunct="1"/>
            <a:r>
              <a:rPr lang="pt-BR" altLang="pt-BR" smtClean="0"/>
              <a:t>Desta maneira podemos verificar, através das palavras de Sérgio Buarque, a formação de um Estado invadido por valores familiares e que, devido à seu enorme e indiscutível poder, deixou marcas que formam uma das principais características deste país. </a:t>
            </a:r>
          </a:p>
          <a:p>
            <a:pPr eaLnBrk="1" hangingPunct="1"/>
            <a:endParaRPr lang="pt-BR" altLang="pt-BR" smtClean="0"/>
          </a:p>
        </p:txBody>
      </p:sp>
    </p:spTree>
    <p:extLst>
      <p:ext uri="{BB962C8B-B14F-4D97-AF65-F5344CB8AC3E}">
        <p14:creationId xmlns:p14="http://schemas.microsoft.com/office/powerpoint/2010/main" val="515737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Espaço Reservado para Conteúdo 2"/>
          <p:cNvSpPr>
            <a:spLocks noGrp="1"/>
          </p:cNvSpPr>
          <p:nvPr>
            <p:ph idx="1"/>
          </p:nvPr>
        </p:nvSpPr>
        <p:spPr>
          <a:xfrm>
            <a:off x="1981200" y="428625"/>
            <a:ext cx="8229600" cy="5697538"/>
          </a:xfrm>
        </p:spPr>
        <p:txBody>
          <a:bodyPr/>
          <a:lstStyle/>
          <a:p>
            <a:pPr eaLnBrk="1" hangingPunct="1"/>
            <a:r>
              <a:rPr lang="pt-BR" altLang="pt-BR" smtClean="0">
                <a:solidFill>
                  <a:srgbClr val="FF0000"/>
                </a:solidFill>
              </a:rPr>
              <a:t>RAIMUNDO FAORO</a:t>
            </a:r>
          </a:p>
          <a:p>
            <a:pPr eaLnBrk="1" hangingPunct="1"/>
            <a:r>
              <a:rPr lang="pt-BR" altLang="pt-BR" smtClean="0">
                <a:solidFill>
                  <a:srgbClr val="FF0000"/>
                </a:solidFill>
              </a:rPr>
              <a:t>Os donos do poder</a:t>
            </a:r>
          </a:p>
          <a:p>
            <a:pPr eaLnBrk="1" hangingPunct="1"/>
            <a:r>
              <a:rPr lang="pt-BR" altLang="pt-BR" sz="4400"/>
              <a:t>Imbuído de uma racionalidade pré-moderna, o patrimonialismo é intrinsecamente personalista, tendendo a desprezar a distinção entre a esfera púbica e privada. </a:t>
            </a:r>
          </a:p>
          <a:p>
            <a:pPr eaLnBrk="1" hangingPunct="1"/>
            <a:endParaRPr lang="pt-BR" altLang="pt-BR" sz="4400"/>
          </a:p>
        </p:txBody>
      </p:sp>
    </p:spTree>
    <p:extLst>
      <p:ext uri="{BB962C8B-B14F-4D97-AF65-F5344CB8AC3E}">
        <p14:creationId xmlns:p14="http://schemas.microsoft.com/office/powerpoint/2010/main" val="698859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Espaço Reservado para Conteúdo 2"/>
          <p:cNvSpPr>
            <a:spLocks noGrp="1"/>
          </p:cNvSpPr>
          <p:nvPr>
            <p:ph idx="1"/>
          </p:nvPr>
        </p:nvSpPr>
        <p:spPr>
          <a:xfrm>
            <a:off x="1981200" y="428625"/>
            <a:ext cx="8229600" cy="5697538"/>
          </a:xfrm>
        </p:spPr>
        <p:txBody>
          <a:bodyPr/>
          <a:lstStyle/>
          <a:p>
            <a:pPr eaLnBrk="1" hangingPunct="1"/>
            <a:r>
              <a:rPr lang="pt-BR" altLang="pt-BR"/>
              <a:t>Em uma sociedade patrimonialista, em que o particularismo e o poder pessoal reinam, o favoritismo é o meio por excelência de ascensão social, e o sistema jurídico, lato sensu, englobando o direito expresso e o direito aplicado, costuma veicular o poder particular e o privilégio, em detrimento da universalidade e da igualdade formal-legal. </a:t>
            </a:r>
            <a:br>
              <a:rPr lang="pt-BR" altLang="pt-BR"/>
            </a:br>
            <a:endParaRPr lang="pt-BR" altLang="pt-BR"/>
          </a:p>
          <a:p>
            <a:pPr eaLnBrk="1" hangingPunct="1"/>
            <a:r>
              <a:rPr lang="pt-BR" altLang="pt-BR">
                <a:solidFill>
                  <a:srgbClr val="FF0000"/>
                </a:solidFill>
              </a:rPr>
              <a:t>O distanciamento do Estado dos interesses da nação reflete o distanciamento do estamento dos interesses do restante da sociedade. </a:t>
            </a:r>
          </a:p>
          <a:p>
            <a:pPr eaLnBrk="1" hangingPunct="1"/>
            <a:endParaRPr lang="pt-BR" altLang="pt-BR"/>
          </a:p>
        </p:txBody>
      </p:sp>
    </p:spTree>
    <p:extLst>
      <p:ext uri="{BB962C8B-B14F-4D97-AF65-F5344CB8AC3E}">
        <p14:creationId xmlns:p14="http://schemas.microsoft.com/office/powerpoint/2010/main" val="26339124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Espaço Reservado para Conteúdo 2"/>
          <p:cNvSpPr>
            <a:spLocks noGrp="1"/>
          </p:cNvSpPr>
          <p:nvPr>
            <p:ph idx="1"/>
          </p:nvPr>
        </p:nvSpPr>
        <p:spPr>
          <a:xfrm>
            <a:off x="1981200" y="428625"/>
            <a:ext cx="8229600" cy="5697538"/>
          </a:xfrm>
        </p:spPr>
        <p:txBody>
          <a:bodyPr/>
          <a:lstStyle/>
          <a:p>
            <a:pPr eaLnBrk="1" hangingPunct="1"/>
            <a:r>
              <a:rPr lang="pt-BR" altLang="pt-BR" sz="3400"/>
              <a:t>Onde o patrimonialismo impera, naqueles âmbitos institucionais em que o indivíduo age “</a:t>
            </a:r>
            <a:r>
              <a:rPr lang="pt-BR" altLang="pt-BR" sz="3400">
                <a:solidFill>
                  <a:srgbClr val="FF0000"/>
                </a:solidFill>
              </a:rPr>
              <a:t>privatizando a coisa pública”,</a:t>
            </a:r>
            <a:r>
              <a:rPr lang="pt-BR" altLang="pt-BR" sz="3400"/>
              <a:t> não distinguindo a separação necessária entre a esfera individual e a pertencente a toda uma coletividade, nunca há a realização em sua completude dos desígnios de ordem coletiva aos quais o Estado se presta em essência a proteger. </a:t>
            </a:r>
          </a:p>
          <a:p>
            <a:pPr eaLnBrk="1" hangingPunct="1"/>
            <a:endParaRPr lang="pt-BR" altLang="pt-BR" smtClean="0"/>
          </a:p>
        </p:txBody>
      </p:sp>
    </p:spTree>
    <p:extLst>
      <p:ext uri="{BB962C8B-B14F-4D97-AF65-F5344CB8AC3E}">
        <p14:creationId xmlns:p14="http://schemas.microsoft.com/office/powerpoint/2010/main" val="29201645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Espaço Reservado para Conteúdo 2"/>
          <p:cNvSpPr>
            <a:spLocks noGrp="1"/>
          </p:cNvSpPr>
          <p:nvPr>
            <p:ph idx="1"/>
          </p:nvPr>
        </p:nvSpPr>
        <p:spPr>
          <a:xfrm>
            <a:off x="1981200" y="357189"/>
            <a:ext cx="8229600" cy="5768975"/>
          </a:xfrm>
        </p:spPr>
        <p:txBody>
          <a:bodyPr/>
          <a:lstStyle/>
          <a:p>
            <a:pPr eaLnBrk="1" hangingPunct="1"/>
            <a:r>
              <a:rPr lang="pt-BR" altLang="pt-BR">
                <a:solidFill>
                  <a:srgbClr val="FF0000"/>
                </a:solidFill>
              </a:rPr>
              <a:t>Podemos observar, através da descrição realizada por Faoro, que os funcionários do rei eram o "outro eu do rei". </a:t>
            </a:r>
          </a:p>
          <a:p>
            <a:pPr eaLnBrk="1" hangingPunct="1"/>
            <a:r>
              <a:rPr lang="pt-BR" altLang="pt-BR"/>
              <a:t>Seguindo conforme este aspecto observado pelo autor, os funcionários reais que ocupavam os cargos públicos se utilizavam de suas posições, como representantes do rei, para proveitos pessoais, ou seja: se utilizavam dos cargos públicos, que lhes eram conferidos conforme suas ligações pessoais, para proveito próprio. </a:t>
            </a:r>
          </a:p>
          <a:p>
            <a:pPr eaLnBrk="1" hangingPunct="1"/>
            <a:r>
              <a:rPr lang="pt-BR" altLang="pt-BR">
                <a:solidFill>
                  <a:srgbClr val="FF0000"/>
                </a:solidFill>
              </a:rPr>
              <a:t>Os cargos públicos, neste período, eram atribuídos aos letrados e aos homens armados. </a:t>
            </a:r>
          </a:p>
          <a:p>
            <a:pPr eaLnBrk="1" hangingPunct="1"/>
            <a:endParaRPr lang="pt-BR" altLang="pt-BR"/>
          </a:p>
        </p:txBody>
      </p:sp>
    </p:spTree>
    <p:extLst>
      <p:ext uri="{BB962C8B-B14F-4D97-AF65-F5344CB8AC3E}">
        <p14:creationId xmlns:p14="http://schemas.microsoft.com/office/powerpoint/2010/main" val="34532537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Espaço Reservado para Conteúdo 2"/>
          <p:cNvSpPr>
            <a:spLocks noGrp="1"/>
          </p:cNvSpPr>
          <p:nvPr>
            <p:ph idx="1"/>
          </p:nvPr>
        </p:nvSpPr>
        <p:spPr>
          <a:xfrm>
            <a:off x="1981200" y="500063"/>
            <a:ext cx="8229600" cy="5626100"/>
          </a:xfrm>
        </p:spPr>
        <p:txBody>
          <a:bodyPr/>
          <a:lstStyle/>
          <a:p>
            <a:pPr eaLnBrk="1" hangingPunct="1"/>
            <a:r>
              <a:rPr lang="pt-BR" altLang="pt-BR" sz="3100">
                <a:solidFill>
                  <a:srgbClr val="FF0000"/>
                </a:solidFill>
              </a:rPr>
              <a:t>O controle do Estado era exercido por uma estamento burocrático criado, a partir de nobiliações, para esta finalidade. Desta maneira, devendo os súditos obediência às ordens reais, deviam também obedecer os funcionários do rei. "</a:t>
            </a:r>
          </a:p>
          <a:p>
            <a:pPr eaLnBrk="1" hangingPunct="1"/>
            <a:r>
              <a:rPr lang="pt-BR" altLang="pt-BR" sz="3100"/>
              <a:t>Os funcionários do rei, por sua vez, não possuíam funções delimitadas ou hierarquias definidas; excedendo às ordens reais e assumindo, desta maneira, um caráter de puro mando e desmando a partir da posição que estes assumiam no controle do Estado. </a:t>
            </a:r>
          </a:p>
          <a:p>
            <a:pPr eaLnBrk="1" hangingPunct="1"/>
            <a:endParaRPr lang="pt-BR" altLang="pt-BR" smtClean="0"/>
          </a:p>
        </p:txBody>
      </p:sp>
    </p:spTree>
    <p:extLst>
      <p:ext uri="{BB962C8B-B14F-4D97-AF65-F5344CB8AC3E}">
        <p14:creationId xmlns:p14="http://schemas.microsoft.com/office/powerpoint/2010/main" val="30482895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Espaço Reservado para Conteúdo 2"/>
          <p:cNvSpPr>
            <a:spLocks noGrp="1"/>
          </p:cNvSpPr>
          <p:nvPr>
            <p:ph idx="1"/>
          </p:nvPr>
        </p:nvSpPr>
        <p:spPr>
          <a:xfrm>
            <a:off x="1981200" y="1"/>
            <a:ext cx="8229600" cy="6126163"/>
          </a:xfrm>
        </p:spPr>
        <p:txBody>
          <a:bodyPr/>
          <a:lstStyle/>
          <a:p>
            <a:pPr eaLnBrk="1" hangingPunct="1">
              <a:buFontTx/>
              <a:buNone/>
            </a:pPr>
            <a:endParaRPr lang="pt-BR" altLang="pt-BR" smtClean="0"/>
          </a:p>
          <a:p>
            <a:pPr eaLnBrk="1" hangingPunct="1"/>
            <a:r>
              <a:rPr lang="pt-BR" altLang="pt-BR" smtClean="0">
                <a:solidFill>
                  <a:srgbClr val="FF0000"/>
                </a:solidFill>
              </a:rPr>
              <a:t>Nesses casos, sempre prevalece o sistema de clientela, muito mais do que na existência de partidos, que propõem valores e visões do mundo. </a:t>
            </a:r>
          </a:p>
          <a:p>
            <a:pPr eaLnBrk="1" hangingPunct="1"/>
            <a:r>
              <a:rPr lang="pt-BR" altLang="pt-BR" smtClean="0"/>
              <a:t/>
            </a:r>
            <a:br>
              <a:rPr lang="pt-BR" altLang="pt-BR" smtClean="0"/>
            </a:br>
            <a:r>
              <a:rPr lang="pt-BR" altLang="pt-BR" smtClean="0"/>
              <a:t>Nesta ordem conjuntural, a acomodação e a corrupção tornam-se práticas comuns, não florescendo no seio da sociedade política valores republicanos, além de repelir definitivamente qualquer resquício de cidadania que possa subsistir da clivagem sociedade civil e Estado.</a:t>
            </a:r>
          </a:p>
          <a:p>
            <a:pPr eaLnBrk="1" hangingPunct="1"/>
            <a:endParaRPr lang="pt-BR" altLang="pt-BR" smtClean="0"/>
          </a:p>
        </p:txBody>
      </p:sp>
    </p:spTree>
    <p:extLst>
      <p:ext uri="{BB962C8B-B14F-4D97-AF65-F5344CB8AC3E}">
        <p14:creationId xmlns:p14="http://schemas.microsoft.com/office/powerpoint/2010/main" val="18717116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Título 1"/>
          <p:cNvSpPr>
            <a:spLocks noGrp="1"/>
          </p:cNvSpPr>
          <p:nvPr>
            <p:ph type="title"/>
          </p:nvPr>
        </p:nvSpPr>
        <p:spPr/>
        <p:txBody>
          <a:bodyPr/>
          <a:lstStyle/>
          <a:p>
            <a:pPr algn="l" eaLnBrk="1" hangingPunct="1"/>
            <a:r>
              <a:rPr lang="pt-BR" altLang="pt-BR" b="1" smtClean="0">
                <a:solidFill>
                  <a:srgbClr val="FF0000"/>
                </a:solidFill>
              </a:rPr>
              <a:t>Patrimonialismo e liberalismo</a:t>
            </a:r>
          </a:p>
        </p:txBody>
      </p:sp>
      <p:sp>
        <p:nvSpPr>
          <p:cNvPr id="311299" name="Espaço Reservado para Conteúdo 2"/>
          <p:cNvSpPr>
            <a:spLocks noGrp="1"/>
          </p:cNvSpPr>
          <p:nvPr>
            <p:ph idx="1"/>
          </p:nvPr>
        </p:nvSpPr>
        <p:spPr>
          <a:xfrm>
            <a:off x="1981200" y="1357313"/>
            <a:ext cx="8229600" cy="4768850"/>
          </a:xfrm>
        </p:spPr>
        <p:txBody>
          <a:bodyPr/>
          <a:lstStyle/>
          <a:p>
            <a:pPr eaLnBrk="1" hangingPunct="1"/>
            <a:r>
              <a:rPr lang="pt-BR" altLang="pt-BR"/>
              <a:t>O patrimonialismo brasileiro – como teoria – vê </a:t>
            </a:r>
            <a:r>
              <a:rPr lang="pt-BR" altLang="pt-BR">
                <a:solidFill>
                  <a:srgbClr val="FF0000"/>
                </a:solidFill>
              </a:rPr>
              <a:t>todos os males do país como resultado da captura do Estado pelo que chamam de “estamentos burocráticos</a:t>
            </a:r>
            <a:r>
              <a:rPr lang="pt-BR" altLang="pt-BR"/>
              <a:t>” que teriam origem numa cultura oligárquica rural, de supremacia da coisa privada sobre os negócios públicos.</a:t>
            </a:r>
            <a:br>
              <a:rPr lang="pt-BR" altLang="pt-BR"/>
            </a:br>
            <a:endParaRPr lang="pt-BR" altLang="pt-BR"/>
          </a:p>
          <a:p>
            <a:pPr eaLnBrk="1" hangingPunct="1"/>
            <a:r>
              <a:rPr lang="pt-BR" altLang="pt-BR">
                <a:solidFill>
                  <a:srgbClr val="FF0000"/>
                </a:solidFill>
              </a:rPr>
              <a:t>Isso em parte é verdade.</a:t>
            </a:r>
          </a:p>
          <a:p>
            <a:pPr eaLnBrk="1" hangingPunct="1"/>
            <a:r>
              <a:rPr lang="pt-BR" altLang="pt-BR"/>
              <a:t>Assim, o setor público – o Estado – estaria irremediavelmente contaminado por interesses privados ou familiares, que deveriam ser eliminados.</a:t>
            </a:r>
          </a:p>
          <a:p>
            <a:pPr eaLnBrk="1" hangingPunct="1"/>
            <a:endParaRPr lang="pt-BR" altLang="pt-BR" smtClean="0"/>
          </a:p>
        </p:txBody>
      </p:sp>
    </p:spTree>
    <p:extLst>
      <p:ext uri="{BB962C8B-B14F-4D97-AF65-F5344CB8AC3E}">
        <p14:creationId xmlns:p14="http://schemas.microsoft.com/office/powerpoint/2010/main" val="3458392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Espaço Reservado para Conteúdo 2"/>
          <p:cNvSpPr>
            <a:spLocks noGrp="1"/>
          </p:cNvSpPr>
          <p:nvPr>
            <p:ph idx="1"/>
          </p:nvPr>
        </p:nvSpPr>
        <p:spPr>
          <a:xfrm>
            <a:off x="1981200" y="357189"/>
            <a:ext cx="8229600" cy="5768975"/>
          </a:xfrm>
        </p:spPr>
        <p:txBody>
          <a:bodyPr/>
          <a:lstStyle/>
          <a:p>
            <a:pPr eaLnBrk="1" hangingPunct="1"/>
            <a:r>
              <a:rPr lang="pt-BR" altLang="pt-BR" smtClean="0">
                <a:solidFill>
                  <a:srgbClr val="FF0000"/>
                </a:solidFill>
              </a:rPr>
              <a:t>É  uma leitura torta do que seria o patrimonialismo </a:t>
            </a:r>
            <a:r>
              <a:rPr lang="pt-BR" altLang="pt-BR" smtClean="0"/>
              <a:t>– sob a ótica especialmente de uma vertente weberiana – que vê  todos os males do mundo na ação do Estado.</a:t>
            </a:r>
            <a:br>
              <a:rPr lang="pt-BR" altLang="pt-BR" smtClean="0"/>
            </a:br>
            <a:endParaRPr lang="pt-BR" altLang="pt-BR" smtClean="0"/>
          </a:p>
          <a:p>
            <a:pPr eaLnBrk="1" hangingPunct="1"/>
            <a:r>
              <a:rPr lang="pt-BR" altLang="pt-BR" smtClean="0"/>
              <a:t>Essa leitura foi feita especialmente por Sergio Buarque de Hollanda, Raimundo Faoro, Simon Shwartsmann e Fernando Henrique Cardoso.</a:t>
            </a:r>
          </a:p>
        </p:txBody>
      </p:sp>
    </p:spTree>
    <p:extLst>
      <p:ext uri="{BB962C8B-B14F-4D97-AF65-F5344CB8AC3E}">
        <p14:creationId xmlns:p14="http://schemas.microsoft.com/office/powerpoint/2010/main" val="241509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Espaço Reservado para Conteúdo 2"/>
          <p:cNvSpPr>
            <a:spLocks noGrp="1"/>
          </p:cNvSpPr>
          <p:nvPr>
            <p:ph idx="1"/>
          </p:nvPr>
        </p:nvSpPr>
        <p:spPr>
          <a:xfrm>
            <a:off x="1981200" y="500063"/>
            <a:ext cx="8229600" cy="5626100"/>
          </a:xfrm>
        </p:spPr>
        <p:txBody>
          <a:bodyPr/>
          <a:lstStyle/>
          <a:p>
            <a:pPr eaLnBrk="1" hangingPunct="1"/>
            <a:r>
              <a:rPr lang="pt-BR" altLang="pt-BR"/>
              <a:t>Neste domínio, as pessoas trabalham, trocam bens e sustentam as suas famílias; é portanto, neste sentido, separado do restante da sociedade.</a:t>
            </a:r>
            <a:br>
              <a:rPr lang="pt-BR" altLang="pt-BR"/>
            </a:br>
            <a:endParaRPr lang="pt-BR" altLang="pt-BR"/>
          </a:p>
          <a:p>
            <a:pPr eaLnBrk="1" hangingPunct="1"/>
            <a:r>
              <a:rPr lang="pt-BR" altLang="pt-BR"/>
              <a:t>A esfera privada, numa sociedade democrática, está subordinada à esfera pública.</a:t>
            </a:r>
            <a:br>
              <a:rPr lang="pt-BR" altLang="pt-BR"/>
            </a:br>
            <a:endParaRPr lang="pt-BR" altLang="pt-BR"/>
          </a:p>
          <a:p>
            <a:pPr eaLnBrk="1" hangingPunct="1"/>
            <a:r>
              <a:rPr lang="pt-BR" altLang="pt-BR">
                <a:solidFill>
                  <a:srgbClr val="FF0000"/>
                </a:solidFill>
              </a:rPr>
              <a:t>Ou seja, ninguém, individualmente, pode se colocar acima da coletividade ou da sociedade.</a:t>
            </a:r>
            <a:br>
              <a:rPr lang="pt-BR" altLang="pt-BR">
                <a:solidFill>
                  <a:srgbClr val="FF0000"/>
                </a:solidFill>
              </a:rPr>
            </a:br>
            <a:endParaRPr lang="pt-BR" altLang="pt-BR">
              <a:solidFill>
                <a:srgbClr val="FF0000"/>
              </a:solidFill>
            </a:endParaRPr>
          </a:p>
          <a:p>
            <a:pPr eaLnBrk="1" hangingPunct="1"/>
            <a:r>
              <a:rPr lang="pt-BR" altLang="pt-BR"/>
              <a:t>Nenhuma empresa privada pode se colocar acima dos interesses coletivos. Em tese.</a:t>
            </a:r>
          </a:p>
          <a:p>
            <a:pPr eaLnBrk="1" hangingPunct="1"/>
            <a:endParaRPr lang="pt-BR" altLang="pt-BR" smtClean="0"/>
          </a:p>
        </p:txBody>
      </p:sp>
    </p:spTree>
    <p:extLst>
      <p:ext uri="{BB962C8B-B14F-4D97-AF65-F5344CB8AC3E}">
        <p14:creationId xmlns:p14="http://schemas.microsoft.com/office/powerpoint/2010/main" val="20870504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Espaço Reservado para Conteúdo 2"/>
          <p:cNvSpPr>
            <a:spLocks noGrp="1"/>
          </p:cNvSpPr>
          <p:nvPr>
            <p:ph idx="1"/>
          </p:nvPr>
        </p:nvSpPr>
        <p:spPr>
          <a:xfrm>
            <a:off x="1981200" y="428625"/>
            <a:ext cx="8229600" cy="5697538"/>
          </a:xfrm>
        </p:spPr>
        <p:txBody>
          <a:bodyPr/>
          <a:lstStyle/>
          <a:p>
            <a:pPr eaLnBrk="1" hangingPunct="1"/>
            <a:r>
              <a:rPr lang="pt-BR" altLang="pt-BR" smtClean="0"/>
              <a:t>A eliminação do Estado patrimonialista só aconteceria quando o Estado fosse arejado pelas práticas da competição e concorrência existentes na iniciativa privada e no mercado.</a:t>
            </a:r>
            <a:br>
              <a:rPr lang="pt-BR" altLang="pt-BR" smtClean="0"/>
            </a:br>
            <a:endParaRPr lang="pt-BR" altLang="pt-BR" smtClean="0"/>
          </a:p>
          <a:p>
            <a:pPr eaLnBrk="1" hangingPunct="1"/>
            <a:r>
              <a:rPr lang="pt-BR" altLang="pt-BR" smtClean="0">
                <a:solidFill>
                  <a:srgbClr val="FF0000"/>
                </a:solidFill>
              </a:rPr>
              <a:t>Assim, o discurso antipatrimonialista encampou uma vertente liberal, que conheceu seu auge no Brasil nos últimos trinta anos.</a:t>
            </a:r>
          </a:p>
          <a:p>
            <a:pPr eaLnBrk="1" hangingPunct="1"/>
            <a:endParaRPr lang="pt-BR" altLang="pt-BR" smtClean="0"/>
          </a:p>
          <a:p>
            <a:pPr eaLnBrk="1" hangingPunct="1"/>
            <a:endParaRPr lang="pt-BR" altLang="pt-BR" smtClean="0"/>
          </a:p>
          <a:p>
            <a:pPr eaLnBrk="1" hangingPunct="1"/>
            <a:endParaRPr lang="pt-BR" altLang="pt-BR" smtClean="0"/>
          </a:p>
        </p:txBody>
      </p:sp>
    </p:spTree>
    <p:extLst>
      <p:ext uri="{BB962C8B-B14F-4D97-AF65-F5344CB8AC3E}">
        <p14:creationId xmlns:p14="http://schemas.microsoft.com/office/powerpoint/2010/main" val="9801107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Espaço Reservado para Conteúdo 2"/>
          <p:cNvSpPr>
            <a:spLocks noGrp="1"/>
          </p:cNvSpPr>
          <p:nvPr>
            <p:ph idx="1"/>
          </p:nvPr>
        </p:nvSpPr>
        <p:spPr>
          <a:xfrm>
            <a:off x="1981200" y="428625"/>
            <a:ext cx="8229600" cy="5697538"/>
          </a:xfrm>
        </p:spPr>
        <p:txBody>
          <a:bodyPr/>
          <a:lstStyle/>
          <a:p>
            <a:pPr eaLnBrk="1" hangingPunct="1"/>
            <a:r>
              <a:rPr lang="pt-BR" altLang="pt-BR" smtClean="0"/>
              <a:t>Desse modo, </a:t>
            </a:r>
            <a:r>
              <a:rPr lang="pt-BR" altLang="pt-BR" smtClean="0">
                <a:solidFill>
                  <a:srgbClr val="FF0000"/>
                </a:solidFill>
              </a:rPr>
              <a:t>privatizar empresas e ativos estatais e públicos e desregulamentar uma série de atividades econômicas </a:t>
            </a:r>
            <a:r>
              <a:rPr lang="pt-BR" altLang="pt-BR" smtClean="0"/>
              <a:t>não apenas melhoraria a ação do Estado, como tornaria serviços e produtos mais eficientes.</a:t>
            </a:r>
          </a:p>
          <a:p>
            <a:pPr eaLnBrk="1" hangingPunct="1"/>
            <a:r>
              <a:rPr lang="pt-BR" altLang="pt-BR" smtClean="0"/>
              <a:t>Esse foi o discurso que embalou as privatizações dos anos 1990-2000 e agora as da nova década. Privatiza-se para melhorar, é o discurso. </a:t>
            </a:r>
          </a:p>
          <a:p>
            <a:pPr eaLnBrk="1" hangingPunct="1"/>
            <a:r>
              <a:rPr lang="pt-BR" altLang="pt-BR" smtClean="0">
                <a:solidFill>
                  <a:srgbClr val="FF0000"/>
                </a:solidFill>
              </a:rPr>
              <a:t>Por que isso ocorre?</a:t>
            </a:r>
          </a:p>
          <a:p>
            <a:pPr eaLnBrk="1" hangingPunct="1"/>
            <a:endParaRPr lang="pt-BR" altLang="pt-BR" smtClean="0"/>
          </a:p>
        </p:txBody>
      </p:sp>
    </p:spTree>
    <p:extLst>
      <p:ext uri="{BB962C8B-B14F-4D97-AF65-F5344CB8AC3E}">
        <p14:creationId xmlns:p14="http://schemas.microsoft.com/office/powerpoint/2010/main" val="40854256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Espaço Reservado para Conteúdo 2"/>
          <p:cNvSpPr>
            <a:spLocks noGrp="1"/>
          </p:cNvSpPr>
          <p:nvPr>
            <p:ph idx="1"/>
          </p:nvPr>
        </p:nvSpPr>
        <p:spPr>
          <a:xfrm>
            <a:off x="1981200" y="357189"/>
            <a:ext cx="8229600" cy="5768975"/>
          </a:xfrm>
        </p:spPr>
        <p:txBody>
          <a:bodyPr/>
          <a:lstStyle/>
          <a:p>
            <a:pPr eaLnBrk="1" hangingPunct="1"/>
            <a:r>
              <a:rPr lang="pt-BR" altLang="pt-BR" smtClean="0"/>
              <a:t>Porque a teoria do patrimonialismo – </a:t>
            </a:r>
            <a:r>
              <a:rPr lang="pt-BR" altLang="pt-BR" smtClean="0">
                <a:solidFill>
                  <a:srgbClr val="FF0000"/>
                </a:solidFill>
              </a:rPr>
              <a:t>de raiz weberiana</a:t>
            </a:r>
            <a:r>
              <a:rPr lang="pt-BR" altLang="pt-BR" smtClean="0"/>
              <a:t> – não leva em conta os interesses de classe. Trata a sociedade como composta por “setores”, “estamentos”, “clãs” etc., que não têm bases materiais bem definidas.</a:t>
            </a:r>
          </a:p>
          <a:p>
            <a:pPr eaLnBrk="1" hangingPunct="1"/>
            <a:r>
              <a:rPr lang="pt-BR" altLang="pt-BR" smtClean="0"/>
              <a:t>Não se pode negar a existência de interesses privados que se sobrepõem aos interesses públicos e deles se aproveitam.</a:t>
            </a:r>
          </a:p>
          <a:p>
            <a:pPr eaLnBrk="1" hangingPunct="1"/>
            <a:r>
              <a:rPr lang="pt-BR" altLang="pt-BR" smtClean="0">
                <a:solidFill>
                  <a:srgbClr val="FF0000"/>
                </a:solidFill>
              </a:rPr>
              <a:t>Mas é necessário verificar como tais interesses se articulam.</a:t>
            </a:r>
          </a:p>
          <a:p>
            <a:pPr eaLnBrk="1" hangingPunct="1"/>
            <a:endParaRPr lang="pt-BR" altLang="pt-BR" smtClean="0"/>
          </a:p>
        </p:txBody>
      </p:sp>
    </p:spTree>
    <p:extLst>
      <p:ext uri="{BB962C8B-B14F-4D97-AF65-F5344CB8AC3E}">
        <p14:creationId xmlns:p14="http://schemas.microsoft.com/office/powerpoint/2010/main" val="27607070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Espaço Reservado para Conteúdo 2"/>
          <p:cNvSpPr>
            <a:spLocks noGrp="1"/>
          </p:cNvSpPr>
          <p:nvPr>
            <p:ph idx="1"/>
          </p:nvPr>
        </p:nvSpPr>
        <p:spPr>
          <a:xfrm>
            <a:off x="1981200" y="428625"/>
            <a:ext cx="8229600" cy="5697538"/>
          </a:xfrm>
        </p:spPr>
        <p:txBody>
          <a:bodyPr/>
          <a:lstStyle/>
          <a:p>
            <a:pPr eaLnBrk="1" hangingPunct="1"/>
            <a:r>
              <a:rPr lang="pt-BR" altLang="pt-BR" smtClean="0">
                <a:solidFill>
                  <a:srgbClr val="FF0000"/>
                </a:solidFill>
              </a:rPr>
              <a:t>No processo de privatizações das últimas décadas, por exemplo, houve um aumento da influência dos interesses privados sobre o interesse público.</a:t>
            </a:r>
            <a:br>
              <a:rPr lang="pt-BR" altLang="pt-BR" smtClean="0">
                <a:solidFill>
                  <a:srgbClr val="FF0000"/>
                </a:solidFill>
              </a:rPr>
            </a:br>
            <a:endParaRPr lang="pt-BR" altLang="pt-BR" smtClean="0">
              <a:solidFill>
                <a:srgbClr val="FF0000"/>
              </a:solidFill>
            </a:endParaRPr>
          </a:p>
          <a:p>
            <a:pPr eaLnBrk="1" hangingPunct="1"/>
            <a:r>
              <a:rPr lang="pt-BR" altLang="pt-BR" smtClean="0"/>
              <a:t>Isso se manifesta quando os serviços públicos privatizados deixam de ser instrumentos da promoção da cidadania e se transformam em prestadores ou vendedores de serviços a “clientes”. </a:t>
            </a:r>
          </a:p>
          <a:p>
            <a:pPr eaLnBrk="1" hangingPunct="1"/>
            <a:endParaRPr lang="pt-BR" altLang="pt-BR" smtClean="0"/>
          </a:p>
        </p:txBody>
      </p:sp>
    </p:spTree>
    <p:extLst>
      <p:ext uri="{BB962C8B-B14F-4D97-AF65-F5344CB8AC3E}">
        <p14:creationId xmlns:p14="http://schemas.microsoft.com/office/powerpoint/2010/main" val="36713339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Espaço Reservado para Conteúdo 2"/>
          <p:cNvSpPr>
            <a:spLocks noGrp="1"/>
          </p:cNvSpPr>
          <p:nvPr>
            <p:ph idx="1"/>
          </p:nvPr>
        </p:nvSpPr>
        <p:spPr>
          <a:xfrm>
            <a:off x="1981200" y="142875"/>
            <a:ext cx="8229600" cy="5983288"/>
          </a:xfrm>
        </p:spPr>
        <p:txBody>
          <a:bodyPr/>
          <a:lstStyle/>
          <a:p>
            <a:pPr eaLnBrk="1" hangingPunct="1"/>
            <a:r>
              <a:rPr lang="pt-BR" altLang="pt-BR" smtClean="0">
                <a:solidFill>
                  <a:srgbClr val="FF0000"/>
                </a:solidFill>
              </a:rPr>
              <a:t>Ter iluminação pública, serviços de água e esgotos e comunicação deixa de ser direito ou prerrogativa cidadã e vira mercadoria a ser adquirida por quem tem dinheiro.</a:t>
            </a:r>
            <a:br>
              <a:rPr lang="pt-BR" altLang="pt-BR" smtClean="0">
                <a:solidFill>
                  <a:srgbClr val="FF0000"/>
                </a:solidFill>
              </a:rPr>
            </a:br>
            <a:endParaRPr lang="pt-BR" altLang="pt-BR" smtClean="0">
              <a:solidFill>
                <a:srgbClr val="FF0000"/>
              </a:solidFill>
            </a:endParaRPr>
          </a:p>
          <a:p>
            <a:pPr eaLnBrk="1" hangingPunct="1"/>
            <a:r>
              <a:rPr lang="pt-BR" altLang="pt-BR" smtClean="0"/>
              <a:t>O poder que o capital – industrial e financeiro – tem hoje sobre o Estado é enorme.</a:t>
            </a:r>
            <a:br>
              <a:rPr lang="pt-BR" altLang="pt-BR" smtClean="0"/>
            </a:br>
            <a:endParaRPr lang="pt-BR" altLang="pt-BR" smtClean="0"/>
          </a:p>
          <a:p>
            <a:pPr eaLnBrk="1" hangingPunct="1"/>
            <a:r>
              <a:rPr lang="pt-BR" altLang="pt-BR" smtClean="0">
                <a:solidFill>
                  <a:srgbClr val="FF0000"/>
                </a:solidFill>
              </a:rPr>
              <a:t>São poderes privados sobre interesses públicos.</a:t>
            </a:r>
          </a:p>
          <a:p>
            <a:pPr eaLnBrk="1" hangingPunct="1"/>
            <a:endParaRPr lang="pt-BR" altLang="pt-BR" smtClean="0"/>
          </a:p>
        </p:txBody>
      </p:sp>
    </p:spTree>
    <p:extLst>
      <p:ext uri="{BB962C8B-B14F-4D97-AF65-F5344CB8AC3E}">
        <p14:creationId xmlns:p14="http://schemas.microsoft.com/office/powerpoint/2010/main" val="37091761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Espaço Reservado para Conteúdo 2"/>
          <p:cNvSpPr>
            <a:spLocks noGrp="1"/>
          </p:cNvSpPr>
          <p:nvPr>
            <p:ph idx="1"/>
          </p:nvPr>
        </p:nvSpPr>
        <p:spPr>
          <a:xfrm>
            <a:off x="1981200" y="500063"/>
            <a:ext cx="8229600" cy="5626100"/>
          </a:xfrm>
        </p:spPr>
        <p:txBody>
          <a:bodyPr/>
          <a:lstStyle/>
          <a:p>
            <a:pPr eaLnBrk="1" hangingPunct="1"/>
            <a:r>
              <a:rPr lang="pt-BR" altLang="pt-BR" sz="3600"/>
              <a:t>Sob essa ótica, o patrimonialismo não é algo que parte do Estado, mas que chega até ele, por fora.</a:t>
            </a:r>
            <a:br>
              <a:rPr lang="pt-BR" altLang="pt-BR" sz="3600"/>
            </a:br>
            <a:endParaRPr lang="pt-BR" altLang="pt-BR" sz="3600"/>
          </a:p>
          <a:p>
            <a:pPr eaLnBrk="1" hangingPunct="1"/>
            <a:r>
              <a:rPr lang="pt-BR" altLang="pt-BR" sz="3600"/>
              <a:t>E se amolda a ele.</a:t>
            </a:r>
            <a:br>
              <a:rPr lang="pt-BR" altLang="pt-BR" sz="3600"/>
            </a:br>
            <a:endParaRPr lang="pt-BR" altLang="pt-BR" sz="3600"/>
          </a:p>
          <a:p>
            <a:pPr eaLnBrk="1" hangingPunct="1"/>
            <a:r>
              <a:rPr lang="pt-BR" altLang="pt-BR" sz="3600">
                <a:solidFill>
                  <a:srgbClr val="FF0000"/>
                </a:solidFill>
              </a:rPr>
              <a:t>O neoliberalismo é a expressão mais acabada do patrimonialismo realmente existente.</a:t>
            </a:r>
          </a:p>
          <a:p>
            <a:pPr eaLnBrk="1" hangingPunct="1"/>
            <a:endParaRPr lang="pt-BR" altLang="pt-BR" smtClean="0"/>
          </a:p>
        </p:txBody>
      </p:sp>
    </p:spTree>
    <p:extLst>
      <p:ext uri="{BB962C8B-B14F-4D97-AF65-F5344CB8AC3E}">
        <p14:creationId xmlns:p14="http://schemas.microsoft.com/office/powerpoint/2010/main" val="180762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Espaço Reservado para Conteúdo 2"/>
          <p:cNvSpPr>
            <a:spLocks noGrp="1"/>
          </p:cNvSpPr>
          <p:nvPr>
            <p:ph idx="1"/>
          </p:nvPr>
        </p:nvSpPr>
        <p:spPr>
          <a:xfrm>
            <a:off x="1981200" y="357189"/>
            <a:ext cx="8229600" cy="5768975"/>
          </a:xfrm>
        </p:spPr>
        <p:txBody>
          <a:bodyPr/>
          <a:lstStyle/>
          <a:p>
            <a:pPr eaLnBrk="1" hangingPunct="1"/>
            <a:r>
              <a:rPr lang="pt-BR" altLang="pt-BR" sz="3000"/>
              <a:t>Se o espaço é público, isso quer dizer que é de todos, mas também não é de ninguém.</a:t>
            </a:r>
            <a:br>
              <a:rPr lang="pt-BR" altLang="pt-BR" sz="3000"/>
            </a:br>
            <a:endParaRPr lang="pt-BR" altLang="pt-BR" sz="3000"/>
          </a:p>
          <a:p>
            <a:pPr eaLnBrk="1" hangingPunct="1"/>
            <a:r>
              <a:rPr lang="pt-BR" altLang="pt-BR" sz="3000">
                <a:solidFill>
                  <a:srgbClr val="FF0000"/>
                </a:solidFill>
              </a:rPr>
              <a:t>No entanto, não é assim que as coisas se passam.</a:t>
            </a:r>
            <a:br>
              <a:rPr lang="pt-BR" altLang="pt-BR" sz="3000">
                <a:solidFill>
                  <a:srgbClr val="FF0000"/>
                </a:solidFill>
              </a:rPr>
            </a:br>
            <a:endParaRPr lang="pt-BR" altLang="pt-BR" sz="3000">
              <a:solidFill>
                <a:srgbClr val="FF0000"/>
              </a:solidFill>
            </a:endParaRPr>
          </a:p>
          <a:p>
            <a:pPr eaLnBrk="1" hangingPunct="1"/>
            <a:r>
              <a:rPr lang="pt-BR" altLang="pt-BR" sz="3000"/>
              <a:t>Ao longo de séculos, a sociedade criou instrumentos para organizar o espaço público.</a:t>
            </a:r>
            <a:br>
              <a:rPr lang="pt-BR" altLang="pt-BR" sz="3000"/>
            </a:br>
            <a:endParaRPr lang="pt-BR" altLang="pt-BR" sz="3000"/>
          </a:p>
          <a:p>
            <a:pPr eaLnBrk="1" hangingPunct="1"/>
            <a:r>
              <a:rPr lang="pt-BR" altLang="pt-BR" sz="3000">
                <a:solidFill>
                  <a:srgbClr val="FF0000"/>
                </a:solidFill>
              </a:rPr>
              <a:t>O organizador do espaço público é o Estado.</a:t>
            </a:r>
          </a:p>
          <a:p>
            <a:pPr eaLnBrk="1" hangingPunct="1"/>
            <a:r>
              <a:rPr lang="pt-BR" altLang="pt-BR" sz="3000"/>
              <a:t>A criação do Estado é o ponto alto da civilização.</a:t>
            </a:r>
          </a:p>
          <a:p>
            <a:pPr eaLnBrk="1" hangingPunct="1"/>
            <a:endParaRPr lang="pt-BR" altLang="pt-BR" smtClean="0"/>
          </a:p>
        </p:txBody>
      </p:sp>
    </p:spTree>
    <p:extLst>
      <p:ext uri="{BB962C8B-B14F-4D97-AF65-F5344CB8AC3E}">
        <p14:creationId xmlns:p14="http://schemas.microsoft.com/office/powerpoint/2010/main" val="80620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Espaço Reservado para Conteúdo 2"/>
          <p:cNvSpPr>
            <a:spLocks noGrp="1"/>
          </p:cNvSpPr>
          <p:nvPr>
            <p:ph idx="1"/>
          </p:nvPr>
        </p:nvSpPr>
        <p:spPr>
          <a:xfrm>
            <a:off x="1981200" y="500063"/>
            <a:ext cx="8229600" cy="5626100"/>
          </a:xfrm>
        </p:spPr>
        <p:txBody>
          <a:bodyPr/>
          <a:lstStyle/>
          <a:p>
            <a:pPr eaLnBrk="1" hangingPunct="1"/>
            <a:r>
              <a:rPr lang="pt-BR" altLang="pt-BR">
                <a:solidFill>
                  <a:srgbClr val="FF0000"/>
                </a:solidFill>
              </a:rPr>
              <a:t>O Estado é uma estrutura permanente, que se divide em superestrutura e infraestrutura.</a:t>
            </a:r>
          </a:p>
          <a:p>
            <a:pPr eaLnBrk="1" hangingPunct="1"/>
            <a:r>
              <a:rPr lang="pt-BR" altLang="pt-BR"/>
              <a:t>A superestrutura diz respeito ao conjunto de idéias, normas, leis, costumes e heranças culturais que determinam os rumos do Estado.</a:t>
            </a:r>
          </a:p>
          <a:p>
            <a:pPr eaLnBrk="1" hangingPunct="1"/>
            <a:r>
              <a:rPr lang="pt-BR" altLang="pt-BR"/>
              <a:t>A infraestrutura é o componente material do Estado. São as edificações, estradas, as empresas públicas, os serviços públicos, o orçamento público, a s instituições etc.</a:t>
            </a:r>
          </a:p>
          <a:p>
            <a:pPr eaLnBrk="1" hangingPunct="1"/>
            <a:r>
              <a:rPr lang="pt-BR" altLang="pt-BR">
                <a:solidFill>
                  <a:srgbClr val="FF0000"/>
                </a:solidFill>
              </a:rPr>
              <a:t>Mas o Estado é uma entidade impessoal. Ele é dirigido por pessoas eleitas para esse fim. Essas pessoas formam o governo, que é uma forma de organizar o Estado.</a:t>
            </a:r>
          </a:p>
          <a:p>
            <a:pPr eaLnBrk="1" hangingPunct="1"/>
            <a:endParaRPr lang="pt-BR" altLang="pt-BR" smtClean="0"/>
          </a:p>
        </p:txBody>
      </p:sp>
    </p:spTree>
    <p:extLst>
      <p:ext uri="{BB962C8B-B14F-4D97-AF65-F5344CB8AC3E}">
        <p14:creationId xmlns:p14="http://schemas.microsoft.com/office/powerpoint/2010/main" val="916213168"/>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3297</TotalTime>
  <Words>3827</Words>
  <Application>Microsoft Office PowerPoint</Application>
  <PresentationFormat>Widescreen</PresentationFormat>
  <Paragraphs>194</Paragraphs>
  <Slides>75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75</vt:i4>
      </vt:variant>
    </vt:vector>
  </HeadingPairs>
  <TitlesOfParts>
    <vt:vector size="79" baseType="lpstr">
      <vt:lpstr>Arial</vt:lpstr>
      <vt:lpstr>Calibri</vt:lpstr>
      <vt:lpstr>Calibri Light</vt:lpstr>
      <vt:lpstr>Tema do Office</vt:lpstr>
      <vt:lpstr>Aulas 9, 10 e 11. ESTRUTURA E DINÂMICA SOCIAL    O público e o privado, o Estado e o patrimonialismo no Brasil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Patrimonialismo e liberalismo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ESTRUTURA E DINÂMICA SOCIAL   Aula 13 de setembro 2013  O público e o privado: o patrimonialismo no Brasil</dc:title>
  <dc:creator>Gilberto Maringoni</dc:creator>
  <cp:lastModifiedBy>Gilberto Maringoni</cp:lastModifiedBy>
  <cp:revision>11</cp:revision>
  <dcterms:created xsi:type="dcterms:W3CDTF">2020-04-01T18:59:28Z</dcterms:created>
  <dcterms:modified xsi:type="dcterms:W3CDTF">2020-04-20T20:22:39Z</dcterms:modified>
</cp:coreProperties>
</file>