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60" r:id="rId5"/>
    <p:sldId id="482" r:id="rId6"/>
    <p:sldId id="481" r:id="rId7"/>
  </p:sldIdLst>
  <p:sldSz cx="10080625" cy="7559675"/>
  <p:notesSz cx="6858000" cy="9144000"/>
  <p:defaultTextStyle>
    <a:defPPr>
      <a:defRPr lang="en-GB"/>
    </a:defPPr>
    <a:lvl1pPr marL="0" lvl="0" indent="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8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1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  <p:sp>
        <p:nvSpPr>
          <p:cNvPr id="2051" name="AutoShape 2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  <p:sp>
        <p:nvSpPr>
          <p:cNvPr id="2052" name="AutoShape 3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  <p:sp>
        <p:nvSpPr>
          <p:cNvPr id="2053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38762" cy="400208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charset="0"/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DejaVu Sans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charset="0"/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DejaVu Sans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charset="0"/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DejaVu San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fld id="{F6E74A9B-E3E8-4178-8AF8-DB3B2E7BEFDF}" type="slidenum"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  <p:sp>
        <p:nvSpPr>
          <p:cNvPr id="2" name="Espaço Reservado para Imagem de Slide 1"/>
          <p:cNvSpPr/>
          <p:nvPr>
            <p:ph type="sldImg"/>
          </p:nvPr>
        </p:nvSpPr>
        <p:spPr/>
      </p:sp>
      <p:sp>
        <p:nvSpPr>
          <p:cNvPr id="3" name="Espaço Reservado para Texto 2"/>
          <p:cNvSpPr/>
          <p:nvPr>
            <p:ph type="body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6125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870" indent="0">
              <a:buNone/>
              <a:defRPr sz="1800" b="1"/>
            </a:lvl7pPr>
            <a:lvl8pPr marL="3528060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6125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870" indent="0">
              <a:buNone/>
              <a:defRPr sz="1800" b="1"/>
            </a:lvl7pPr>
            <a:lvl8pPr marL="3528060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6125" indent="0">
              <a:buNone/>
              <a:defRPr sz="1000"/>
            </a:lvl5pPr>
            <a:lvl6pPr marL="2519680" indent="0">
              <a:buNone/>
              <a:defRPr sz="1000"/>
            </a:lvl6pPr>
            <a:lvl7pPr marL="3023870" indent="0">
              <a:buNone/>
              <a:defRPr sz="1000"/>
            </a:lvl7pPr>
            <a:lvl8pPr marL="3528060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vert="horz" wrap="square" lIns="100794" tIns="50397" rIns="100794" bIns="50397" numCol="1" rtlCol="0" anchor="t" anchorCtr="0" compatLnSpc="1">
            <a:normAutofit/>
          </a:bodyPr>
          <a:lstStyle>
            <a:lvl1pPr marL="0" indent="0">
              <a:buNone/>
              <a:defRPr sz="3500"/>
            </a:lvl1pPr>
            <a:lvl2pPr marL="504190" indent="0">
              <a:buNone/>
              <a:defRPr sz="3100"/>
            </a:lvl2pPr>
            <a:lvl3pPr marL="1007745" indent="0">
              <a:buNone/>
              <a:defRPr sz="2600"/>
            </a:lvl3pPr>
            <a:lvl4pPr marL="1511935" indent="0">
              <a:buNone/>
              <a:defRPr sz="2200"/>
            </a:lvl4pPr>
            <a:lvl5pPr marL="2016125" indent="0">
              <a:buNone/>
              <a:defRPr sz="2200"/>
            </a:lvl5pPr>
            <a:lvl6pPr marL="2519680" indent="0">
              <a:buNone/>
              <a:defRPr sz="2200"/>
            </a:lvl6pPr>
            <a:lvl7pPr marL="3023870" indent="0">
              <a:buNone/>
              <a:defRPr sz="2200"/>
            </a:lvl7pPr>
            <a:lvl8pPr marL="3528060" indent="0">
              <a:buNone/>
              <a:defRPr sz="2200"/>
            </a:lvl8pPr>
            <a:lvl9pPr marL="4031615" indent="0">
              <a:buNone/>
              <a:defRPr sz="2200"/>
            </a:lvl9pPr>
          </a:lstStyle>
          <a:p>
            <a:pPr marL="0" marR="0" lvl="0" indent="0" algn="l" defTabSz="503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6125" indent="0">
              <a:buNone/>
              <a:defRPr sz="1000"/>
            </a:lvl5pPr>
            <a:lvl6pPr marL="2519680" indent="0">
              <a:buNone/>
              <a:defRPr sz="1000"/>
            </a:lvl6pPr>
            <a:lvl7pPr marL="3023870" indent="0">
              <a:buNone/>
              <a:defRPr sz="1000"/>
            </a:lvl7pPr>
            <a:lvl8pPr marL="3528060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 anchor="ctr" anchorCtr="0"/>
          <a:p>
            <a:pPr lvl="0"/>
            <a:r>
              <a:rPr lang="pt-BR" altLang="pt-BR" dirty="0"/>
              <a:t>Click to edit Master title style</a:t>
            </a:r>
            <a:endParaRPr lang="en-US" altLang="pt-BR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/>
          <a:p>
            <a:pPr lvl="0"/>
            <a:r>
              <a:rPr lang="pt-BR" altLang="pt-BR" dirty="0"/>
              <a:t>Click to edit Master text styles</a:t>
            </a:r>
            <a:endParaRPr lang="pt-BR" altLang="pt-BR" dirty="0"/>
          </a:p>
          <a:p>
            <a:pPr lvl="1"/>
            <a:r>
              <a:rPr lang="pt-BR" altLang="pt-BR" dirty="0"/>
              <a:t>Second level</a:t>
            </a:r>
            <a:endParaRPr lang="pt-BR" altLang="pt-BR" dirty="0"/>
          </a:p>
          <a:p>
            <a:pPr lvl="2"/>
            <a:r>
              <a:rPr lang="pt-BR" altLang="pt-BR" dirty="0"/>
              <a:t>Third level</a:t>
            </a:r>
            <a:endParaRPr lang="pt-BR" altLang="pt-BR" dirty="0"/>
          </a:p>
          <a:p>
            <a:pPr lvl="3"/>
            <a:r>
              <a:rPr lang="pt-BR" altLang="pt-BR" dirty="0"/>
              <a:t>Fourth level</a:t>
            </a:r>
            <a:endParaRPr lang="pt-BR" altLang="pt-BR" dirty="0"/>
          </a:p>
          <a:p>
            <a:pPr lvl="4"/>
            <a:r>
              <a:rPr lang="pt-BR" altLang="pt-BR" dirty="0"/>
              <a:t>Fifth level</a:t>
            </a:r>
            <a:endParaRPr lang="en-US" alt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898989"/>
                </a:solidFill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WenQuanYi Micro Hei" charset="0"/>
              </a:defRPr>
            </a:lvl1pPr>
          </a:lstStyle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898989"/>
                </a:solidFill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50355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77825" indent="-377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817880" indent="-3143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259205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764030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266950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771775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55412" y="3492035"/>
            <a:ext cx="8568531" cy="1620430"/>
          </a:xfrm>
        </p:spPr>
        <p:txBody>
          <a:bodyPr/>
          <a:p>
            <a:r>
              <a:rPr lang="pt-BR" altLang="en-US" sz="3600"/>
              <a:t>Segmentação de imagens: crescimento de região (Level Set)</a:t>
            </a:r>
            <a:endParaRPr lang="pt-BR" altLang="en-US" sz="360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55650" y="5180330"/>
            <a:ext cx="8568690" cy="1465580"/>
          </a:xfrm>
        </p:spPr>
        <p:txBody>
          <a:bodyPr anchor="b" anchorCtr="0"/>
          <a:p>
            <a:pPr algn="l"/>
            <a:r>
              <a:rPr lang="pt-BR" altLang="en-US" sz="2400">
                <a:solidFill>
                  <a:schemeClr val="tx1"/>
                </a:solidFill>
              </a:rPr>
              <a:t>Discente: Lucas Santos</a:t>
            </a:r>
            <a:endParaRPr lang="pt-BR" altLang="en-US" sz="240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554480" y="108585"/>
            <a:ext cx="6938010" cy="2702560"/>
            <a:chOff x="2448" y="-55"/>
            <a:chExt cx="10926" cy="4256"/>
          </a:xfrm>
        </p:grpSpPr>
        <p:sp>
          <p:nvSpPr>
            <p:cNvPr id="6" name="Título 3"/>
            <p:cNvSpPr>
              <a:spLocks noGrp="1"/>
            </p:cNvSpPr>
            <p:nvPr/>
          </p:nvSpPr>
          <p:spPr>
            <a:xfrm>
              <a:off x="2448" y="1649"/>
              <a:ext cx="10926" cy="25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0794" tIns="50397" rIns="100794" bIns="50397" anchor="ctr" anchorCtr="0"/>
            <a:lstStyle>
              <a:lvl1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 kern="1200">
                  <a:solidFill>
                    <a:schemeClr val="tx1"/>
                  </a:solidFill>
                  <a:latin typeface="+mj-lt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2pPr>
              <a:lvl3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3pPr>
              <a:lvl4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4pPr>
              <a:lvl5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5pPr>
              <a:lvl6pPr marL="457200" algn="ctr" defTabSz="503555" rtl="0" fontAlgn="base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6pPr>
              <a:lvl7pPr marL="914400" algn="ctr" defTabSz="503555" rtl="0" fontAlgn="base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7pPr>
              <a:lvl8pPr marL="1371600" algn="ctr" defTabSz="503555" rtl="0" fontAlgn="base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8pPr>
              <a:lvl9pPr marL="1828800" algn="ctr" defTabSz="503555" rtl="0" fontAlgn="base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9pPr>
            </a:lstStyle>
            <a:p>
              <a:r>
                <a:rPr lang="pt-BR" altLang="en-US" sz="2000"/>
                <a:t>MINISTÉRIO DA EDUCAÇÃO</a:t>
              </a:r>
              <a:endParaRPr lang="pt-BR" altLang="en-US" sz="2000"/>
            </a:p>
            <a:p>
              <a:r>
                <a:rPr lang="pt-BR" altLang="en-US" sz="2000"/>
                <a:t>UNIVERSIDADE FEDERAL DO PIAUÍ – UFPI</a:t>
              </a:r>
              <a:endParaRPr lang="pt-BR" altLang="en-US" sz="2000"/>
            </a:p>
            <a:p>
              <a:r>
                <a:rPr lang="pt-BR" altLang="en-US" sz="2000"/>
                <a:t>PROGRAMA DE PÓS-GRADUAÇÃO EM CIÊNCIA DA COMPUTAÇÃO</a:t>
              </a:r>
              <a:endParaRPr lang="pt-BR" altLang="en-US" sz="2000"/>
            </a:p>
          </p:txBody>
        </p:sp>
        <p:pic>
          <p:nvPicPr>
            <p:cNvPr id="100" name="Imagem 9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865" y="-55"/>
              <a:ext cx="2092" cy="239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1. Método level set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259570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O método Level Set é uma técnica numérica utilizada em processamento de imagem e visão computacional para a evolução de curvas implícitas.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O principal objetivo é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representar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e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evoluir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uma interface (como uma fronteira entre duas regiões em uma imagem) ao longo do tempo.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177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1. Método level set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259570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A ideia fundamental do método Level Set é representar a curva como uma superfície de nível zero de uma função, chamada de função Level Set.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Esta função é definida em todo o domínio da imagem.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O movimento da curva ao longo do tempo é modelado pela evolução da função Level Set.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1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A equação de evolução Level Set geralmente toma a forma da equação de transporte,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conhecida como a equação de Hamilton-Jacobi (HJ):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: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12700" lvl="0" indent="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12700" lvl="0" indent="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Onde: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469900" lvl="1" indent="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177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ϕ é a função Level Set que representa a curva implícita.</a:t>
            </a:r>
            <a:endParaRPr lang="pt-BR" altLang="pt-BR" sz="177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469900" lvl="1" indent="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177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t é o tempo.</a:t>
            </a:r>
            <a:endParaRPr lang="pt-BR" altLang="pt-BR" sz="177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469900" lvl="1" indent="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177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F é uma função que controla a velocidade de evolução da curva.</a:t>
            </a:r>
            <a:endParaRPr lang="pt-BR" altLang="pt-BR" sz="177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469900" lvl="1" indent="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177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∇ϕ é o gradiente da função Level Set.</a:t>
            </a:r>
            <a:endParaRPr lang="pt-BR" altLang="pt-BR" sz="1765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>
            <a:lum bright="12000" contrast="30000"/>
          </a:blip>
          <a:stretch>
            <a:fillRect/>
          </a:stretch>
        </p:blipFill>
        <p:spPr>
          <a:xfrm>
            <a:off x="935990" y="4647565"/>
            <a:ext cx="2626995" cy="5797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1. Método level set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259570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Essa é uma visão geral simplificada da base matemática do algoritmo Level Set.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O campo é vasto e pode se aprofundar em tópicos como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cálculo variacional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,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equações diferenciais parciais não-lineares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e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métodos numéricos específicos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para a resolução eficiente da equação de evolução.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A compreensão desses conceitos é fundamental para adaptar o algoritmo Level Set a diferentes aplicações e cenários.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Personalizar</PresentationFormat>
  <Paragraphs>35</Paragraphs>
  <Slides>4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MS PGothic</vt:lpstr>
      <vt:lpstr>Times New Roman</vt:lpstr>
      <vt:lpstr>WenQuanYi Micro Hei</vt:lpstr>
      <vt:lpstr>Segoe Print</vt:lpstr>
      <vt:lpstr>Calibri</vt:lpstr>
      <vt:lpstr>Arial</vt:lpstr>
      <vt:lpstr>WenQuanYi Micro Hei</vt:lpstr>
      <vt:lpstr>DejaVu Sans</vt:lpstr>
      <vt:lpstr>Wingdings</vt:lpstr>
      <vt:lpstr>Microsoft YaHei</vt:lpstr>
      <vt:lpstr>Arial Unicode MS</vt:lpstr>
      <vt:lpstr>Office Theme</vt:lpstr>
      <vt:lpstr>Segmentação de imagens: crescimento de região (Level Set)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Lucas Santos</cp:lastModifiedBy>
  <cp:revision>110</cp:revision>
  <dcterms:created xsi:type="dcterms:W3CDTF">2014-07-07T16:11:00Z</dcterms:created>
  <dcterms:modified xsi:type="dcterms:W3CDTF">2023-12-14T17:26:26Z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B392DB5CD86040FA98E8EFE33C9ED1BA_12</vt:lpwstr>
  </property>
  <property fmtid="{D5CDD505-2E9C-101B-9397-08002B2CF9AE}" pid="3" name="KSOProductBuildVer">
    <vt:lpwstr>1046-12.2.0.13359</vt:lpwstr>
  </property>
</Properties>
</file>