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459" r:id="rId6"/>
    <p:sldId id="460" r:id="rId7"/>
    <p:sldId id="467" r:id="rId8"/>
    <p:sldId id="461" r:id="rId9"/>
    <p:sldId id="466" r:id="rId10"/>
    <p:sldId id="471" r:id="rId11"/>
    <p:sldId id="472" r:id="rId12"/>
    <p:sldId id="463" r:id="rId13"/>
    <p:sldId id="473" r:id="rId14"/>
    <p:sldId id="475" r:id="rId15"/>
    <p:sldId id="477" r:id="rId16"/>
    <p:sldId id="474" r:id="rId17"/>
    <p:sldId id="476" r:id="rId18"/>
    <p:sldId id="464" r:id="rId19"/>
  </p:sldIdLst>
  <p:sldSz cx="10080625" cy="7559675"/>
  <p:notesSz cx="6858000" cy="91440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1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051" name="AutoShape 2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052" name="AutoShape 3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053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38762" cy="400208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charset="0"/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DejaVu Sans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charset="0"/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DejaVu Sans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charset="0"/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DejaVu San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fld id="{F6E74A9B-E3E8-4178-8AF8-DB3B2E7BEFDF}" type="slidenum"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  <p:sp>
        <p:nvSpPr>
          <p:cNvPr id="2" name="Espaço Reservado para Imagem de Slide 1"/>
          <p:cNvSpPr/>
          <p:nvPr>
            <p:ph type="sldImg"/>
          </p:nvPr>
        </p:nvSpPr>
        <p:spPr/>
      </p:sp>
      <p:sp>
        <p:nvSpPr>
          <p:cNvPr id="3" name="Espaço Reservado para Texto 2"/>
          <p:cNvSpPr/>
          <p:nvPr>
            <p:ph type="body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9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5012" cy="528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pt-BR" altLang="pt-BR" sz="1400" dirty="0"/>
            </a:fld>
            <a:endParaRPr lang="pt-BR" altLang="pt-BR" sz="1400" dirty="0"/>
          </a:p>
        </p:txBody>
      </p:sp>
      <p:sp>
        <p:nvSpPr>
          <p:cNvPr id="5529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0350" cy="40036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pt-BR" dirty="0">
              <a:ea typeface="WenQuanYi Micro He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6125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870" indent="0">
              <a:buNone/>
              <a:defRPr sz="1800" b="1"/>
            </a:lvl7pPr>
            <a:lvl8pPr marL="3528060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6125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870" indent="0">
              <a:buNone/>
              <a:defRPr sz="1800" b="1"/>
            </a:lvl7pPr>
            <a:lvl8pPr marL="3528060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6125" indent="0">
              <a:buNone/>
              <a:defRPr sz="1000"/>
            </a:lvl5pPr>
            <a:lvl6pPr marL="2519680" indent="0">
              <a:buNone/>
              <a:defRPr sz="1000"/>
            </a:lvl6pPr>
            <a:lvl7pPr marL="3023870" indent="0">
              <a:buNone/>
              <a:defRPr sz="1000"/>
            </a:lvl7pPr>
            <a:lvl8pPr marL="3528060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vert="horz" wrap="square" lIns="100794" tIns="50397" rIns="100794" bIns="50397" numCol="1" rtlCol="0" anchor="t" anchorCtr="0" compatLnSpc="1">
            <a:normAutofit/>
          </a:bodyPr>
          <a:lstStyle>
            <a:lvl1pPr marL="0" indent="0">
              <a:buNone/>
              <a:defRPr sz="3500"/>
            </a:lvl1pPr>
            <a:lvl2pPr marL="504190" indent="0">
              <a:buNone/>
              <a:defRPr sz="3100"/>
            </a:lvl2pPr>
            <a:lvl3pPr marL="1007745" indent="0">
              <a:buNone/>
              <a:defRPr sz="2600"/>
            </a:lvl3pPr>
            <a:lvl4pPr marL="1511935" indent="0">
              <a:buNone/>
              <a:defRPr sz="2200"/>
            </a:lvl4pPr>
            <a:lvl5pPr marL="2016125" indent="0">
              <a:buNone/>
              <a:defRPr sz="2200"/>
            </a:lvl5pPr>
            <a:lvl6pPr marL="2519680" indent="0">
              <a:buNone/>
              <a:defRPr sz="2200"/>
            </a:lvl6pPr>
            <a:lvl7pPr marL="3023870" indent="0">
              <a:buNone/>
              <a:defRPr sz="2200"/>
            </a:lvl7pPr>
            <a:lvl8pPr marL="3528060" indent="0">
              <a:buNone/>
              <a:defRPr sz="2200"/>
            </a:lvl8pPr>
            <a:lvl9pPr marL="4031615" indent="0">
              <a:buNone/>
              <a:defRPr sz="2200"/>
            </a:lvl9pPr>
          </a:lstStyle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6125" indent="0">
              <a:buNone/>
              <a:defRPr sz="1000"/>
            </a:lvl5pPr>
            <a:lvl6pPr marL="2519680" indent="0">
              <a:buNone/>
              <a:defRPr sz="1000"/>
            </a:lvl6pPr>
            <a:lvl7pPr marL="3023870" indent="0">
              <a:buNone/>
              <a:defRPr sz="1000"/>
            </a:lvl7pPr>
            <a:lvl8pPr marL="3528060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6125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870" indent="0">
              <a:buNone/>
              <a:defRPr sz="1800" b="1"/>
            </a:lvl7pPr>
            <a:lvl8pPr marL="3528060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6125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870" indent="0">
              <a:buNone/>
              <a:defRPr sz="1800" b="1"/>
            </a:lvl7pPr>
            <a:lvl8pPr marL="3528060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  <a:p>
            <a:pPr lvl="1"/>
            <a:r>
              <a:rPr lang="pt-BR" smtClean="0"/>
              <a:t>Second level</a:t>
            </a:r>
            <a:endParaRPr lang="pt-BR" smtClean="0"/>
          </a:p>
          <a:p>
            <a:pPr lvl="2"/>
            <a:r>
              <a:rPr lang="pt-BR" smtClean="0"/>
              <a:t>Third level</a:t>
            </a:r>
            <a:endParaRPr lang="pt-BR" smtClean="0"/>
          </a:p>
          <a:p>
            <a:pPr lvl="3"/>
            <a:r>
              <a:rPr lang="pt-BR" smtClean="0"/>
              <a:t>Fourth level</a:t>
            </a:r>
            <a:endParaRPr lang="pt-BR" smtClean="0"/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6125" indent="0">
              <a:buNone/>
              <a:defRPr sz="1000"/>
            </a:lvl5pPr>
            <a:lvl6pPr marL="2519680" indent="0">
              <a:buNone/>
              <a:defRPr sz="1000"/>
            </a:lvl6pPr>
            <a:lvl7pPr marL="3023870" indent="0">
              <a:buNone/>
              <a:defRPr sz="1000"/>
            </a:lvl7pPr>
            <a:lvl8pPr marL="3528060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vert="horz" wrap="square" lIns="100794" tIns="50397" rIns="100794" bIns="50397" numCol="1" rtlCol="0" anchor="t" anchorCtr="0" compatLnSpc="1">
            <a:normAutofit/>
          </a:bodyPr>
          <a:lstStyle>
            <a:lvl1pPr marL="0" indent="0">
              <a:buNone/>
              <a:defRPr sz="3500"/>
            </a:lvl1pPr>
            <a:lvl2pPr marL="504190" indent="0">
              <a:buNone/>
              <a:defRPr sz="3100"/>
            </a:lvl2pPr>
            <a:lvl3pPr marL="1007745" indent="0">
              <a:buNone/>
              <a:defRPr sz="2600"/>
            </a:lvl3pPr>
            <a:lvl4pPr marL="1511935" indent="0">
              <a:buNone/>
              <a:defRPr sz="2200"/>
            </a:lvl4pPr>
            <a:lvl5pPr marL="2016125" indent="0">
              <a:buNone/>
              <a:defRPr sz="2200"/>
            </a:lvl5pPr>
            <a:lvl6pPr marL="2519680" indent="0">
              <a:buNone/>
              <a:defRPr sz="2200"/>
            </a:lvl6pPr>
            <a:lvl7pPr marL="3023870" indent="0">
              <a:buNone/>
              <a:defRPr sz="2200"/>
            </a:lvl7pPr>
            <a:lvl8pPr marL="3528060" indent="0">
              <a:buNone/>
              <a:defRPr sz="2200"/>
            </a:lvl8pPr>
            <a:lvl9pPr marL="4031615" indent="0">
              <a:buNone/>
              <a:defRPr sz="2200"/>
            </a:lvl9pPr>
          </a:lstStyle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6125" indent="0">
              <a:buNone/>
              <a:defRPr sz="1000"/>
            </a:lvl5pPr>
            <a:lvl6pPr marL="2519680" indent="0">
              <a:buNone/>
              <a:defRPr sz="1000"/>
            </a:lvl6pPr>
            <a:lvl7pPr marL="3023870" indent="0">
              <a:buNone/>
              <a:defRPr sz="1000"/>
            </a:lvl7pPr>
            <a:lvl8pPr marL="3528060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ctr" anchorCtr="0"/>
          <a:p>
            <a:pPr lvl="0"/>
            <a:r>
              <a:rPr lang="pt-BR" altLang="pt-BR" dirty="0"/>
              <a:t>Click to edit Master title style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/>
          <a:p>
            <a:pPr lvl="0"/>
            <a:r>
              <a:rPr lang="pt-BR" altLang="pt-BR" dirty="0"/>
              <a:t>Click to edit Master text styles</a:t>
            </a:r>
            <a:endParaRPr lang="pt-BR" altLang="pt-BR" dirty="0"/>
          </a:p>
          <a:p>
            <a:pPr lvl="1"/>
            <a:r>
              <a:rPr lang="pt-BR" altLang="pt-BR" dirty="0"/>
              <a:t>Second level</a:t>
            </a:r>
            <a:endParaRPr lang="pt-BR" altLang="pt-BR" dirty="0"/>
          </a:p>
          <a:p>
            <a:pPr lvl="2"/>
            <a:r>
              <a:rPr lang="pt-BR" altLang="pt-BR" dirty="0"/>
              <a:t>Third level</a:t>
            </a:r>
            <a:endParaRPr lang="pt-BR" altLang="pt-BR" dirty="0"/>
          </a:p>
          <a:p>
            <a:pPr lvl="3"/>
            <a:r>
              <a:rPr lang="pt-BR" altLang="pt-BR" dirty="0"/>
              <a:t>Fourth level</a:t>
            </a:r>
            <a:endParaRPr lang="pt-BR" altLang="pt-BR" dirty="0"/>
          </a:p>
          <a:p>
            <a:pPr lvl="4"/>
            <a:r>
              <a:rPr lang="pt-BR" altLang="pt-BR" dirty="0"/>
              <a:t>Fifth level</a:t>
            </a:r>
            <a:endParaRPr lang="en-US" alt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WenQuanYi Micro Hei" charset="0"/>
              </a:defRPr>
            </a:lvl1pPr>
          </a:lstStyle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50355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77825" indent="-377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817880" indent="-3143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259205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764030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266950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771775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ctr" anchorCtr="0"/>
          <a:p>
            <a:pPr lvl="0"/>
            <a:r>
              <a:rPr lang="pt-BR" altLang="pt-BR" dirty="0"/>
              <a:t>Click to edit Master title style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/>
          <a:p>
            <a:pPr lvl="0"/>
            <a:r>
              <a:rPr lang="pt-BR" altLang="pt-BR" dirty="0"/>
              <a:t>Click to edit Master text styles</a:t>
            </a:r>
            <a:endParaRPr lang="pt-BR" altLang="pt-BR" dirty="0"/>
          </a:p>
          <a:p>
            <a:pPr lvl="1"/>
            <a:r>
              <a:rPr lang="pt-BR" altLang="pt-BR" dirty="0"/>
              <a:t>Second level</a:t>
            </a:r>
            <a:endParaRPr lang="pt-BR" altLang="pt-BR" dirty="0"/>
          </a:p>
          <a:p>
            <a:pPr lvl="2"/>
            <a:r>
              <a:rPr lang="pt-BR" altLang="pt-BR" dirty="0"/>
              <a:t>Third level</a:t>
            </a:r>
            <a:endParaRPr lang="pt-BR" altLang="pt-BR" dirty="0"/>
          </a:p>
          <a:p>
            <a:pPr lvl="3"/>
            <a:r>
              <a:rPr lang="pt-BR" altLang="pt-BR" dirty="0"/>
              <a:t>Fourth level</a:t>
            </a:r>
            <a:endParaRPr lang="pt-BR" altLang="pt-BR" dirty="0"/>
          </a:p>
          <a:p>
            <a:pPr lvl="4"/>
            <a:r>
              <a:rPr lang="pt-BR" altLang="pt-BR" dirty="0"/>
              <a:t>Fifth level</a:t>
            </a:r>
            <a:endParaRPr lang="en-US" alt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63B2C5A-3AF6-4A67-AA0C-726E746390E4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WenQuanYi Micro Hei" charset="0"/>
              </a:defRPr>
            </a:lvl1pPr>
          </a:lstStyle>
          <a:p>
            <a:pPr marL="0" marR="0" lvl="0" indent="0" algn="ct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WenQuanYi Micro He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pPr marL="0" marR="0" lvl="0" indent="0" algn="r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A132BB7C-784C-41CE-B12A-E318228F4EBA}" type="slidenum">
              <a:rPr kumimoji="0" lang="pt-BR" sz="13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pt-BR" sz="13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50355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50355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50355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77825" indent="-377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817880" indent="-3143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259205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764030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266950" indent="-250825" algn="l" defTabSz="5035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771775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ct val="2000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ata.mendeley.com/datasets/zbf6b4pttk/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55412" y="3492035"/>
            <a:ext cx="8568531" cy="1620430"/>
          </a:xfrm>
        </p:spPr>
        <p:txBody>
          <a:bodyPr/>
          <a:p>
            <a:r>
              <a:rPr lang="pt-BR" altLang="en-US" sz="3600"/>
              <a:t>Segmentação de imagens: crescimento de região (Level Set)</a:t>
            </a:r>
            <a:endParaRPr lang="pt-BR" altLang="en-US" sz="360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55650" y="5180330"/>
            <a:ext cx="8568690" cy="1465580"/>
          </a:xfrm>
        </p:spPr>
        <p:txBody>
          <a:bodyPr anchor="b" anchorCtr="0"/>
          <a:p>
            <a:pPr algn="l"/>
            <a:r>
              <a:rPr lang="pt-BR" altLang="en-US" sz="2400">
                <a:solidFill>
                  <a:schemeClr val="tx1"/>
                </a:solidFill>
              </a:rPr>
              <a:t>Discente: Lucas Santos</a:t>
            </a:r>
            <a:endParaRPr lang="pt-BR" altLang="en-US" sz="240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554480" y="108585"/>
            <a:ext cx="6938010" cy="2702560"/>
            <a:chOff x="2448" y="-55"/>
            <a:chExt cx="10926" cy="4256"/>
          </a:xfrm>
        </p:grpSpPr>
        <p:sp>
          <p:nvSpPr>
            <p:cNvPr id="6" name="Título 3"/>
            <p:cNvSpPr>
              <a:spLocks noGrp="1"/>
            </p:cNvSpPr>
            <p:nvPr/>
          </p:nvSpPr>
          <p:spPr>
            <a:xfrm>
              <a:off x="2448" y="1649"/>
              <a:ext cx="10926" cy="25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0794" tIns="50397" rIns="100794" bIns="50397" anchor="ctr" anchorCtr="0"/>
            <a:lstStyle>
              <a:lvl1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 kern="1200">
                  <a:solidFill>
                    <a:schemeClr val="tx1"/>
                  </a:solidFill>
                  <a:latin typeface="+mj-lt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2pPr>
              <a:lvl3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3pPr>
              <a:lvl4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4pPr>
              <a:lvl5pPr algn="ctr" defTabSz="503555" rtl="0" eaLnBrk="0" fontAlgn="base" hangingPunct="0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5pPr>
              <a:lvl6pPr marL="4572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6pPr>
              <a:lvl7pPr marL="9144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7pPr>
              <a:lvl8pPr marL="13716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8pPr>
              <a:lvl9pPr marL="1828800" algn="ctr" defTabSz="503555" rtl="0" fontAlgn="base">
                <a:spcBef>
                  <a:spcPct val="0"/>
                </a:spcBef>
                <a:spcAft>
                  <a:spcPct val="0"/>
                </a:spcAft>
                <a:defRPr sz="49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9pPr>
            </a:lstStyle>
            <a:p>
              <a:r>
                <a:rPr lang="pt-BR" altLang="en-US" sz="2000"/>
                <a:t>MINISTÉRIO DA EDUCAÇÃO</a:t>
              </a:r>
              <a:endParaRPr lang="pt-BR" altLang="en-US" sz="2000"/>
            </a:p>
            <a:p>
              <a:r>
                <a:rPr lang="pt-BR" altLang="en-US" sz="2000"/>
                <a:t>UNIVERSIDADE FEDERAL DO PIAUÍ – UFPI</a:t>
              </a:r>
              <a:endParaRPr lang="pt-BR" altLang="en-US" sz="2000"/>
            </a:p>
            <a:p>
              <a:r>
                <a:rPr lang="pt-BR" altLang="en-US" sz="2000"/>
                <a:t>PROGRAMA DE PÓS-GRADUAÇÃO EM CIÊNCIA DA COMPUTAÇÃO</a:t>
              </a:r>
              <a:endParaRPr lang="pt-BR" altLang="en-US" sz="2000"/>
            </a:p>
          </p:txBody>
        </p:sp>
        <p:pic>
          <p:nvPicPr>
            <p:cNvPr id="100" name="Imagem 9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865" y="-55"/>
              <a:ext cx="2092" cy="239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12700" lvl="0" indent="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82550"/>
            <a:ext cx="6803390" cy="73609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12700" lvl="0" indent="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b="80090"/>
          <a:stretch>
            <a:fillRect/>
          </a:stretch>
        </p:blipFill>
        <p:spPr>
          <a:xfrm>
            <a:off x="1689100" y="513080"/>
            <a:ext cx="6803390" cy="14655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1901190"/>
            <a:ext cx="6837045" cy="3812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12700" lvl="0" indent="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514350"/>
            <a:ext cx="9146540" cy="6530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4. RESULTADOS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A partir das Tabelas e da Figura, pode-se observar que o modelo proposto possui,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no mesmo conjunto de dados,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uma precisão de: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18,1% melhor que a da CNN [ 5 ]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10,5% melhor que a do SPM [ 8 ]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2,3% melhor que a da DNN [ 16 ]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4. RESULTADOS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Dataset utilizado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  <a:hlinkClick r:id="rId1" action="ppaction://hlinkfile"/>
              </a:rPr>
              <a:t>https://data.mendeley.com/datasets/zbf6b4pttk/2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5. CONCLUSÃO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6688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O modelo proposto é capaz de atingir uma precisão de classificação de 98,95%, um Peak Signal-to-Noise Ratio (PSNR) de segmentação de 47,62 dB e um atraso inferior a 900 s para conjuntos de entrada com grande número de imagens.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ROTEIRO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8864600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Introdução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755650" lvl="1" indent="-2857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Contribuições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Metodologia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Resultados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755650" lvl="1" indent="-285750" algn="l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527050" lvl="0" indent="-51435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Conclusão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755650" lvl="1" indent="-285750" algn="l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1. Método level set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259570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Problema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Identificação e delineamento dos limites da medula espinhal em imagens médicas, como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ressonância magnética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 (MRI) ou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tomografia computadorizada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(TC).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A medula espinhal é dividida em quatro regiões: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região cervical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(pescoço),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região torácica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(parte superior das costas),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região lombar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(parte inferior das costas) e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região sacral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(pelve).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1. INTRODUÇÃO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259570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Justificativa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O processo de segmentação envolve o uso de técnicas de processamento de imagem para identificar a medula espinhal na imagem médica e diferenciá-la de outras estruturas,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como vértebras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,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líquido cefalorraquidiano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e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tumores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Este processo de segmentação é importante para muitas aplicações médicas, incluindo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diagnóstico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,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planejamento de tratamento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e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 monitoramento de lesões e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doenças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cs typeface="MS PGothic" panose="020B0600070205080204" pitchFamily="34" charset="-128"/>
              </a:rPr>
              <a:t>da medula espinhal.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2. CONTRIBUIÇÕES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Existem várias abordagens para a segmentação da medula espinhal, incluindo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segmentação manual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 por um especialista treinado;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segmentação semiautomática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 usando ferramentas de software que requerem alguma entrada do usuário;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segmentação totalmente automatizada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 usando algoritmos de deep learning.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2. CONTRIBUIÇÕES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v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Este artigo propõe um novo modelo aumentado para segmentação da medula espinhal e classificação de tumores usando redes profundas.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O modelo proposto inicialmente divide cada imagem da medula espinhal em múltiplos segmentos através do modelo 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Redes Neurais Convolucionais Regionais de Máscaras Múltiplas (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MRCNN) e utiliza esses segmentos para treinar um conjunto de classificadores CNN.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Cada um desses classificadores é responsável por detectar um tipo específico de tumor.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3. METODOLOGIA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656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Técnicas utilizadas</a:t>
            </a:r>
            <a:endParaRPr lang="pt-BR" altLang="pt-BR" sz="2000" b="1" dirty="0">
              <a:solidFill>
                <a:srgbClr val="10253F"/>
              </a:solidFill>
              <a:latin typeface="Arial" panose="020B0604020202020204" pitchFamily="34" charset="0"/>
              <a:sym typeface="+mn-ea"/>
            </a:endParaRPr>
          </a:p>
          <a:p>
            <a:pPr marL="791210" lvl="1" indent="-340995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177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Redes Neurais Convolucionais Regionais de Múltiplas Máscaras (MRCNNs) combinados com VGGNet 19, YoLo V2, ResNet 101, e modelos de classificação GoogLeNet.</a:t>
            </a:r>
            <a:endParaRPr lang="pt-BR" altLang="pt-BR" sz="1770" dirty="0">
              <a:solidFill>
                <a:srgbClr val="10253F"/>
              </a:solidFill>
              <a:latin typeface="Arial" panose="020B0604020202020204" pitchFamily="34" charset="0"/>
              <a:sym typeface="+mn-ea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Observou-se que o VGGNet-19 foi capaz de classificar as regiões torácica e cervical;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Enquanto o YoLo V2 foi capaz de classificar com eficiência a região lombar;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O ResNet 101 apresentou melhor precisão para classificação da região sacral;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  <a:sym typeface="+mn-ea"/>
              </a:rPr>
              <a:t>O GoogLeNet foi capaz de classificar a região coccígea com precisão de alto desempenho. 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sym typeface="+mn-ea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sym typeface="+mn-ea"/>
            </a:endParaRPr>
          </a:p>
          <a:p>
            <a:pPr marL="355600" lvl="0" indent="-342900" algn="just" defTabSz="449580" eaLnBrk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v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Pode-se observar que o modelo proposto é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altamente escalável para múltiplas regiões da medula espinhal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 e apresenta </a:t>
            </a:r>
            <a:r>
              <a:rPr lang="pt-BR" altLang="pt-BR" sz="2000" b="1" dirty="0">
                <a:solidFill>
                  <a:srgbClr val="10253F"/>
                </a:solidFill>
                <a:latin typeface="Arial" panose="020B0604020202020204" pitchFamily="34" charset="0"/>
              </a:rPr>
              <a:t>melhor desempenho</a:t>
            </a:r>
            <a:r>
              <a:rPr lang="pt-BR" altLang="pt-BR" sz="2000" dirty="0">
                <a:solidFill>
                  <a:srgbClr val="10253F"/>
                </a:solidFill>
                <a:latin typeface="Arial" panose="020B0604020202020204" pitchFamily="34" charset="0"/>
              </a:rPr>
              <a:t> em relação aos modelos de classificação existentes.</a:t>
            </a: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</a:endParaRPr>
          </a:p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656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355600" lvl="0" indent="-34290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85090"/>
            <a:ext cx="8080375" cy="73952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alpha val="7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1"/>
          <p:cNvSpPr txBox="1"/>
          <p:nvPr/>
        </p:nvSpPr>
        <p:spPr>
          <a:xfrm>
            <a:off x="503555" y="519430"/>
            <a:ext cx="9065895" cy="8216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0" lvl="0" indent="0" defTabSz="449580" eaLnBrk="1">
              <a:lnSpc>
                <a:spcPct val="93000"/>
              </a:lnSpc>
              <a:spcBef>
                <a:spcPct val="0"/>
              </a:spcBef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4400" dirty="0">
                <a:solidFill>
                  <a:srgbClr val="10253F"/>
                </a:solidFill>
                <a:latin typeface="Arial" panose="020B0604020202020204" pitchFamily="34" charset="0"/>
              </a:rPr>
              <a:t>4. RESULTADOS</a:t>
            </a:r>
            <a:endParaRPr lang="pt-BR" altLang="pt-BR" sz="4400" dirty="0">
              <a:solidFill>
                <a:srgbClr val="10253F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503555" y="1768475"/>
            <a:ext cx="9314815" cy="5356860"/>
          </a:xfrm>
          <a:prstGeom prst="rect">
            <a:avLst/>
          </a:prstGeom>
          <a:noFill/>
          <a:ln w="9525">
            <a:noFill/>
          </a:ln>
        </p:spPr>
        <p:txBody>
          <a:bodyPr lIns="0" tIns="28080" rIns="0" bIns="0"/>
          <a:lstStyle>
            <a:lvl1pPr marL="377825" indent="-377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17880" indent="-3143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</a:lstStyle>
          <a:p>
            <a:pPr marL="12700" lvl="0" indent="0" defTabSz="44958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41630" algn="l"/>
                <a:tab pos="789305" algn="l"/>
                <a:tab pos="1238250" algn="l"/>
                <a:tab pos="1687830" algn="l"/>
                <a:tab pos="2136775" algn="l"/>
                <a:tab pos="2586355" algn="l"/>
                <a:tab pos="3035300" algn="l"/>
                <a:tab pos="3484880" algn="l"/>
                <a:tab pos="3933825" algn="l"/>
                <a:tab pos="4383405" algn="l"/>
                <a:tab pos="4832350" algn="l"/>
                <a:tab pos="5281930" algn="l"/>
                <a:tab pos="5730875" algn="l"/>
                <a:tab pos="6180455" algn="l"/>
                <a:tab pos="6629400" algn="l"/>
                <a:tab pos="7078980" algn="l"/>
                <a:tab pos="7527925" algn="l"/>
                <a:tab pos="7977505" algn="l"/>
                <a:tab pos="8426450" algn="l"/>
                <a:tab pos="8876030" algn="l"/>
                <a:tab pos="9324975" algn="l"/>
              </a:tabLst>
            </a:pPr>
            <a:endParaRPr lang="pt-BR" altLang="pt-BR" sz="2000" dirty="0">
              <a:solidFill>
                <a:srgbClr val="10253F"/>
              </a:solidFill>
              <a:latin typeface="Arial" panose="020B0604020202020204" pitchFamily="34" charset="0"/>
              <a:cs typeface="MS PGothic" panose="020B0600070205080204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489075"/>
            <a:ext cx="7355205" cy="6070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3089</Words>
  <Application>WPS Presentation</Application>
  <PresentationFormat>Personalizar</PresentationFormat>
  <Paragraphs>83</Paragraphs>
  <Slides>15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MS PGothic</vt:lpstr>
      <vt:lpstr>Times New Roman</vt:lpstr>
      <vt:lpstr>WenQuanYi Micro Hei</vt:lpstr>
      <vt:lpstr>Segoe Print</vt:lpstr>
      <vt:lpstr>Calibri</vt:lpstr>
      <vt:lpstr>Arial</vt:lpstr>
      <vt:lpstr>WenQuanYi Micro Hei</vt:lpstr>
      <vt:lpstr>DejaVu Sans</vt:lpstr>
      <vt:lpstr>Wingdings</vt:lpstr>
      <vt:lpstr>Microsoft YaHei</vt:lpstr>
      <vt:lpstr>Arial Unicode MS</vt:lpstr>
      <vt:lpstr>Office Theme</vt:lpstr>
      <vt:lpstr>1_Office Theme</vt:lpstr>
      <vt:lpstr>NAMSTCD: A Novel Augmented Model for Spinal Cord Segmentation and Tumor Classification Using Deep Nets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Lucas Santos</cp:lastModifiedBy>
  <cp:revision>102</cp:revision>
  <dcterms:created xsi:type="dcterms:W3CDTF">2014-07-07T16:11:00Z</dcterms:created>
  <dcterms:modified xsi:type="dcterms:W3CDTF">2023-12-04T00:36:49Z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B392DB5CD86040FA98E8EFE33C9ED1BA_12</vt:lpwstr>
  </property>
  <property fmtid="{D5CDD505-2E9C-101B-9397-08002B2CF9AE}" pid="3" name="KSOProductBuildVer">
    <vt:lpwstr>1046-12.2.0.13306</vt:lpwstr>
  </property>
</Properties>
</file>