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8/30/2019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BDCC-047B-4C43-BD38-1AFFC966B155}"/>
              </a:ext>
            </a:extLst>
          </p:cNvPr>
          <p:cNvSpPr>
            <a:spLocks noGrp="1"/>
          </p:cNvSpPr>
          <p:nvPr>
            <p:ph type="ctrTitle"/>
          </p:nvPr>
        </p:nvSpPr>
        <p:spPr/>
        <p:txBody>
          <a:bodyPr>
            <a:normAutofit fontScale="90000"/>
          </a:bodyPr>
          <a:lstStyle/>
          <a:p>
            <a:r>
              <a:rPr lang="en-GB" dirty="0"/>
              <a:t>Application of energy storage in systems with large penetration of intermittent renewables</a:t>
            </a:r>
            <a:endParaRPr lang="en-US" dirty="0"/>
          </a:p>
        </p:txBody>
      </p:sp>
      <p:sp>
        <p:nvSpPr>
          <p:cNvPr id="3" name="Subtitle 2">
            <a:extLst>
              <a:ext uri="{FF2B5EF4-FFF2-40B4-BE49-F238E27FC236}">
                <a16:creationId xmlns:a16="http://schemas.microsoft.com/office/drawing/2014/main" id="{558D4F9C-9B30-4D53-83C8-A34789056C61}"/>
              </a:ext>
            </a:extLst>
          </p:cNvPr>
          <p:cNvSpPr>
            <a:spLocks noGrp="1"/>
          </p:cNvSpPr>
          <p:nvPr>
            <p:ph type="subTitle" idx="1"/>
          </p:nvPr>
        </p:nvSpPr>
        <p:spPr/>
        <p:txBody>
          <a:bodyPr/>
          <a:lstStyle/>
          <a:p>
            <a:r>
              <a:rPr lang="en-GB" dirty="0"/>
              <a:t>Lucas Narbondo</a:t>
            </a:r>
            <a:endParaRPr lang="en-US" dirty="0"/>
          </a:p>
        </p:txBody>
      </p:sp>
    </p:spTree>
    <p:extLst>
      <p:ext uri="{BB962C8B-B14F-4D97-AF65-F5344CB8AC3E}">
        <p14:creationId xmlns:p14="http://schemas.microsoft.com/office/powerpoint/2010/main" val="52073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3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316B-C951-4478-B4BA-5CA062580A4D}"/>
              </a:ext>
            </a:extLst>
          </p:cNvPr>
          <p:cNvSpPr>
            <a:spLocks noGrp="1"/>
          </p:cNvSpPr>
          <p:nvPr>
            <p:ph type="title"/>
          </p:nvPr>
        </p:nvSpPr>
        <p:spPr>
          <a:xfrm>
            <a:off x="884556" y="5427134"/>
            <a:ext cx="9120188" cy="1212428"/>
          </a:xfrm>
        </p:spPr>
        <p:txBody>
          <a:bodyPr/>
          <a:lstStyle/>
          <a:p>
            <a:r>
              <a:rPr lang="en-GB" dirty="0"/>
              <a:t>RESULTS:</a:t>
            </a:r>
            <a:endParaRPr lang="en-US" dirty="0"/>
          </a:p>
        </p:txBody>
      </p:sp>
      <p:sp>
        <p:nvSpPr>
          <p:cNvPr id="9" name="Content Placeholder 2">
            <a:extLst>
              <a:ext uri="{FF2B5EF4-FFF2-40B4-BE49-F238E27FC236}">
                <a16:creationId xmlns:a16="http://schemas.microsoft.com/office/drawing/2014/main" id="{0C8B323A-255B-4DDB-8DB5-E0D3FD5708DB}"/>
              </a:ext>
            </a:extLst>
          </p:cNvPr>
          <p:cNvSpPr txBox="1">
            <a:spLocks/>
          </p:cNvSpPr>
          <p:nvPr/>
        </p:nvSpPr>
        <p:spPr>
          <a:xfrm>
            <a:off x="3304381" y="5848776"/>
            <a:ext cx="5583238" cy="787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ct val="50000"/>
              </a:spcBef>
              <a:buNone/>
            </a:pPr>
            <a:r>
              <a:rPr lang="en-GB" altLang="en-US" sz="2800" dirty="0">
                <a:solidFill>
                  <a:schemeClr val="tx1"/>
                </a:solidFill>
              </a:rPr>
              <a:t>Government perspective</a:t>
            </a:r>
          </a:p>
          <a:p>
            <a:endParaRPr lang="en-US" dirty="0"/>
          </a:p>
        </p:txBody>
      </p:sp>
      <p:sp>
        <p:nvSpPr>
          <p:cNvPr id="7" name="Text Box 9">
            <a:extLst>
              <a:ext uri="{FF2B5EF4-FFF2-40B4-BE49-F238E27FC236}">
                <a16:creationId xmlns:a16="http://schemas.microsoft.com/office/drawing/2014/main" id="{DAAF4091-DE74-4E7E-80ED-6B82ABF03DA1}"/>
              </a:ext>
            </a:extLst>
          </p:cNvPr>
          <p:cNvSpPr txBox="1">
            <a:spLocks noChangeArrowheads="1"/>
          </p:cNvSpPr>
          <p:nvPr/>
        </p:nvSpPr>
        <p:spPr bwMode="auto">
          <a:xfrm>
            <a:off x="104775" y="-64334"/>
            <a:ext cx="6286500" cy="572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4630" tIns="32315" rIns="64630" bIns="32315">
            <a:spAutoFit/>
          </a:bodyPr>
          <a:lstStyle>
            <a:lvl1pPr defTabSz="646113">
              <a:defRPr sz="2400">
                <a:solidFill>
                  <a:schemeClr val="tx1"/>
                </a:solidFill>
                <a:latin typeface="Arial" panose="020B0604020202020204" pitchFamily="34" charset="0"/>
              </a:defRPr>
            </a:lvl1pPr>
            <a:lvl2pPr marL="742950" indent="-285750" defTabSz="646113">
              <a:defRPr sz="2400">
                <a:solidFill>
                  <a:schemeClr val="tx1"/>
                </a:solidFill>
                <a:latin typeface="Arial" panose="020B0604020202020204" pitchFamily="34" charset="0"/>
              </a:defRPr>
            </a:lvl2pPr>
            <a:lvl3pPr marL="1143000" indent="-228600" defTabSz="646113">
              <a:defRPr sz="2400">
                <a:solidFill>
                  <a:schemeClr val="tx1"/>
                </a:solidFill>
                <a:latin typeface="Arial" panose="020B0604020202020204" pitchFamily="34" charset="0"/>
              </a:defRPr>
            </a:lvl3pPr>
            <a:lvl4pPr marL="1600200" indent="-228600" defTabSz="646113">
              <a:defRPr sz="2400">
                <a:solidFill>
                  <a:schemeClr val="tx1"/>
                </a:solidFill>
                <a:latin typeface="Arial" panose="020B0604020202020204" pitchFamily="34" charset="0"/>
              </a:defRPr>
            </a:lvl4pPr>
            <a:lvl5pPr marL="2057400" indent="-228600" defTabSz="646113">
              <a:defRPr sz="2400">
                <a:solidFill>
                  <a:schemeClr val="tx1"/>
                </a:solidFill>
                <a:latin typeface="Arial" panose="020B0604020202020204" pitchFamily="34" charset="0"/>
              </a:defRPr>
            </a:lvl5pPr>
            <a:lvl6pPr marL="2514600" indent="-228600" defTabSz="6461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6461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6461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6461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endParaRPr lang="en-GB" altLang="en-US" sz="3200" dirty="0">
              <a:solidFill>
                <a:srgbClr val="FE9914"/>
              </a:solidFill>
            </a:endParaRPr>
          </a:p>
          <a:p>
            <a:pPr marL="342900" indent="-342900" algn="just">
              <a:buFont typeface="Wingdings" panose="05000000000000000000" pitchFamily="2" charset="2"/>
              <a:buChar char="Ø"/>
            </a:pPr>
            <a:r>
              <a:rPr lang="en-US" altLang="en-US" dirty="0">
                <a:solidFill>
                  <a:srgbClr val="0E207F"/>
                </a:solidFill>
              </a:rPr>
              <a:t>Four scenarios were </a:t>
            </a:r>
            <a:r>
              <a:rPr lang="en-US" altLang="en-US" dirty="0" err="1">
                <a:solidFill>
                  <a:srgbClr val="0E207F"/>
                </a:solidFill>
              </a:rPr>
              <a:t>analysed</a:t>
            </a:r>
            <a:r>
              <a:rPr lang="en-US" altLang="en-US" dirty="0">
                <a:solidFill>
                  <a:srgbClr val="0E207F"/>
                </a:solidFill>
              </a:rPr>
              <a:t>; dry scenarios with inexistent hydro curtailment and wet scenarios with considerable hydro curtailment.</a:t>
            </a:r>
          </a:p>
          <a:p>
            <a:pPr marL="342900" indent="-342900" algn="just">
              <a:buFont typeface="Wingdings" panose="05000000000000000000" pitchFamily="2" charset="2"/>
              <a:buChar char="Ø"/>
            </a:pPr>
            <a:endParaRPr lang="en-US" altLang="en-US" dirty="0">
              <a:solidFill>
                <a:srgbClr val="0E207F"/>
              </a:solidFill>
            </a:endParaRPr>
          </a:p>
          <a:p>
            <a:pPr marL="342900" indent="-342900" algn="just">
              <a:buFont typeface="Wingdings" panose="05000000000000000000" pitchFamily="2" charset="2"/>
              <a:buChar char="Ø"/>
            </a:pPr>
            <a:r>
              <a:rPr lang="en-US" altLang="en-US" dirty="0">
                <a:solidFill>
                  <a:srgbClr val="0E207F"/>
                </a:solidFill>
              </a:rPr>
              <a:t> For wet scenarios, the optimal capacity to install was 500MWh and 700MWh </a:t>
            </a:r>
          </a:p>
          <a:p>
            <a:pPr marL="342900" indent="-342900" algn="just">
              <a:buFont typeface="Wingdings" panose="05000000000000000000" pitchFamily="2" charset="2"/>
              <a:buChar char="Ø"/>
            </a:pPr>
            <a:endParaRPr lang="en-US" altLang="en-US" dirty="0">
              <a:solidFill>
                <a:srgbClr val="0E207F"/>
              </a:solidFill>
            </a:endParaRPr>
          </a:p>
          <a:p>
            <a:pPr marL="342900" indent="-342900" algn="just">
              <a:buFont typeface="Wingdings" panose="05000000000000000000" pitchFamily="2" charset="2"/>
              <a:buChar char="Ø"/>
            </a:pPr>
            <a:r>
              <a:rPr lang="en-US" altLang="en-US" dirty="0">
                <a:solidFill>
                  <a:srgbClr val="0E207F"/>
                </a:solidFill>
              </a:rPr>
              <a:t>For dry scenarios the optimal capacity was 0 and 100MWh. </a:t>
            </a:r>
          </a:p>
          <a:p>
            <a:pPr marL="342900" indent="-342900" algn="just">
              <a:buFont typeface="Wingdings" panose="05000000000000000000" pitchFamily="2" charset="2"/>
              <a:buChar char="Ø"/>
            </a:pPr>
            <a:endParaRPr lang="en-US" altLang="en-US" dirty="0">
              <a:solidFill>
                <a:srgbClr val="0E207F"/>
              </a:solidFill>
            </a:endParaRPr>
          </a:p>
          <a:p>
            <a:pPr marL="342900" indent="-342900" algn="just">
              <a:buFont typeface="Wingdings" panose="05000000000000000000" pitchFamily="2" charset="2"/>
              <a:buChar char="Ø"/>
            </a:pPr>
            <a:r>
              <a:rPr lang="en-US" altLang="en-US" dirty="0">
                <a:solidFill>
                  <a:srgbClr val="0E207F"/>
                </a:solidFill>
              </a:rPr>
              <a:t>For those three scenarios, the savings per week are approximately 6,000 USD/MWh. </a:t>
            </a:r>
          </a:p>
          <a:p>
            <a:endParaRPr lang="en-GB" altLang="en-US" dirty="0">
              <a:solidFill>
                <a:srgbClr val="0E207F"/>
              </a:solidFill>
            </a:endParaRPr>
          </a:p>
        </p:txBody>
      </p:sp>
      <p:pic>
        <p:nvPicPr>
          <p:cNvPr id="6" name="Picture 14" descr="A screenshot of a cell phone&#10;&#10;Description automatically generated">
            <a:extLst>
              <a:ext uri="{FF2B5EF4-FFF2-40B4-BE49-F238E27FC236}">
                <a16:creationId xmlns:a16="http://schemas.microsoft.com/office/drawing/2014/main" id="{2050389F-E658-4D20-A5E5-0A3436E08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408" y="828093"/>
            <a:ext cx="5027612"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93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5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316B-C951-4478-B4BA-5CA062580A4D}"/>
              </a:ext>
            </a:extLst>
          </p:cNvPr>
          <p:cNvSpPr>
            <a:spLocks noGrp="1"/>
          </p:cNvSpPr>
          <p:nvPr>
            <p:ph type="title"/>
          </p:nvPr>
        </p:nvSpPr>
        <p:spPr>
          <a:xfrm>
            <a:off x="854076" y="5586795"/>
            <a:ext cx="9120188" cy="1212428"/>
          </a:xfrm>
        </p:spPr>
        <p:txBody>
          <a:bodyPr/>
          <a:lstStyle/>
          <a:p>
            <a:r>
              <a:rPr lang="en-GB" dirty="0"/>
              <a:t>CONCLUSIONS</a:t>
            </a:r>
            <a:endParaRPr lang="en-US" dirty="0"/>
          </a:p>
        </p:txBody>
      </p:sp>
      <p:sp>
        <p:nvSpPr>
          <p:cNvPr id="7" name="Text Box 9">
            <a:extLst>
              <a:ext uri="{FF2B5EF4-FFF2-40B4-BE49-F238E27FC236}">
                <a16:creationId xmlns:a16="http://schemas.microsoft.com/office/drawing/2014/main" id="{DAAF4091-DE74-4E7E-80ED-6B82ABF03DA1}"/>
              </a:ext>
            </a:extLst>
          </p:cNvPr>
          <p:cNvSpPr txBox="1">
            <a:spLocks noChangeArrowheads="1"/>
          </p:cNvSpPr>
          <p:nvPr/>
        </p:nvSpPr>
        <p:spPr bwMode="auto">
          <a:xfrm>
            <a:off x="694213" y="608963"/>
            <a:ext cx="11003122" cy="486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4630" tIns="32315" rIns="64630" bIns="32315">
            <a:spAutoFit/>
          </a:bodyPr>
          <a:lstStyle>
            <a:lvl1pPr defTabSz="646113">
              <a:defRPr sz="2400">
                <a:solidFill>
                  <a:schemeClr val="tx1"/>
                </a:solidFill>
                <a:latin typeface="Arial" panose="020B0604020202020204" pitchFamily="34" charset="0"/>
              </a:defRPr>
            </a:lvl1pPr>
            <a:lvl2pPr marL="742950" indent="-285750" defTabSz="646113">
              <a:defRPr sz="2400">
                <a:solidFill>
                  <a:schemeClr val="tx1"/>
                </a:solidFill>
                <a:latin typeface="Arial" panose="020B0604020202020204" pitchFamily="34" charset="0"/>
              </a:defRPr>
            </a:lvl2pPr>
            <a:lvl3pPr marL="1143000" indent="-228600" defTabSz="646113">
              <a:defRPr sz="2400">
                <a:solidFill>
                  <a:schemeClr val="tx1"/>
                </a:solidFill>
                <a:latin typeface="Arial" panose="020B0604020202020204" pitchFamily="34" charset="0"/>
              </a:defRPr>
            </a:lvl3pPr>
            <a:lvl4pPr marL="1600200" indent="-228600" defTabSz="646113">
              <a:defRPr sz="2400">
                <a:solidFill>
                  <a:schemeClr val="tx1"/>
                </a:solidFill>
                <a:latin typeface="Arial" panose="020B0604020202020204" pitchFamily="34" charset="0"/>
              </a:defRPr>
            </a:lvl4pPr>
            <a:lvl5pPr marL="2057400" indent="-228600" defTabSz="646113">
              <a:defRPr sz="2400">
                <a:solidFill>
                  <a:schemeClr val="tx1"/>
                </a:solidFill>
                <a:latin typeface="Arial" panose="020B0604020202020204" pitchFamily="34" charset="0"/>
              </a:defRPr>
            </a:lvl5pPr>
            <a:lvl6pPr marL="2514600" indent="-228600" defTabSz="6461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6461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6461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646113"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just">
              <a:buFont typeface="Wingdings" panose="05000000000000000000" pitchFamily="2" charset="2"/>
              <a:buChar char="Ø"/>
            </a:pPr>
            <a:r>
              <a:rPr lang="en-US" altLang="en-US" dirty="0">
                <a:solidFill>
                  <a:srgbClr val="0E207F"/>
                </a:solidFill>
              </a:rPr>
              <a:t>From a private investor perspective, regulations in batteries are not suitable for investing in batteries given that transmission fees are very high.</a:t>
            </a:r>
          </a:p>
          <a:p>
            <a:pPr marL="342900" indent="-342900" algn="just">
              <a:buFont typeface="Wingdings" panose="05000000000000000000" pitchFamily="2" charset="2"/>
              <a:buChar char="Ø"/>
            </a:pPr>
            <a:endParaRPr lang="en-US" altLang="en-US" dirty="0">
              <a:solidFill>
                <a:srgbClr val="0E207F"/>
              </a:solidFill>
            </a:endParaRPr>
          </a:p>
          <a:p>
            <a:pPr marL="342900" indent="-342900" algn="just">
              <a:buFont typeface="Wingdings" panose="05000000000000000000" pitchFamily="2" charset="2"/>
              <a:buChar char="Ø"/>
            </a:pPr>
            <a:r>
              <a:rPr lang="en-US" altLang="en-US" dirty="0">
                <a:solidFill>
                  <a:srgbClr val="0E207F"/>
                </a:solidFill>
              </a:rPr>
              <a:t>Even without transmission fees, current battery prices make arbitrage not profitable.</a:t>
            </a:r>
          </a:p>
          <a:p>
            <a:pPr marL="342900" indent="-342900" algn="just">
              <a:buFont typeface="Wingdings" panose="05000000000000000000" pitchFamily="2" charset="2"/>
              <a:buChar char="Ø"/>
            </a:pPr>
            <a:endParaRPr lang="en-US" altLang="en-US" dirty="0">
              <a:solidFill>
                <a:srgbClr val="0E207F"/>
              </a:solidFill>
            </a:endParaRPr>
          </a:p>
          <a:p>
            <a:pPr marL="342900" indent="-342900" algn="just">
              <a:buFont typeface="Wingdings" panose="05000000000000000000" pitchFamily="2" charset="2"/>
              <a:buChar char="Ø"/>
            </a:pPr>
            <a:r>
              <a:rPr lang="en-US" altLang="en-US" dirty="0">
                <a:solidFill>
                  <a:srgbClr val="0E207F"/>
                </a:solidFill>
              </a:rPr>
              <a:t>The EFR service improves considerably the perspective for private investors. However, frequency regulation is done by Argentina, so currently it is not of interest for the Uruguayan government to pay for this service.</a:t>
            </a:r>
          </a:p>
          <a:p>
            <a:pPr marL="342900" indent="-342900" algn="just">
              <a:buFont typeface="Wingdings" panose="05000000000000000000" pitchFamily="2" charset="2"/>
              <a:buChar char="Ø"/>
            </a:pPr>
            <a:endParaRPr lang="en-US" altLang="en-US" dirty="0">
              <a:solidFill>
                <a:srgbClr val="0E207F"/>
              </a:solidFill>
            </a:endParaRPr>
          </a:p>
          <a:p>
            <a:pPr marL="342900" indent="-342900" algn="just">
              <a:buFont typeface="Wingdings" panose="05000000000000000000" pitchFamily="2" charset="2"/>
              <a:buChar char="Ø"/>
            </a:pPr>
            <a:r>
              <a:rPr lang="en-US" altLang="en-US" dirty="0">
                <a:solidFill>
                  <a:srgbClr val="0E207F"/>
                </a:solidFill>
              </a:rPr>
              <a:t>From the government perspective, both wet and dry scenarios provide enough revenue to pay back the investment in 4-5 years.</a:t>
            </a:r>
          </a:p>
          <a:p>
            <a:endParaRPr lang="en-GB" altLang="en-US" dirty="0">
              <a:solidFill>
                <a:srgbClr val="0E207F"/>
              </a:solidFill>
            </a:endParaRPr>
          </a:p>
        </p:txBody>
      </p:sp>
    </p:spTree>
    <p:extLst>
      <p:ext uri="{BB962C8B-B14F-4D97-AF65-F5344CB8AC3E}">
        <p14:creationId xmlns:p14="http://schemas.microsoft.com/office/powerpoint/2010/main" val="3290491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5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316B-C951-4478-B4BA-5CA062580A4D}"/>
              </a:ext>
            </a:extLst>
          </p:cNvPr>
          <p:cNvSpPr>
            <a:spLocks noGrp="1"/>
          </p:cNvSpPr>
          <p:nvPr>
            <p:ph type="title"/>
          </p:nvPr>
        </p:nvSpPr>
        <p:spPr>
          <a:xfrm>
            <a:off x="844551" y="4939095"/>
            <a:ext cx="9120188" cy="1212428"/>
          </a:xfrm>
        </p:spPr>
        <p:txBody>
          <a:bodyPr/>
          <a:lstStyle/>
          <a:p>
            <a:r>
              <a:rPr lang="en-GB" dirty="0"/>
              <a:t>future works</a:t>
            </a:r>
            <a:endParaRPr lang="en-US" dirty="0"/>
          </a:p>
        </p:txBody>
      </p:sp>
      <p:sp>
        <p:nvSpPr>
          <p:cNvPr id="7" name="Text Box 9">
            <a:extLst>
              <a:ext uri="{FF2B5EF4-FFF2-40B4-BE49-F238E27FC236}">
                <a16:creationId xmlns:a16="http://schemas.microsoft.com/office/drawing/2014/main" id="{DAAF4091-DE74-4E7E-80ED-6B82ABF03DA1}"/>
              </a:ext>
            </a:extLst>
          </p:cNvPr>
          <p:cNvSpPr txBox="1">
            <a:spLocks noChangeArrowheads="1"/>
          </p:cNvSpPr>
          <p:nvPr/>
        </p:nvSpPr>
        <p:spPr bwMode="auto">
          <a:xfrm>
            <a:off x="594439" y="1551938"/>
            <a:ext cx="11003122" cy="3019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4630" tIns="32315" rIns="64630" bIns="32315">
            <a:spAutoFit/>
          </a:bodyPr>
          <a:lstStyle>
            <a:lvl1pPr defTabSz="646113">
              <a:defRPr sz="2400">
                <a:solidFill>
                  <a:schemeClr val="tx1"/>
                </a:solidFill>
                <a:latin typeface="Arial" panose="020B0604020202020204" pitchFamily="34" charset="0"/>
              </a:defRPr>
            </a:lvl1pPr>
            <a:lvl2pPr marL="742950" indent="-285750" defTabSz="646113">
              <a:defRPr sz="2400">
                <a:solidFill>
                  <a:schemeClr val="tx1"/>
                </a:solidFill>
                <a:latin typeface="Arial" panose="020B0604020202020204" pitchFamily="34" charset="0"/>
              </a:defRPr>
            </a:lvl2pPr>
            <a:lvl3pPr marL="1143000" indent="-228600" defTabSz="646113">
              <a:defRPr sz="2400">
                <a:solidFill>
                  <a:schemeClr val="tx1"/>
                </a:solidFill>
                <a:latin typeface="Arial" panose="020B0604020202020204" pitchFamily="34" charset="0"/>
              </a:defRPr>
            </a:lvl3pPr>
            <a:lvl4pPr marL="1600200" indent="-228600" defTabSz="646113">
              <a:defRPr sz="2400">
                <a:solidFill>
                  <a:schemeClr val="tx1"/>
                </a:solidFill>
                <a:latin typeface="Arial" panose="020B0604020202020204" pitchFamily="34" charset="0"/>
              </a:defRPr>
            </a:lvl4pPr>
            <a:lvl5pPr marL="2057400" indent="-228600" defTabSz="646113">
              <a:defRPr sz="2400">
                <a:solidFill>
                  <a:schemeClr val="tx1"/>
                </a:solidFill>
                <a:latin typeface="Arial" panose="020B0604020202020204" pitchFamily="34" charset="0"/>
              </a:defRPr>
            </a:lvl5pPr>
            <a:lvl6pPr marL="2514600" indent="-228600" defTabSz="6461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6461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6461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646113"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just">
              <a:buFont typeface="Wingdings" panose="05000000000000000000" pitchFamily="2" charset="2"/>
              <a:buChar char="Ø"/>
            </a:pPr>
            <a:r>
              <a:rPr lang="en-US" altLang="en-US" dirty="0">
                <a:solidFill>
                  <a:srgbClr val="0E207F"/>
                </a:solidFill>
              </a:rPr>
              <a:t>Future works using the Uruguayan software </a:t>
            </a:r>
            <a:r>
              <a:rPr lang="en-US" altLang="en-US" dirty="0" err="1">
                <a:solidFill>
                  <a:srgbClr val="0E207F"/>
                </a:solidFill>
              </a:rPr>
              <a:t>SimSEE</a:t>
            </a:r>
            <a:r>
              <a:rPr lang="en-US" altLang="en-US" dirty="0">
                <a:solidFill>
                  <a:srgbClr val="0E207F"/>
                </a:solidFill>
              </a:rPr>
              <a:t> would be of interest (software used for optimal dispatch), incorporating stochastic variables and solve the problem with a long-term vision instead of using past data, analyzing the optimal expansion of the system</a:t>
            </a:r>
            <a:r>
              <a:rPr lang="en-US" altLang="en-US" dirty="0"/>
              <a:t>.</a:t>
            </a:r>
          </a:p>
          <a:p>
            <a:pPr marL="342900" indent="-342900" algn="just">
              <a:buFont typeface="Wingdings" panose="05000000000000000000" pitchFamily="2" charset="2"/>
              <a:buChar char="Ø"/>
            </a:pPr>
            <a:endParaRPr lang="en-US" altLang="en-US" dirty="0"/>
          </a:p>
          <a:p>
            <a:pPr marL="342900" indent="-342900" algn="just">
              <a:buFont typeface="Wingdings" panose="05000000000000000000" pitchFamily="2" charset="2"/>
              <a:buChar char="Ø"/>
            </a:pPr>
            <a:r>
              <a:rPr lang="en-US" altLang="en-US" dirty="0">
                <a:solidFill>
                  <a:srgbClr val="0E207F"/>
                </a:solidFill>
              </a:rPr>
              <a:t>Finally, include batteries into transmission/distribution planning to reduce and/or replace investment in these areas.</a:t>
            </a:r>
          </a:p>
          <a:p>
            <a:endParaRPr lang="en-GB" altLang="en-US" dirty="0">
              <a:solidFill>
                <a:srgbClr val="0E207F"/>
              </a:solidFill>
            </a:endParaRPr>
          </a:p>
        </p:txBody>
      </p:sp>
    </p:spTree>
    <p:extLst>
      <p:ext uri="{BB962C8B-B14F-4D97-AF65-F5344CB8AC3E}">
        <p14:creationId xmlns:p14="http://schemas.microsoft.com/office/powerpoint/2010/main" val="161827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3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AF692503-3E52-4396-845F-9127A558D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422" y="804649"/>
            <a:ext cx="46863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585316B-C951-4478-B4BA-5CA062580A4D}"/>
              </a:ext>
            </a:extLst>
          </p:cNvPr>
          <p:cNvSpPr>
            <a:spLocks noGrp="1"/>
          </p:cNvSpPr>
          <p:nvPr>
            <p:ph type="title"/>
          </p:nvPr>
        </p:nvSpPr>
        <p:spPr>
          <a:xfrm>
            <a:off x="928052" y="4568612"/>
            <a:ext cx="9120188" cy="1882988"/>
          </a:xfrm>
        </p:spPr>
        <p:txBody>
          <a:bodyPr/>
          <a:lstStyle/>
          <a:p>
            <a:r>
              <a:rPr lang="en-GB" dirty="0"/>
              <a:t>MOTIVATIONS</a:t>
            </a:r>
            <a:endParaRPr lang="en-US" dirty="0"/>
          </a:p>
        </p:txBody>
      </p:sp>
      <p:sp>
        <p:nvSpPr>
          <p:cNvPr id="3" name="Content Placeholder 2">
            <a:extLst>
              <a:ext uri="{FF2B5EF4-FFF2-40B4-BE49-F238E27FC236}">
                <a16:creationId xmlns:a16="http://schemas.microsoft.com/office/drawing/2014/main" id="{C5BA5337-022E-4AD4-AF4B-BE502959E967}"/>
              </a:ext>
            </a:extLst>
          </p:cNvPr>
          <p:cNvSpPr>
            <a:spLocks noGrp="1"/>
          </p:cNvSpPr>
          <p:nvPr>
            <p:ph idx="1"/>
          </p:nvPr>
        </p:nvSpPr>
        <p:spPr>
          <a:xfrm>
            <a:off x="684212" y="685800"/>
            <a:ext cx="5583238" cy="4272280"/>
          </a:xfrm>
        </p:spPr>
        <p:txBody>
          <a:bodyPr>
            <a:normAutofit/>
          </a:bodyPr>
          <a:lstStyle/>
          <a:p>
            <a:r>
              <a:rPr lang="en-US" altLang="en-US" dirty="0">
                <a:solidFill>
                  <a:srgbClr val="0E207F"/>
                </a:solidFill>
              </a:rPr>
              <a:t>Ten years ago, Uruguayan generation was composed by 1450MW of hydropower (65% of installed capacity), 700MW of Thermal Power (32%) and 70MW of energy generated from biomass (3%). </a:t>
            </a:r>
          </a:p>
          <a:p>
            <a:r>
              <a:rPr lang="en-US" altLang="en-US" dirty="0">
                <a:solidFill>
                  <a:srgbClr val="0E207F"/>
                </a:solidFill>
              </a:rPr>
              <a:t>The country implemented policies to </a:t>
            </a:r>
            <a:r>
              <a:rPr lang="en-US" altLang="en-US" dirty="0" err="1">
                <a:solidFill>
                  <a:srgbClr val="0E207F"/>
                </a:solidFill>
              </a:rPr>
              <a:t>favour</a:t>
            </a:r>
            <a:r>
              <a:rPr lang="en-US" altLang="en-US" dirty="0">
                <a:solidFill>
                  <a:srgbClr val="0E207F"/>
                </a:solidFill>
              </a:rPr>
              <a:t> the incorporation of non-conventional renewable energy and today clean generation provides almost 95% of the electricity consumption, as seen in the Figure below.</a:t>
            </a:r>
            <a:endParaRPr lang="en-GB" altLang="en-US" dirty="0">
              <a:solidFill>
                <a:srgbClr val="0E207F"/>
              </a:solidFill>
            </a:endParaRPr>
          </a:p>
          <a:p>
            <a:endParaRPr lang="en-US" dirty="0"/>
          </a:p>
        </p:txBody>
      </p:sp>
    </p:spTree>
    <p:extLst>
      <p:ext uri="{BB962C8B-B14F-4D97-AF65-F5344CB8AC3E}">
        <p14:creationId xmlns:p14="http://schemas.microsoft.com/office/powerpoint/2010/main" val="20162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63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288A4A-B95F-40DE-9503-72FE1F99513F}"/>
              </a:ext>
            </a:extLst>
          </p:cNvPr>
          <p:cNvSpPr>
            <a:spLocks noGrp="1"/>
          </p:cNvSpPr>
          <p:nvPr>
            <p:ph idx="1"/>
          </p:nvPr>
        </p:nvSpPr>
        <p:spPr>
          <a:xfrm>
            <a:off x="491172" y="-147320"/>
            <a:ext cx="6468428" cy="7152640"/>
          </a:xfrm>
        </p:spPr>
        <p:txBody>
          <a:bodyPr>
            <a:normAutofit/>
          </a:bodyPr>
          <a:lstStyle/>
          <a:p>
            <a:pPr algn="just">
              <a:spcBef>
                <a:spcPct val="50000"/>
              </a:spcBef>
            </a:pPr>
            <a:r>
              <a:rPr lang="en-US" altLang="en-US" dirty="0">
                <a:solidFill>
                  <a:srgbClr val="0E207F"/>
                </a:solidFill>
              </a:rPr>
              <a:t>However, Uruguay has installed so much renewable energy that wind curtailment levels reach as high as 22% in 2017. </a:t>
            </a:r>
          </a:p>
          <a:p>
            <a:pPr algn="just">
              <a:spcBef>
                <a:spcPct val="50000"/>
              </a:spcBef>
            </a:pPr>
            <a:r>
              <a:rPr lang="en-US" altLang="en-US" dirty="0">
                <a:solidFill>
                  <a:srgbClr val="0E207F"/>
                </a:solidFill>
              </a:rPr>
              <a:t>Therefore, the flexibility that energy storage technologies provide is of huge interest for taking advantage of the energy that is otherwise wasted.</a:t>
            </a:r>
          </a:p>
          <a:p>
            <a:pPr>
              <a:spcBef>
                <a:spcPct val="50000"/>
              </a:spcBef>
              <a:buFont typeface="Wingdings" panose="05000000000000000000" pitchFamily="2" charset="2"/>
              <a:buChar char="Ø"/>
            </a:pPr>
            <a:r>
              <a:rPr lang="en-US" altLang="en-US" dirty="0">
                <a:solidFill>
                  <a:srgbClr val="0E207F"/>
                </a:solidFill>
              </a:rPr>
              <a:t>A private investment perspective was </a:t>
            </a:r>
            <a:r>
              <a:rPr lang="en-US" altLang="en-US" dirty="0" err="1">
                <a:solidFill>
                  <a:srgbClr val="0E207F"/>
                </a:solidFill>
              </a:rPr>
              <a:t>analysed</a:t>
            </a:r>
            <a:r>
              <a:rPr lang="en-US" altLang="en-US" dirty="0">
                <a:solidFill>
                  <a:srgbClr val="0E207F"/>
                </a:solidFill>
              </a:rPr>
              <a:t>, where energy arbitrage was done in the wholesale market. On a later stage, revenue from providing an Enhanced Frequency Response service was introduced.</a:t>
            </a:r>
          </a:p>
          <a:p>
            <a:pPr>
              <a:spcBef>
                <a:spcPct val="50000"/>
              </a:spcBef>
              <a:buFont typeface="Wingdings" panose="05000000000000000000" pitchFamily="2" charset="2"/>
              <a:buChar char="Ø"/>
            </a:pPr>
            <a:r>
              <a:rPr lang="en-US" altLang="en-US" dirty="0">
                <a:solidFill>
                  <a:srgbClr val="0E207F"/>
                </a:solidFill>
              </a:rPr>
              <a:t>Government perspective to study if the incorporation of batteries reduces the thermal production enough to make them feasible.</a:t>
            </a:r>
            <a:endParaRPr lang="en-GB" altLang="en-US" dirty="0">
              <a:solidFill>
                <a:srgbClr val="0E207F"/>
              </a:solidFill>
            </a:endParaRPr>
          </a:p>
          <a:p>
            <a:pPr algn="just">
              <a:spcBef>
                <a:spcPct val="50000"/>
              </a:spcBef>
            </a:pPr>
            <a:endParaRPr lang="en-US" dirty="0"/>
          </a:p>
        </p:txBody>
      </p:sp>
      <p:pic>
        <p:nvPicPr>
          <p:cNvPr id="4" name="Picture 8" descr="A close up of a map&#10;&#10;Description automatically generated">
            <a:extLst>
              <a:ext uri="{FF2B5EF4-FFF2-40B4-BE49-F238E27FC236}">
                <a16:creationId xmlns:a16="http://schemas.microsoft.com/office/drawing/2014/main" id="{25974885-B516-43CB-B1D9-4D780C88A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647" y="1406049"/>
            <a:ext cx="4964113"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43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3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316B-C951-4478-B4BA-5CA062580A4D}"/>
              </a:ext>
            </a:extLst>
          </p:cNvPr>
          <p:cNvSpPr>
            <a:spLocks noGrp="1"/>
          </p:cNvSpPr>
          <p:nvPr>
            <p:ph type="title"/>
          </p:nvPr>
        </p:nvSpPr>
        <p:spPr>
          <a:xfrm>
            <a:off x="968692" y="5314015"/>
            <a:ext cx="9120188" cy="1212428"/>
          </a:xfrm>
        </p:spPr>
        <p:txBody>
          <a:bodyPr/>
          <a:lstStyle/>
          <a:p>
            <a:r>
              <a:rPr lang="en-GB" dirty="0"/>
              <a:t>METHODS:</a:t>
            </a:r>
            <a:endParaRPr lang="en-US" dirty="0"/>
          </a:p>
        </p:txBody>
      </p:sp>
      <p:sp>
        <p:nvSpPr>
          <p:cNvPr id="3" name="Content Placeholder 2">
            <a:extLst>
              <a:ext uri="{FF2B5EF4-FFF2-40B4-BE49-F238E27FC236}">
                <a16:creationId xmlns:a16="http://schemas.microsoft.com/office/drawing/2014/main" id="{C5BA5337-022E-4AD4-AF4B-BE502959E967}"/>
              </a:ext>
            </a:extLst>
          </p:cNvPr>
          <p:cNvSpPr>
            <a:spLocks noGrp="1"/>
          </p:cNvSpPr>
          <p:nvPr>
            <p:ph idx="1"/>
          </p:nvPr>
        </p:nvSpPr>
        <p:spPr>
          <a:xfrm>
            <a:off x="968692" y="305999"/>
            <a:ext cx="5583238" cy="787400"/>
          </a:xfrm>
        </p:spPr>
        <p:txBody>
          <a:bodyPr>
            <a:normAutofit/>
          </a:bodyPr>
          <a:lstStyle/>
          <a:p>
            <a:pPr marL="0" indent="0">
              <a:spcBef>
                <a:spcPct val="50000"/>
              </a:spcBef>
              <a:buNone/>
            </a:pPr>
            <a:r>
              <a:rPr lang="en-GB" altLang="en-US" dirty="0">
                <a:solidFill>
                  <a:srgbClr val="0E207F"/>
                </a:solidFill>
              </a:rPr>
              <a:t>We solve the optimization problem:</a:t>
            </a:r>
          </a:p>
          <a:p>
            <a:endParaRPr lang="en-US" dirty="0"/>
          </a:p>
        </p:txBody>
      </p:sp>
      <p:pic>
        <p:nvPicPr>
          <p:cNvPr id="5" name="Picture 28">
            <a:extLst>
              <a:ext uri="{FF2B5EF4-FFF2-40B4-BE49-F238E27FC236}">
                <a16:creationId xmlns:a16="http://schemas.microsoft.com/office/drawing/2014/main" id="{8358DA00-5485-4CF0-9170-5D4FFC12A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643" y="997585"/>
            <a:ext cx="104108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0C8B323A-255B-4DDB-8DB5-E0D3FD5708DB}"/>
              </a:ext>
            </a:extLst>
          </p:cNvPr>
          <p:cNvSpPr txBox="1">
            <a:spLocks/>
          </p:cNvSpPr>
          <p:nvPr/>
        </p:nvSpPr>
        <p:spPr>
          <a:xfrm>
            <a:off x="3650932" y="5723255"/>
            <a:ext cx="5583238" cy="787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ct val="50000"/>
              </a:spcBef>
              <a:buNone/>
            </a:pPr>
            <a:r>
              <a:rPr lang="en-GB" altLang="en-US" sz="2800" dirty="0">
                <a:solidFill>
                  <a:schemeClr val="tx1"/>
                </a:solidFill>
              </a:rPr>
              <a:t>Private investor perspective</a:t>
            </a:r>
          </a:p>
          <a:p>
            <a:endParaRPr lang="en-US" dirty="0"/>
          </a:p>
        </p:txBody>
      </p:sp>
      <p:pic>
        <p:nvPicPr>
          <p:cNvPr id="10" name="Picture 9">
            <a:extLst>
              <a:ext uri="{FF2B5EF4-FFF2-40B4-BE49-F238E27FC236}">
                <a16:creationId xmlns:a16="http://schemas.microsoft.com/office/drawing/2014/main" id="{7C996629-C51F-4633-9726-652A5B364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070" y="4393829"/>
            <a:ext cx="77470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4537C72-5151-4077-90E2-C66BC78D3646}"/>
                  </a:ext>
                </a:extLst>
              </p:cNvPr>
              <p:cNvSpPr txBox="1">
                <a:spLocks/>
              </p:cNvSpPr>
              <p:nvPr/>
            </p:nvSpPr>
            <p:spPr>
              <a:xfrm>
                <a:off x="1425892" y="2165456"/>
                <a:ext cx="8774748" cy="2342629"/>
              </a:xfrm>
              <a:prstGeom prst="rect">
                <a:avLst/>
              </a:prstGeom>
            </p:spPr>
            <p:txBody>
              <a:bodyPr vert="horz" lIns="91440" tIns="45720" rIns="91440" bIns="45720" rtlCol="0" anchor="ctr">
                <a:normAutofit fontScale="2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ct val="50000"/>
                  </a:spcBef>
                  <a:buFont typeface="Wingdings 3" panose="05040102010807070707" pitchFamily="18" charset="2"/>
                  <a:buNone/>
                </a:pPr>
                <a:r>
                  <a:rPr lang="en-GB" altLang="en-US" sz="8000" dirty="0">
                    <a:solidFill>
                      <a:srgbClr val="0E207F"/>
                    </a:solidFill>
                  </a:rPr>
                  <a:t>Where: </a:t>
                </a:r>
                <a14:m>
                  <m:oMath xmlns:m="http://schemas.openxmlformats.org/officeDocument/2006/math">
                    <m:sSub>
                      <m:sSubPr>
                        <m:ctrlPr>
                          <a:rPr lang="en-GB" altLang="en-US" sz="8000" i="1" smtClean="0">
                            <a:solidFill>
                              <a:srgbClr val="0E207F"/>
                            </a:solidFill>
                            <a:latin typeface="Cambria Math" panose="02040503050406030204" pitchFamily="18" charset="0"/>
                          </a:rPr>
                        </m:ctrlPr>
                      </m:sSubPr>
                      <m:e>
                        <m:r>
                          <a:rPr lang="en-GB" altLang="en-US" sz="8000" b="0" i="1" smtClean="0">
                            <a:solidFill>
                              <a:srgbClr val="0E207F"/>
                            </a:solidFill>
                            <a:latin typeface="Cambria Math" panose="02040503050406030204" pitchFamily="18" charset="0"/>
                          </a:rPr>
                          <m:t>𝐸</m:t>
                        </m:r>
                      </m:e>
                      <m:sub>
                        <m:r>
                          <a:rPr lang="en-GB" altLang="en-US" sz="8000" b="0" i="1" smtClean="0">
                            <a:solidFill>
                              <a:srgbClr val="0E207F"/>
                            </a:solidFill>
                            <a:latin typeface="Cambria Math" panose="02040503050406030204" pitchFamily="18" charset="0"/>
                          </a:rPr>
                          <m:t>𝑠𝑒𝑙𝑙</m:t>
                        </m:r>
                        <m:r>
                          <a:rPr lang="en-GB" altLang="en-US" sz="8000" b="0" i="1" smtClean="0">
                            <a:solidFill>
                              <a:srgbClr val="0E207F"/>
                            </a:solidFill>
                            <a:latin typeface="Cambria Math" panose="02040503050406030204" pitchFamily="18" charset="0"/>
                          </a:rPr>
                          <m:t>/</m:t>
                        </m:r>
                        <m:r>
                          <a:rPr lang="en-GB" altLang="en-US" sz="8000" b="0" i="1" smtClean="0">
                            <a:solidFill>
                              <a:srgbClr val="0E207F"/>
                            </a:solidFill>
                            <a:latin typeface="Cambria Math" panose="02040503050406030204" pitchFamily="18" charset="0"/>
                          </a:rPr>
                          <m:t>𝑏𝑢𝑦</m:t>
                        </m:r>
                      </m:sub>
                    </m:sSub>
                  </m:oMath>
                </a14:m>
                <a:r>
                  <a:rPr lang="en-GB" altLang="en-US" sz="8000" dirty="0">
                    <a:solidFill>
                      <a:srgbClr val="0E207F"/>
                    </a:solidFill>
                  </a:rPr>
                  <a:t> is the energy sold/bought at the spot market</a:t>
                </a:r>
              </a:p>
              <a:p>
                <a:pPr marL="0" indent="0">
                  <a:spcBef>
                    <a:spcPct val="50000"/>
                  </a:spcBef>
                  <a:buFont typeface="Wingdings 3" panose="05040102010807070707" pitchFamily="18" charset="2"/>
                  <a:buNone/>
                </a:pPr>
                <a:r>
                  <a:rPr lang="en-GB" altLang="en-US" sz="8000" dirty="0">
                    <a:solidFill>
                      <a:srgbClr val="0E207F"/>
                    </a:solidFill>
                  </a:rPr>
                  <a:t>	       AIC is the annuitized investment costs</a:t>
                </a:r>
              </a:p>
              <a:p>
                <a:pPr marL="0" indent="0">
                  <a:spcBef>
                    <a:spcPct val="50000"/>
                  </a:spcBef>
                  <a:buFont typeface="Wingdings 3" panose="05040102010807070707" pitchFamily="18" charset="2"/>
                  <a:buNone/>
                </a:pPr>
                <a:r>
                  <a:rPr lang="en-GB" altLang="en-US" sz="8000" dirty="0">
                    <a:solidFill>
                      <a:srgbClr val="0E207F"/>
                    </a:solidFill>
                  </a:rPr>
                  <a:t>	       MC is the maintenance cost, TF are the transmission fees</a:t>
                </a:r>
              </a:p>
              <a:p>
                <a:pPr marL="0" indent="0">
                  <a:spcBef>
                    <a:spcPct val="50000"/>
                  </a:spcBef>
                  <a:buFont typeface="Wingdings 3" panose="05040102010807070707" pitchFamily="18" charset="2"/>
                  <a:buNone/>
                </a:pPr>
                <a:r>
                  <a:rPr lang="en-GB" altLang="en-US" sz="8000" dirty="0">
                    <a:solidFill>
                      <a:srgbClr val="0E207F"/>
                    </a:solidFill>
                  </a:rPr>
                  <a:t>Constrains include, among others, the storage level equation:</a:t>
                </a:r>
              </a:p>
              <a:p>
                <a:endParaRPr lang="en-US" dirty="0"/>
              </a:p>
            </p:txBody>
          </p:sp>
        </mc:Choice>
        <mc:Fallback xmlns="">
          <p:sp>
            <p:nvSpPr>
              <p:cNvPr id="12" name="Content Placeholder 2">
                <a:extLst>
                  <a:ext uri="{FF2B5EF4-FFF2-40B4-BE49-F238E27FC236}">
                    <a16:creationId xmlns:a16="http://schemas.microsoft.com/office/drawing/2014/main" id="{74537C72-5151-4077-90E2-C66BC78D3646}"/>
                  </a:ext>
                </a:extLst>
              </p:cNvPr>
              <p:cNvSpPr txBox="1">
                <a:spLocks noRot="1" noChangeAspect="1" noMove="1" noResize="1" noEditPoints="1" noAdjustHandles="1" noChangeArrowheads="1" noChangeShapeType="1" noTextEdit="1"/>
              </p:cNvSpPr>
              <p:nvPr/>
            </p:nvSpPr>
            <p:spPr>
              <a:xfrm>
                <a:off x="1425892" y="2165456"/>
                <a:ext cx="8774748" cy="2342629"/>
              </a:xfrm>
              <a:prstGeom prst="rect">
                <a:avLst/>
              </a:prstGeom>
              <a:blipFill>
                <a:blip r:embed="rId4"/>
                <a:stretch>
                  <a:fillRect l="-764"/>
                </a:stretch>
              </a:blipFill>
            </p:spPr>
            <p:txBody>
              <a:bodyPr/>
              <a:lstStyle/>
              <a:p>
                <a:r>
                  <a:rPr lang="en-US">
                    <a:noFill/>
                  </a:rPr>
                  <a:t> </a:t>
                </a:r>
              </a:p>
            </p:txBody>
          </p:sp>
        </mc:Fallback>
      </mc:AlternateContent>
    </p:spTree>
    <p:extLst>
      <p:ext uri="{BB962C8B-B14F-4D97-AF65-F5344CB8AC3E}">
        <p14:creationId xmlns:p14="http://schemas.microsoft.com/office/powerpoint/2010/main" val="412720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3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75D3140-68D4-4D47-A267-D64BFE1D86B8}"/>
              </a:ext>
            </a:extLst>
          </p:cNvPr>
          <p:cNvSpPr txBox="1">
            <a:spLocks/>
          </p:cNvSpPr>
          <p:nvPr/>
        </p:nvSpPr>
        <p:spPr>
          <a:xfrm>
            <a:off x="1161732" y="5530215"/>
            <a:ext cx="6590348" cy="787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ct val="50000"/>
              </a:spcBef>
              <a:buNone/>
            </a:pPr>
            <a:r>
              <a:rPr lang="en-GB" altLang="en-US" sz="2800" dirty="0">
                <a:solidFill>
                  <a:schemeClr val="tx1"/>
                </a:solidFill>
              </a:rPr>
              <a:t>Enhanced Frequency response</a:t>
            </a:r>
          </a:p>
          <a:p>
            <a:endParaRPr lang="en-US" dirty="0"/>
          </a:p>
        </p:txBody>
      </p:sp>
      <p:sp>
        <p:nvSpPr>
          <p:cNvPr id="14" name="Rectangle 3">
            <a:extLst>
              <a:ext uri="{FF2B5EF4-FFF2-40B4-BE49-F238E27FC236}">
                <a16:creationId xmlns:a16="http://schemas.microsoft.com/office/drawing/2014/main" id="{921CA87C-947F-450E-932E-9854FAFFA02A}"/>
              </a:ext>
            </a:extLst>
          </p:cNvPr>
          <p:cNvSpPr>
            <a:spLocks noChangeArrowheads="1"/>
          </p:cNvSpPr>
          <p:nvPr/>
        </p:nvSpPr>
        <p:spPr bwMode="auto">
          <a:xfrm>
            <a:off x="813639" y="320516"/>
            <a:ext cx="9771062"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spcBef>
                <a:spcPts val="600"/>
              </a:spcBef>
            </a:pPr>
            <a:r>
              <a:rPr lang="en-GB" altLang="en-US" dirty="0">
                <a:solidFill>
                  <a:srgbClr val="0E207F"/>
                </a:solidFill>
              </a:rPr>
              <a:t>For the Enhanced Frequency Response we introduce a revenue for</a:t>
            </a:r>
          </a:p>
          <a:p>
            <a:pPr algn="just" eaLnBrk="1" hangingPunct="1">
              <a:spcBef>
                <a:spcPts val="600"/>
              </a:spcBef>
            </a:pPr>
            <a:r>
              <a:rPr lang="en-GB" altLang="en-US" dirty="0">
                <a:solidFill>
                  <a:srgbClr val="0E207F"/>
                </a:solidFill>
              </a:rPr>
              <a:t>providing the service and bound the charging limits of the battery to be</a:t>
            </a:r>
          </a:p>
          <a:p>
            <a:pPr algn="just" eaLnBrk="1" hangingPunct="1">
              <a:spcBef>
                <a:spcPts val="600"/>
              </a:spcBef>
            </a:pPr>
            <a:r>
              <a:rPr lang="en-GB" altLang="en-US" dirty="0">
                <a:solidFill>
                  <a:srgbClr val="0E207F"/>
                </a:solidFill>
              </a:rPr>
              <a:t>able to supply the necessary energy.</a:t>
            </a:r>
          </a:p>
        </p:txBody>
      </p:sp>
      <p:pic>
        <p:nvPicPr>
          <p:cNvPr id="15" name="Picture 3">
            <a:extLst>
              <a:ext uri="{FF2B5EF4-FFF2-40B4-BE49-F238E27FC236}">
                <a16:creationId xmlns:a16="http://schemas.microsoft.com/office/drawing/2014/main" id="{88C055FD-C1C0-462B-AD84-2C7919795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551" y="2001096"/>
            <a:ext cx="407035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683C178F-3BF1-46D9-8910-F2A97118E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272" y="2133652"/>
            <a:ext cx="5016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
            <a:extLst>
              <a:ext uri="{FF2B5EF4-FFF2-40B4-BE49-F238E27FC236}">
                <a16:creationId xmlns:a16="http://schemas.microsoft.com/office/drawing/2014/main" id="{FB7F8203-620D-48A0-808B-86FA7F6192CA}"/>
              </a:ext>
            </a:extLst>
          </p:cNvPr>
          <p:cNvSpPr>
            <a:spLocks noChangeArrowheads="1"/>
          </p:cNvSpPr>
          <p:nvPr/>
        </p:nvSpPr>
        <p:spPr bwMode="auto">
          <a:xfrm>
            <a:off x="813639" y="3252788"/>
            <a:ext cx="1046004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spcBef>
                <a:spcPts val="600"/>
              </a:spcBef>
            </a:pPr>
            <a:r>
              <a:rPr lang="en-GB" altLang="en-US" dirty="0">
                <a:solidFill>
                  <a:srgbClr val="0E207F"/>
                </a:solidFill>
              </a:rPr>
              <a:t>Because of time constrains, the problem was kept simple.</a:t>
            </a:r>
          </a:p>
          <a:p>
            <a:pPr algn="just" eaLnBrk="1" hangingPunct="1">
              <a:spcBef>
                <a:spcPts val="600"/>
              </a:spcBef>
            </a:pPr>
            <a:r>
              <a:rPr lang="en-GB" altLang="en-US" dirty="0">
                <a:solidFill>
                  <a:srgbClr val="0E207F"/>
                </a:solidFill>
              </a:rPr>
              <a:t>We do not consider conflicts in providing the service and doing arbitrage.</a:t>
            </a:r>
          </a:p>
          <a:p>
            <a:pPr algn="just" eaLnBrk="1" hangingPunct="1">
              <a:spcBef>
                <a:spcPts val="600"/>
              </a:spcBef>
            </a:pPr>
            <a:r>
              <a:rPr lang="en-GB" altLang="en-US" dirty="0">
                <a:solidFill>
                  <a:srgbClr val="0E207F"/>
                </a:solidFill>
              </a:rPr>
              <a:t>We only allow the battery to do arbitrage within the bounded limits.</a:t>
            </a:r>
          </a:p>
        </p:txBody>
      </p:sp>
    </p:spTree>
    <p:extLst>
      <p:ext uri="{BB962C8B-B14F-4D97-AF65-F5344CB8AC3E}">
        <p14:creationId xmlns:p14="http://schemas.microsoft.com/office/powerpoint/2010/main" val="179219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3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316B-C951-4478-B4BA-5CA062580A4D}"/>
              </a:ext>
            </a:extLst>
          </p:cNvPr>
          <p:cNvSpPr>
            <a:spLocks noGrp="1"/>
          </p:cNvSpPr>
          <p:nvPr>
            <p:ph type="title"/>
          </p:nvPr>
        </p:nvSpPr>
        <p:spPr>
          <a:xfrm>
            <a:off x="877252" y="5174826"/>
            <a:ext cx="9120188" cy="1212428"/>
          </a:xfrm>
        </p:spPr>
        <p:txBody>
          <a:bodyPr/>
          <a:lstStyle/>
          <a:p>
            <a:r>
              <a:rPr lang="en-GB" dirty="0"/>
              <a:t>METHODS:</a:t>
            </a:r>
            <a:endParaRPr lang="en-US" dirty="0"/>
          </a:p>
        </p:txBody>
      </p:sp>
      <p:sp>
        <p:nvSpPr>
          <p:cNvPr id="9" name="Content Placeholder 2">
            <a:extLst>
              <a:ext uri="{FF2B5EF4-FFF2-40B4-BE49-F238E27FC236}">
                <a16:creationId xmlns:a16="http://schemas.microsoft.com/office/drawing/2014/main" id="{0C8B323A-255B-4DDB-8DB5-E0D3FD5708DB}"/>
              </a:ext>
            </a:extLst>
          </p:cNvPr>
          <p:cNvSpPr txBox="1">
            <a:spLocks/>
          </p:cNvSpPr>
          <p:nvPr/>
        </p:nvSpPr>
        <p:spPr>
          <a:xfrm>
            <a:off x="3650932" y="5599854"/>
            <a:ext cx="5583238" cy="787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ct val="50000"/>
              </a:spcBef>
              <a:buNone/>
            </a:pPr>
            <a:r>
              <a:rPr lang="en-GB" altLang="en-US" sz="2800" dirty="0">
                <a:solidFill>
                  <a:schemeClr val="tx1"/>
                </a:solidFill>
              </a:rPr>
              <a:t>Government perspective</a:t>
            </a:r>
          </a:p>
          <a:p>
            <a:endParaRPr lang="en-US" dirty="0"/>
          </a:p>
        </p:txBody>
      </p:sp>
      <p:pic>
        <p:nvPicPr>
          <p:cNvPr id="13" name="Content Placeholder 12">
            <a:extLst>
              <a:ext uri="{FF2B5EF4-FFF2-40B4-BE49-F238E27FC236}">
                <a16:creationId xmlns:a16="http://schemas.microsoft.com/office/drawing/2014/main" id="{96A2F679-F758-4649-9004-A84C4DCB439B}"/>
              </a:ext>
            </a:extLst>
          </p:cNvPr>
          <p:cNvPicPr>
            <a:picLocks noGrp="1" noChangeAspect="1"/>
          </p:cNvPicPr>
          <p:nvPr>
            <p:ph idx="1"/>
          </p:nvPr>
        </p:nvPicPr>
        <p:blipFill>
          <a:blip r:embed="rId2"/>
          <a:stretch>
            <a:fillRect/>
          </a:stretch>
        </p:blipFill>
        <p:spPr>
          <a:xfrm>
            <a:off x="694372" y="678762"/>
            <a:ext cx="10439833" cy="3842438"/>
          </a:xfrm>
          <a:prstGeom prst="rect">
            <a:avLst/>
          </a:prstGeom>
        </p:spPr>
      </p:pic>
      <p:pic>
        <p:nvPicPr>
          <p:cNvPr id="3" name="Picture 2">
            <a:extLst>
              <a:ext uri="{FF2B5EF4-FFF2-40B4-BE49-F238E27FC236}">
                <a16:creationId xmlns:a16="http://schemas.microsoft.com/office/drawing/2014/main" id="{854A990F-86E1-4244-B07A-E111AD75BE27}"/>
              </a:ext>
            </a:extLst>
          </p:cNvPr>
          <p:cNvPicPr>
            <a:picLocks noChangeAspect="1"/>
          </p:cNvPicPr>
          <p:nvPr/>
        </p:nvPicPr>
        <p:blipFill>
          <a:blip r:embed="rId3"/>
          <a:stretch>
            <a:fillRect/>
          </a:stretch>
        </p:blipFill>
        <p:spPr>
          <a:xfrm>
            <a:off x="1200670" y="1569780"/>
            <a:ext cx="7248005" cy="1116270"/>
          </a:xfrm>
          <a:prstGeom prst="rect">
            <a:avLst/>
          </a:prstGeom>
        </p:spPr>
      </p:pic>
    </p:spTree>
    <p:extLst>
      <p:ext uri="{BB962C8B-B14F-4D97-AF65-F5344CB8AC3E}">
        <p14:creationId xmlns:p14="http://schemas.microsoft.com/office/powerpoint/2010/main" val="370818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3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316B-C951-4478-B4BA-5CA062580A4D}"/>
              </a:ext>
            </a:extLst>
          </p:cNvPr>
          <p:cNvSpPr>
            <a:spLocks noGrp="1"/>
          </p:cNvSpPr>
          <p:nvPr>
            <p:ph type="title"/>
          </p:nvPr>
        </p:nvSpPr>
        <p:spPr>
          <a:xfrm>
            <a:off x="877252" y="5184351"/>
            <a:ext cx="9120188" cy="1212428"/>
          </a:xfrm>
        </p:spPr>
        <p:txBody>
          <a:bodyPr/>
          <a:lstStyle/>
          <a:p>
            <a:r>
              <a:rPr lang="en-GB" dirty="0"/>
              <a:t>RESULTS:</a:t>
            </a:r>
            <a:endParaRPr lang="en-US" dirty="0"/>
          </a:p>
        </p:txBody>
      </p:sp>
      <p:sp>
        <p:nvSpPr>
          <p:cNvPr id="9" name="Content Placeholder 2">
            <a:extLst>
              <a:ext uri="{FF2B5EF4-FFF2-40B4-BE49-F238E27FC236}">
                <a16:creationId xmlns:a16="http://schemas.microsoft.com/office/drawing/2014/main" id="{0C8B323A-255B-4DDB-8DB5-E0D3FD5708DB}"/>
              </a:ext>
            </a:extLst>
          </p:cNvPr>
          <p:cNvSpPr txBox="1">
            <a:spLocks/>
          </p:cNvSpPr>
          <p:nvPr/>
        </p:nvSpPr>
        <p:spPr>
          <a:xfrm>
            <a:off x="3304381" y="5599854"/>
            <a:ext cx="5583238" cy="787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ct val="50000"/>
              </a:spcBef>
              <a:buNone/>
            </a:pPr>
            <a:r>
              <a:rPr lang="en-GB" altLang="en-US" sz="2800" dirty="0">
                <a:solidFill>
                  <a:schemeClr val="tx1"/>
                </a:solidFill>
              </a:rPr>
              <a:t>Private investment</a:t>
            </a:r>
          </a:p>
          <a:p>
            <a:endParaRPr lang="en-US" dirty="0"/>
          </a:p>
        </p:txBody>
      </p:sp>
      <p:sp>
        <p:nvSpPr>
          <p:cNvPr id="7" name="Text Box 9">
            <a:extLst>
              <a:ext uri="{FF2B5EF4-FFF2-40B4-BE49-F238E27FC236}">
                <a16:creationId xmlns:a16="http://schemas.microsoft.com/office/drawing/2014/main" id="{DAAF4091-DE74-4E7E-80ED-6B82ABF03DA1}"/>
              </a:ext>
            </a:extLst>
          </p:cNvPr>
          <p:cNvSpPr txBox="1">
            <a:spLocks noChangeArrowheads="1"/>
          </p:cNvSpPr>
          <p:nvPr/>
        </p:nvSpPr>
        <p:spPr bwMode="auto">
          <a:xfrm>
            <a:off x="666432" y="618607"/>
            <a:ext cx="4983163" cy="425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4630" tIns="32315" rIns="64630" bIns="32315">
            <a:spAutoFit/>
          </a:bodyPr>
          <a:lstStyle>
            <a:lvl1pPr defTabSz="646113">
              <a:defRPr sz="2400">
                <a:solidFill>
                  <a:schemeClr val="tx1"/>
                </a:solidFill>
                <a:latin typeface="Arial" panose="020B0604020202020204" pitchFamily="34" charset="0"/>
              </a:defRPr>
            </a:lvl1pPr>
            <a:lvl2pPr marL="742950" indent="-285750" defTabSz="646113">
              <a:defRPr sz="2400">
                <a:solidFill>
                  <a:schemeClr val="tx1"/>
                </a:solidFill>
                <a:latin typeface="Arial" panose="020B0604020202020204" pitchFamily="34" charset="0"/>
              </a:defRPr>
            </a:lvl2pPr>
            <a:lvl3pPr marL="1143000" indent="-228600" defTabSz="646113">
              <a:defRPr sz="2400">
                <a:solidFill>
                  <a:schemeClr val="tx1"/>
                </a:solidFill>
                <a:latin typeface="Arial" panose="020B0604020202020204" pitchFamily="34" charset="0"/>
              </a:defRPr>
            </a:lvl3pPr>
            <a:lvl4pPr marL="1600200" indent="-228600" defTabSz="646113">
              <a:defRPr sz="2400">
                <a:solidFill>
                  <a:schemeClr val="tx1"/>
                </a:solidFill>
                <a:latin typeface="Arial" panose="020B0604020202020204" pitchFamily="34" charset="0"/>
              </a:defRPr>
            </a:lvl4pPr>
            <a:lvl5pPr marL="2057400" indent="-228600" defTabSz="646113">
              <a:defRPr sz="2400">
                <a:solidFill>
                  <a:schemeClr val="tx1"/>
                </a:solidFill>
                <a:latin typeface="Arial" panose="020B0604020202020204" pitchFamily="34" charset="0"/>
              </a:defRPr>
            </a:lvl5pPr>
            <a:lvl6pPr marL="2514600" indent="-228600" defTabSz="6461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6461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6461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6461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endParaRPr lang="en-GB" altLang="en-US" sz="3200" dirty="0">
              <a:solidFill>
                <a:srgbClr val="FE9914"/>
              </a:solidFill>
            </a:endParaRPr>
          </a:p>
          <a:p>
            <a:pPr marL="342900" indent="-342900">
              <a:buFont typeface="Wingdings" panose="05000000000000000000" pitchFamily="2" charset="2"/>
              <a:buChar char="Ø"/>
            </a:pPr>
            <a:r>
              <a:rPr lang="en-US" altLang="en-US" dirty="0">
                <a:solidFill>
                  <a:srgbClr val="0E207F"/>
                </a:solidFill>
              </a:rPr>
              <a:t>The Figure shows the optimal capacity to be installed as a function of the battery price when fixing the battery charge/discharge rate to 100MW, </a:t>
            </a:r>
          </a:p>
          <a:p>
            <a:endParaRPr lang="en-US" altLang="en-US" dirty="0">
              <a:solidFill>
                <a:srgbClr val="0E207F"/>
              </a:solidFill>
            </a:endParaRPr>
          </a:p>
          <a:p>
            <a:pPr marL="342900" indent="-342900">
              <a:buFont typeface="Wingdings" panose="05000000000000000000" pitchFamily="2" charset="2"/>
              <a:buChar char="Ø"/>
            </a:pPr>
            <a:r>
              <a:rPr lang="en-US" altLang="en-US" dirty="0">
                <a:solidFill>
                  <a:srgbClr val="0E207F"/>
                </a:solidFill>
              </a:rPr>
              <a:t>We can observe that rainy years (2017, 2016, 2015, 2013) are not very attractive because of a low spot price. </a:t>
            </a:r>
            <a:endParaRPr lang="en-GB" altLang="en-US" dirty="0">
              <a:solidFill>
                <a:srgbClr val="0E207F"/>
              </a:solidFill>
            </a:endParaRPr>
          </a:p>
        </p:txBody>
      </p:sp>
      <p:pic>
        <p:nvPicPr>
          <p:cNvPr id="10" name="Picture 10" descr="A close up of a map&#10;&#10;Description automatically generated">
            <a:extLst>
              <a:ext uri="{FF2B5EF4-FFF2-40B4-BE49-F238E27FC236}">
                <a16:creationId xmlns:a16="http://schemas.microsoft.com/office/drawing/2014/main" id="{C77253A0-AE0E-416F-998E-91742A02D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72503"/>
            <a:ext cx="4983163"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98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3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ext Box 9">
            <a:extLst>
              <a:ext uri="{FF2B5EF4-FFF2-40B4-BE49-F238E27FC236}">
                <a16:creationId xmlns:a16="http://schemas.microsoft.com/office/drawing/2014/main" id="{DAAF4091-DE74-4E7E-80ED-6B82ABF03DA1}"/>
              </a:ext>
            </a:extLst>
          </p:cNvPr>
          <p:cNvSpPr txBox="1">
            <a:spLocks noChangeArrowheads="1"/>
          </p:cNvSpPr>
          <p:nvPr/>
        </p:nvSpPr>
        <p:spPr bwMode="auto">
          <a:xfrm>
            <a:off x="650398" y="58420"/>
            <a:ext cx="4861242" cy="2035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4630" tIns="32315" rIns="64630" bIns="32315">
            <a:spAutoFit/>
          </a:bodyPr>
          <a:lstStyle>
            <a:lvl1pPr defTabSz="646113">
              <a:defRPr sz="2400">
                <a:solidFill>
                  <a:schemeClr val="tx1"/>
                </a:solidFill>
                <a:latin typeface="Arial" panose="020B0604020202020204" pitchFamily="34" charset="0"/>
              </a:defRPr>
            </a:lvl1pPr>
            <a:lvl2pPr marL="742950" indent="-285750" defTabSz="646113">
              <a:defRPr sz="2400">
                <a:solidFill>
                  <a:schemeClr val="tx1"/>
                </a:solidFill>
                <a:latin typeface="Arial" panose="020B0604020202020204" pitchFamily="34" charset="0"/>
              </a:defRPr>
            </a:lvl2pPr>
            <a:lvl3pPr marL="1143000" indent="-228600" defTabSz="646113">
              <a:defRPr sz="2400">
                <a:solidFill>
                  <a:schemeClr val="tx1"/>
                </a:solidFill>
                <a:latin typeface="Arial" panose="020B0604020202020204" pitchFamily="34" charset="0"/>
              </a:defRPr>
            </a:lvl3pPr>
            <a:lvl4pPr marL="1600200" indent="-228600" defTabSz="646113">
              <a:defRPr sz="2400">
                <a:solidFill>
                  <a:schemeClr val="tx1"/>
                </a:solidFill>
                <a:latin typeface="Arial" panose="020B0604020202020204" pitchFamily="34" charset="0"/>
              </a:defRPr>
            </a:lvl4pPr>
            <a:lvl5pPr marL="2057400" indent="-228600" defTabSz="646113">
              <a:defRPr sz="2400">
                <a:solidFill>
                  <a:schemeClr val="tx1"/>
                </a:solidFill>
                <a:latin typeface="Arial" panose="020B0604020202020204" pitchFamily="34" charset="0"/>
              </a:defRPr>
            </a:lvl5pPr>
            <a:lvl6pPr marL="2514600" indent="-228600" defTabSz="6461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6461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6461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6461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endParaRPr lang="en-GB" altLang="en-US" sz="3200" dirty="0">
              <a:solidFill>
                <a:srgbClr val="FE9914"/>
              </a:solidFill>
            </a:endParaRPr>
          </a:p>
          <a:p>
            <a:r>
              <a:rPr lang="en-US" altLang="en-US" dirty="0">
                <a:solidFill>
                  <a:srgbClr val="0E207F"/>
                </a:solidFill>
              </a:rPr>
              <a:t>On the other hand, we can observe the capacity as a function of the rate when fixing the price.</a:t>
            </a:r>
          </a:p>
          <a:p>
            <a:endParaRPr lang="en-GB" altLang="en-US" dirty="0">
              <a:solidFill>
                <a:srgbClr val="0E207F"/>
              </a:solidFill>
            </a:endParaRPr>
          </a:p>
        </p:txBody>
      </p:sp>
      <p:pic>
        <p:nvPicPr>
          <p:cNvPr id="6" name="Picture 4" descr="A close up of a map&#10;&#10;Description automatically generated">
            <a:extLst>
              <a:ext uri="{FF2B5EF4-FFF2-40B4-BE49-F238E27FC236}">
                <a16:creationId xmlns:a16="http://schemas.microsoft.com/office/drawing/2014/main" id="{59B6D679-7C02-4F51-82A5-850F7B4AA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35" y="2288540"/>
            <a:ext cx="516572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DB9DD96F-60F0-4A71-AE2A-BE69EA467FDA}"/>
              </a:ext>
            </a:extLst>
          </p:cNvPr>
          <p:cNvPicPr>
            <a:picLocks noChangeAspect="1"/>
          </p:cNvPicPr>
          <p:nvPr/>
        </p:nvPicPr>
        <p:blipFill>
          <a:blip r:embed="rId3"/>
          <a:stretch>
            <a:fillRect/>
          </a:stretch>
        </p:blipFill>
        <p:spPr>
          <a:xfrm>
            <a:off x="5821204" y="2567940"/>
            <a:ext cx="6153150" cy="3505200"/>
          </a:xfrm>
          <a:prstGeom prst="rect">
            <a:avLst/>
          </a:prstGeom>
        </p:spPr>
      </p:pic>
      <p:sp>
        <p:nvSpPr>
          <p:cNvPr id="8" name="Text Box 9">
            <a:extLst>
              <a:ext uri="{FF2B5EF4-FFF2-40B4-BE49-F238E27FC236}">
                <a16:creationId xmlns:a16="http://schemas.microsoft.com/office/drawing/2014/main" id="{C0B3AE7A-BAAA-49CA-8440-B018FF405653}"/>
              </a:ext>
            </a:extLst>
          </p:cNvPr>
          <p:cNvSpPr txBox="1">
            <a:spLocks noChangeArrowheads="1"/>
          </p:cNvSpPr>
          <p:nvPr/>
        </p:nvSpPr>
        <p:spPr bwMode="auto">
          <a:xfrm>
            <a:off x="5659120" y="0"/>
            <a:ext cx="6651148" cy="240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4630" tIns="32315" rIns="64630" bIns="32315">
            <a:spAutoFit/>
          </a:bodyPr>
          <a:lstStyle>
            <a:lvl1pPr defTabSz="646113">
              <a:defRPr sz="2400">
                <a:solidFill>
                  <a:schemeClr val="tx1"/>
                </a:solidFill>
                <a:latin typeface="Arial" panose="020B0604020202020204" pitchFamily="34" charset="0"/>
              </a:defRPr>
            </a:lvl1pPr>
            <a:lvl2pPr marL="742950" indent="-285750" defTabSz="646113">
              <a:defRPr sz="2400">
                <a:solidFill>
                  <a:schemeClr val="tx1"/>
                </a:solidFill>
                <a:latin typeface="Arial" panose="020B0604020202020204" pitchFamily="34" charset="0"/>
              </a:defRPr>
            </a:lvl2pPr>
            <a:lvl3pPr marL="1143000" indent="-228600" defTabSz="646113">
              <a:defRPr sz="2400">
                <a:solidFill>
                  <a:schemeClr val="tx1"/>
                </a:solidFill>
                <a:latin typeface="Arial" panose="020B0604020202020204" pitchFamily="34" charset="0"/>
              </a:defRPr>
            </a:lvl3pPr>
            <a:lvl4pPr marL="1600200" indent="-228600" defTabSz="646113">
              <a:defRPr sz="2400">
                <a:solidFill>
                  <a:schemeClr val="tx1"/>
                </a:solidFill>
                <a:latin typeface="Arial" panose="020B0604020202020204" pitchFamily="34" charset="0"/>
              </a:defRPr>
            </a:lvl4pPr>
            <a:lvl5pPr marL="2057400" indent="-228600" defTabSz="646113">
              <a:defRPr sz="2400">
                <a:solidFill>
                  <a:schemeClr val="tx1"/>
                </a:solidFill>
                <a:latin typeface="Arial" panose="020B0604020202020204" pitchFamily="34" charset="0"/>
              </a:defRPr>
            </a:lvl5pPr>
            <a:lvl6pPr marL="2514600" indent="-228600" defTabSz="6461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6461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6461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6461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endParaRPr lang="en-GB" altLang="en-US" sz="3200" dirty="0">
              <a:solidFill>
                <a:srgbClr val="FE9914"/>
              </a:solidFill>
            </a:endParaRPr>
          </a:p>
          <a:p>
            <a:r>
              <a:rPr lang="en-US" altLang="en-US" dirty="0">
                <a:solidFill>
                  <a:srgbClr val="0E207F"/>
                </a:solidFill>
              </a:rPr>
              <a:t>Also, the behavior of the battery charge/discharge with the spot price, where it can be appreciated how the battery charges when the spot is low and discharges when high</a:t>
            </a:r>
          </a:p>
          <a:p>
            <a:endParaRPr lang="en-GB" altLang="en-US" dirty="0">
              <a:solidFill>
                <a:srgbClr val="0E207F"/>
              </a:solidFill>
            </a:endParaRPr>
          </a:p>
        </p:txBody>
      </p:sp>
    </p:spTree>
    <p:extLst>
      <p:ext uri="{BB962C8B-B14F-4D97-AF65-F5344CB8AC3E}">
        <p14:creationId xmlns:p14="http://schemas.microsoft.com/office/powerpoint/2010/main" val="33595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3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316B-C951-4478-B4BA-5CA062580A4D}"/>
              </a:ext>
            </a:extLst>
          </p:cNvPr>
          <p:cNvSpPr>
            <a:spLocks noGrp="1"/>
          </p:cNvSpPr>
          <p:nvPr>
            <p:ph type="title"/>
          </p:nvPr>
        </p:nvSpPr>
        <p:spPr>
          <a:xfrm>
            <a:off x="884556" y="5427134"/>
            <a:ext cx="9120188" cy="1212428"/>
          </a:xfrm>
        </p:spPr>
        <p:txBody>
          <a:bodyPr/>
          <a:lstStyle/>
          <a:p>
            <a:r>
              <a:rPr lang="en-GB" dirty="0"/>
              <a:t>RESULTS:</a:t>
            </a:r>
            <a:endParaRPr lang="en-US" dirty="0"/>
          </a:p>
        </p:txBody>
      </p:sp>
      <p:sp>
        <p:nvSpPr>
          <p:cNvPr id="9" name="Content Placeholder 2">
            <a:extLst>
              <a:ext uri="{FF2B5EF4-FFF2-40B4-BE49-F238E27FC236}">
                <a16:creationId xmlns:a16="http://schemas.microsoft.com/office/drawing/2014/main" id="{0C8B323A-255B-4DDB-8DB5-E0D3FD5708DB}"/>
              </a:ext>
            </a:extLst>
          </p:cNvPr>
          <p:cNvSpPr txBox="1">
            <a:spLocks/>
          </p:cNvSpPr>
          <p:nvPr/>
        </p:nvSpPr>
        <p:spPr>
          <a:xfrm>
            <a:off x="3304381" y="5848776"/>
            <a:ext cx="5583238" cy="787400"/>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ct val="50000"/>
              </a:spcBef>
              <a:buNone/>
            </a:pPr>
            <a:r>
              <a:rPr lang="en-GB" altLang="en-US" sz="2800" dirty="0">
                <a:solidFill>
                  <a:schemeClr val="tx1"/>
                </a:solidFill>
              </a:rPr>
              <a:t>Enhanced Frequency Response</a:t>
            </a:r>
          </a:p>
          <a:p>
            <a:endParaRPr lang="en-US" dirty="0"/>
          </a:p>
        </p:txBody>
      </p:sp>
      <p:sp>
        <p:nvSpPr>
          <p:cNvPr id="7" name="Text Box 9">
            <a:extLst>
              <a:ext uri="{FF2B5EF4-FFF2-40B4-BE49-F238E27FC236}">
                <a16:creationId xmlns:a16="http://schemas.microsoft.com/office/drawing/2014/main" id="{DAAF4091-DE74-4E7E-80ED-6B82ABF03DA1}"/>
              </a:ext>
            </a:extLst>
          </p:cNvPr>
          <p:cNvSpPr txBox="1">
            <a:spLocks noChangeArrowheads="1"/>
          </p:cNvSpPr>
          <p:nvPr/>
        </p:nvSpPr>
        <p:spPr bwMode="auto">
          <a:xfrm>
            <a:off x="261144" y="434062"/>
            <a:ext cx="6086474" cy="498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4630" tIns="32315" rIns="64630" bIns="32315">
            <a:spAutoFit/>
          </a:bodyPr>
          <a:lstStyle>
            <a:lvl1pPr defTabSz="646113">
              <a:defRPr sz="2400">
                <a:solidFill>
                  <a:schemeClr val="tx1"/>
                </a:solidFill>
                <a:latin typeface="Arial" panose="020B0604020202020204" pitchFamily="34" charset="0"/>
              </a:defRPr>
            </a:lvl1pPr>
            <a:lvl2pPr marL="742950" indent="-285750" defTabSz="646113">
              <a:defRPr sz="2400">
                <a:solidFill>
                  <a:schemeClr val="tx1"/>
                </a:solidFill>
                <a:latin typeface="Arial" panose="020B0604020202020204" pitchFamily="34" charset="0"/>
              </a:defRPr>
            </a:lvl2pPr>
            <a:lvl3pPr marL="1143000" indent="-228600" defTabSz="646113">
              <a:defRPr sz="2400">
                <a:solidFill>
                  <a:schemeClr val="tx1"/>
                </a:solidFill>
                <a:latin typeface="Arial" panose="020B0604020202020204" pitchFamily="34" charset="0"/>
              </a:defRPr>
            </a:lvl3pPr>
            <a:lvl4pPr marL="1600200" indent="-228600" defTabSz="646113">
              <a:defRPr sz="2400">
                <a:solidFill>
                  <a:schemeClr val="tx1"/>
                </a:solidFill>
                <a:latin typeface="Arial" panose="020B0604020202020204" pitchFamily="34" charset="0"/>
              </a:defRPr>
            </a:lvl4pPr>
            <a:lvl5pPr marL="2057400" indent="-228600" defTabSz="646113">
              <a:defRPr sz="2400">
                <a:solidFill>
                  <a:schemeClr val="tx1"/>
                </a:solidFill>
                <a:latin typeface="Arial" panose="020B0604020202020204" pitchFamily="34" charset="0"/>
              </a:defRPr>
            </a:lvl5pPr>
            <a:lvl6pPr marL="2514600" indent="-228600" defTabSz="6461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6461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6461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6461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endParaRPr lang="en-GB" altLang="en-US" sz="3200" dirty="0">
              <a:solidFill>
                <a:srgbClr val="FE9914"/>
              </a:solidFill>
            </a:endParaRPr>
          </a:p>
          <a:p>
            <a:pPr marL="342900" indent="-342900" algn="just">
              <a:buFont typeface="Wingdings" panose="05000000000000000000" pitchFamily="2" charset="2"/>
              <a:buChar char="Ø"/>
            </a:pPr>
            <a:r>
              <a:rPr lang="en-US" altLang="en-US" dirty="0">
                <a:solidFill>
                  <a:srgbClr val="0E207F"/>
                </a:solidFill>
              </a:rPr>
              <a:t>A slight increase in the amount of optimal capacity to install can be observed in every scenario (2018 in Figure). </a:t>
            </a:r>
          </a:p>
          <a:p>
            <a:pPr algn="just"/>
            <a:endParaRPr lang="en-US" altLang="en-US" dirty="0">
              <a:solidFill>
                <a:srgbClr val="0E207F"/>
              </a:solidFill>
            </a:endParaRPr>
          </a:p>
          <a:p>
            <a:pPr marL="342900" indent="-342900" algn="just">
              <a:buFont typeface="Wingdings" panose="05000000000000000000" pitchFamily="2" charset="2"/>
              <a:buChar char="Ø"/>
            </a:pPr>
            <a:r>
              <a:rPr lang="en-US" altLang="en-US" dirty="0">
                <a:solidFill>
                  <a:srgbClr val="0E207F"/>
                </a:solidFill>
              </a:rPr>
              <a:t>Furthermore, the revenue greatly increases making it much more attractive to invest in batteries if the EFR revenue is considered. However, we still observe the dependence with the rainfall regime, where wet years still need extremely low prices to make it profitable</a:t>
            </a:r>
            <a:r>
              <a:rPr lang="en-US" altLang="en-US" dirty="0"/>
              <a:t>.</a:t>
            </a:r>
            <a:endParaRPr lang="en-US" altLang="en-US" dirty="0">
              <a:solidFill>
                <a:srgbClr val="0E207F"/>
              </a:solidFill>
            </a:endParaRPr>
          </a:p>
          <a:p>
            <a:endParaRPr lang="en-GB" altLang="en-US" dirty="0">
              <a:solidFill>
                <a:srgbClr val="0E207F"/>
              </a:solidFill>
            </a:endParaRPr>
          </a:p>
        </p:txBody>
      </p:sp>
      <p:pic>
        <p:nvPicPr>
          <p:cNvPr id="10" name="Picture 12" descr="A close up of a map&#10;&#10;Description automatically generated">
            <a:extLst>
              <a:ext uri="{FF2B5EF4-FFF2-40B4-BE49-F238E27FC236}">
                <a16:creationId xmlns:a16="http://schemas.microsoft.com/office/drawing/2014/main" id="{5DF7D6B6-E4AA-473B-B35B-59B6E9A06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922" y="817774"/>
            <a:ext cx="509428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64997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690</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 Math</vt:lpstr>
      <vt:lpstr>Century Gothic</vt:lpstr>
      <vt:lpstr>Wingdings</vt:lpstr>
      <vt:lpstr>Wingdings 3</vt:lpstr>
      <vt:lpstr>Slice</vt:lpstr>
      <vt:lpstr>Application of energy storage in systems with large penetration of intermittent renewables</vt:lpstr>
      <vt:lpstr>MOTIVATIONS</vt:lpstr>
      <vt:lpstr>PowerPoint Presentation</vt:lpstr>
      <vt:lpstr>METHODS:</vt:lpstr>
      <vt:lpstr>PowerPoint Presentation</vt:lpstr>
      <vt:lpstr>METHODS:</vt:lpstr>
      <vt:lpstr>RESULTS:</vt:lpstr>
      <vt:lpstr>PowerPoint Presentation</vt:lpstr>
      <vt:lpstr>RESULTS:</vt:lpstr>
      <vt:lpstr>RESULTS:</vt:lpstr>
      <vt:lpstr>CONCLUSIONS</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energy storage in systems with large penetration of renewable energy</dc:title>
  <dc:creator>Lucas Narbondo</dc:creator>
  <cp:lastModifiedBy>Lucas Narbondo</cp:lastModifiedBy>
  <cp:revision>10</cp:revision>
  <dcterms:created xsi:type="dcterms:W3CDTF">2019-08-28T17:53:46Z</dcterms:created>
  <dcterms:modified xsi:type="dcterms:W3CDTF">2019-08-30T13:36:12Z</dcterms:modified>
</cp:coreProperties>
</file>