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BCAA227-BA7D-4A8E-AA5D-D17AFF660A02}">
  <a:tblStyle styleId="{6BCAA227-BA7D-4A8E-AA5D-D17AFF660A0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6" Type="http://schemas.openxmlformats.org/officeDocument/2006/relationships/font" Target="fonts/ProximaNova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37aa6dde6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37aa6dde6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Rapidly-Exploring Random Tree Star - path planning algorithim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37aa6dde67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37aa6dde67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function V - measures how good it is to be in a particular state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 function - relative measure of the importance of each action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Q-value - the value of choosing a particular action in this state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37aa6dde67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37aa6dde67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7aa6dde67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37aa6dde67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a3d302a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3a3d302a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3a3d302a1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3a3d302a1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7.png"/><Relationship Id="rId6" Type="http://schemas.openxmlformats.org/officeDocument/2006/relationships/image" Target="../media/image1.png"/><Relationship Id="rId7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Project: Learning Exploration via Reinforcement Learning</a:t>
            </a:r>
            <a:endParaRPr/>
          </a:p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311700" y="1152475"/>
            <a:ext cx="5400300" cy="30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Agent’s exploration framework is split into 3 distinct processes: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en">
                <a:solidFill>
                  <a:schemeClr val="dk1"/>
                </a:solidFill>
              </a:rPr>
              <a:t>Decision Module (Goal Planning) - FCQN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en">
                <a:solidFill>
                  <a:schemeClr val="dk1"/>
                </a:solidFill>
              </a:rPr>
              <a:t>Planning Module (Path Finding) - RRT n *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en">
                <a:solidFill>
                  <a:schemeClr val="dk1"/>
                </a:solidFill>
              </a:rPr>
              <a:t>SLAM (Simultaneous Localization and Mapping) - 2D LiDAR with BHM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404998" y="4113108"/>
            <a:ext cx="8334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Reference: Haoran Li, Qichao Zhang, Dongbin Zhao, " Deep reinforcement learning based automatic exploration for navigation in unknown environment", IEEE Transactions on Neural Networks and Learning Systems</a:t>
            </a:r>
            <a:endParaRPr i="0" sz="1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Adapted from Donovan Loh (Intern)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60050" y="1361662"/>
            <a:ext cx="3165600" cy="240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539" y="209298"/>
            <a:ext cx="6689224" cy="364867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248725" y="209300"/>
            <a:ext cx="2960100" cy="461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 Channels   – 	Occupancy map, Current  	position, Previous Positions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4"/>
          <p:cNvSpPr/>
          <p:nvPr/>
        </p:nvSpPr>
        <p:spPr>
          <a:xfrm rot="-5400000">
            <a:off x="746500" y="663200"/>
            <a:ext cx="576900" cy="666300"/>
          </a:xfrm>
          <a:prstGeom prst="rightBrace">
            <a:avLst>
              <a:gd fmla="val 8333" name="adj1"/>
              <a:gd fmla="val 49498" name="adj2"/>
            </a:avLst>
          </a:prstGeom>
          <a:noFill/>
          <a:ln cap="flat" cmpd="sng" w="9525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3430375" y="2591200"/>
            <a:ext cx="3473400" cy="126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1566075" y="900450"/>
            <a:ext cx="2671200" cy="27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Convolutional and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Max Pooling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Layers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4"/>
          <p:cNvSpPr/>
          <p:nvPr/>
        </p:nvSpPr>
        <p:spPr>
          <a:xfrm rot="-5400000">
            <a:off x="2612275" y="560325"/>
            <a:ext cx="355500" cy="1668600"/>
          </a:xfrm>
          <a:prstGeom prst="rightBrace">
            <a:avLst>
              <a:gd fmla="val 8333" name="adj1"/>
              <a:gd fmla="val 49498" name="adj2"/>
            </a:avLst>
          </a:prstGeom>
          <a:noFill/>
          <a:ln cap="flat" cmpd="sng" w="9525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7900" y="2966418"/>
            <a:ext cx="2773450" cy="1630733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794575" y="4597150"/>
            <a:ext cx="2960100" cy="4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2D training environment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75" name="Google Shape;75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27062" y="2747514"/>
            <a:ext cx="2427000" cy="1849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54056" y="2867377"/>
            <a:ext cx="349519" cy="1584874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4103475" y="4582450"/>
            <a:ext cx="42237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Bayesian Hilbert Maps (BHM) for Occupancy Mapping</a:t>
            </a:r>
            <a:endParaRPr sz="1300">
              <a:solidFill>
                <a:schemeClr val="dk1"/>
              </a:solidFill>
            </a:endParaRPr>
          </a:p>
        </p:txBody>
      </p:sp>
      <p:cxnSp>
        <p:nvCxnSpPr>
          <p:cNvPr id="78" name="Google Shape;78;p14"/>
          <p:cNvCxnSpPr/>
          <p:nvPr/>
        </p:nvCxnSpPr>
        <p:spPr>
          <a:xfrm>
            <a:off x="3963071" y="3729595"/>
            <a:ext cx="542100" cy="1500"/>
          </a:xfrm>
          <a:prstGeom prst="straightConnector1">
            <a:avLst/>
          </a:prstGeom>
          <a:noFill/>
          <a:ln cap="flat" cmpd="sng" w="222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9" name="Google Shape;79;p14"/>
          <p:cNvSpPr/>
          <p:nvPr/>
        </p:nvSpPr>
        <p:spPr>
          <a:xfrm>
            <a:off x="6665439" y="150979"/>
            <a:ext cx="459300" cy="341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66475" y="1680496"/>
            <a:ext cx="2853829" cy="341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81" name="Google Shape;81;p14"/>
          <p:cNvCxnSpPr/>
          <p:nvPr/>
        </p:nvCxnSpPr>
        <p:spPr>
          <a:xfrm>
            <a:off x="6618150" y="1408025"/>
            <a:ext cx="1092900" cy="348900"/>
          </a:xfrm>
          <a:prstGeom prst="curvedConnector3">
            <a:avLst>
              <a:gd fmla="val 91239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4"/>
          <p:cNvCxnSpPr/>
          <p:nvPr/>
        </p:nvCxnSpPr>
        <p:spPr>
          <a:xfrm flipH="1" rot="10800000">
            <a:off x="6628289" y="1976596"/>
            <a:ext cx="487200" cy="369900"/>
          </a:xfrm>
          <a:prstGeom prst="curvedConnector3">
            <a:avLst>
              <a:gd fmla="val 92731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4"/>
          <p:cNvCxnSpPr/>
          <p:nvPr/>
        </p:nvCxnSpPr>
        <p:spPr>
          <a:xfrm>
            <a:off x="6622600" y="1390250"/>
            <a:ext cx="1856700" cy="362100"/>
          </a:xfrm>
          <a:prstGeom prst="curvedConnector3">
            <a:avLst>
              <a:gd fmla="val 94135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Recurrent</a:t>
            </a:r>
            <a:r>
              <a:rPr lang="en"/>
              <a:t> Neural Networks</a:t>
            </a:r>
            <a:endParaRPr/>
          </a:p>
        </p:txBody>
      </p:sp>
      <p:pic>
        <p:nvPicPr>
          <p:cNvPr id="89" name="Google Shape;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063" y="1064775"/>
            <a:ext cx="3504625" cy="9206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1426665" y="2008950"/>
            <a:ext cx="2285400" cy="5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en" sz="1300">
                <a:solidFill>
                  <a:schemeClr val="dk1"/>
                </a:solidFill>
              </a:rPr>
              <a:t>An unrolled RNN cell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91" name="Google Shape;9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263" y="2583363"/>
            <a:ext cx="3662423" cy="1375201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5"/>
          <p:cNvSpPr txBox="1"/>
          <p:nvPr>
            <p:ph idx="1" type="body"/>
          </p:nvPr>
        </p:nvSpPr>
        <p:spPr>
          <a:xfrm>
            <a:off x="639175" y="4005175"/>
            <a:ext cx="3860400" cy="5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An unrolled LSTM (Long Short Term Memory) Cell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93" name="Google Shape;9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00199" y="240700"/>
            <a:ext cx="3033000" cy="331212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5"/>
          <p:cNvSpPr txBox="1"/>
          <p:nvPr>
            <p:ph idx="1" type="body"/>
          </p:nvPr>
        </p:nvSpPr>
        <p:spPr>
          <a:xfrm>
            <a:off x="5400198" y="3632850"/>
            <a:ext cx="3211800" cy="5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DRQN (Deep </a:t>
            </a:r>
            <a:r>
              <a:rPr lang="en" sz="1300">
                <a:solidFill>
                  <a:schemeClr val="dk1"/>
                </a:solidFill>
              </a:rPr>
              <a:t>Recurrent</a:t>
            </a:r>
            <a:r>
              <a:rPr lang="en" sz="1300">
                <a:solidFill>
                  <a:schemeClr val="dk1"/>
                </a:solidFill>
              </a:rPr>
              <a:t> Q Network) Architecture (Used on Atari Games)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5329125" y="4346100"/>
            <a:ext cx="3699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Reference: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Matthew Hausknecht, Peter Stone</a:t>
            </a:r>
            <a:r>
              <a:rPr i="0" lang="en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, "D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eep Recurrent Q-Learning for Partially Observable MDPs”, https://arxiv.org/abs/1507.06527 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6" name="Google Shape;96;p15"/>
          <p:cNvSpPr txBox="1"/>
          <p:nvPr/>
        </p:nvSpPr>
        <p:spPr>
          <a:xfrm>
            <a:off x="443725" y="4587275"/>
            <a:ext cx="4251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https://colah.github.io/posts/2015-08-Understanding-LSTMs/ 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7737" y="239890"/>
            <a:ext cx="4962067" cy="265878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6"/>
          <p:cNvSpPr/>
          <p:nvPr/>
        </p:nvSpPr>
        <p:spPr>
          <a:xfrm>
            <a:off x="3276454" y="1975582"/>
            <a:ext cx="2576700" cy="92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6"/>
          <p:cNvSpPr/>
          <p:nvPr/>
        </p:nvSpPr>
        <p:spPr>
          <a:xfrm>
            <a:off x="5597064" y="195404"/>
            <a:ext cx="459300" cy="341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4" name="Google Shape;104;p16"/>
          <p:cNvGrpSpPr/>
          <p:nvPr/>
        </p:nvGrpSpPr>
        <p:grpSpPr>
          <a:xfrm>
            <a:off x="977737" y="2080079"/>
            <a:ext cx="5078649" cy="2703368"/>
            <a:chOff x="1379789" y="174900"/>
            <a:chExt cx="6846386" cy="3709850"/>
          </a:xfrm>
        </p:grpSpPr>
        <p:pic>
          <p:nvPicPr>
            <p:cNvPr id="105" name="Google Shape;105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379789" y="235948"/>
              <a:ext cx="6689224" cy="36486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" name="Google Shape;106;p16"/>
            <p:cNvSpPr/>
            <p:nvPr/>
          </p:nvSpPr>
          <p:spPr>
            <a:xfrm>
              <a:off x="4478625" y="2617850"/>
              <a:ext cx="3473400" cy="1266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6"/>
            <p:cNvSpPr/>
            <p:nvPr/>
          </p:nvSpPr>
          <p:spPr>
            <a:xfrm>
              <a:off x="7606975" y="174900"/>
              <a:ext cx="619200" cy="468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" name="Google Shape;108;p16"/>
          <p:cNvSpPr/>
          <p:nvPr/>
        </p:nvSpPr>
        <p:spPr>
          <a:xfrm>
            <a:off x="5478875" y="1190375"/>
            <a:ext cx="577500" cy="33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5435825" y="3172750"/>
            <a:ext cx="577500" cy="33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6"/>
          <p:cNvSpPr/>
          <p:nvPr/>
        </p:nvSpPr>
        <p:spPr>
          <a:xfrm>
            <a:off x="6153875" y="1021475"/>
            <a:ext cx="826200" cy="675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</a:t>
            </a:r>
            <a:endParaRPr/>
          </a:p>
        </p:txBody>
      </p:sp>
      <p:sp>
        <p:nvSpPr>
          <p:cNvPr id="111" name="Google Shape;111;p16"/>
          <p:cNvSpPr/>
          <p:nvPr/>
        </p:nvSpPr>
        <p:spPr>
          <a:xfrm>
            <a:off x="6153875" y="3003850"/>
            <a:ext cx="826200" cy="675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</a:t>
            </a:r>
            <a:endParaRPr/>
          </a:p>
        </p:txBody>
      </p:sp>
      <p:sp>
        <p:nvSpPr>
          <p:cNvPr id="112" name="Google Shape;112;p16"/>
          <p:cNvSpPr/>
          <p:nvPr/>
        </p:nvSpPr>
        <p:spPr>
          <a:xfrm>
            <a:off x="7077575" y="1190375"/>
            <a:ext cx="577500" cy="33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7655075" y="1147375"/>
            <a:ext cx="9684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Q-Values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14" name="Google Shape;114;p16"/>
          <p:cNvSpPr txBox="1"/>
          <p:nvPr>
            <p:ph idx="1" type="body"/>
          </p:nvPr>
        </p:nvSpPr>
        <p:spPr>
          <a:xfrm>
            <a:off x="7655075" y="3128225"/>
            <a:ext cx="9684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Q-Values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15" name="Google Shape;115;p16"/>
          <p:cNvSpPr/>
          <p:nvPr/>
        </p:nvSpPr>
        <p:spPr>
          <a:xfrm>
            <a:off x="7077575" y="3172750"/>
            <a:ext cx="577500" cy="33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6" name="Google Shape;116;p16"/>
          <p:cNvCxnSpPr/>
          <p:nvPr/>
        </p:nvCxnSpPr>
        <p:spPr>
          <a:xfrm>
            <a:off x="6535850" y="1901050"/>
            <a:ext cx="0" cy="932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17" name="Google Shape;117;p16"/>
          <p:cNvCxnSpPr/>
          <p:nvPr/>
        </p:nvCxnSpPr>
        <p:spPr>
          <a:xfrm>
            <a:off x="6566975" y="3777275"/>
            <a:ext cx="0" cy="932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18" name="Google Shape;118;p16"/>
          <p:cNvSpPr txBox="1"/>
          <p:nvPr>
            <p:ph idx="1" type="body"/>
          </p:nvPr>
        </p:nvSpPr>
        <p:spPr>
          <a:xfrm>
            <a:off x="228600" y="1190375"/>
            <a:ext cx="9684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State S</a:t>
            </a:r>
            <a:r>
              <a:rPr baseline="-25000" lang="en" sz="1500">
                <a:solidFill>
                  <a:schemeClr val="dk1"/>
                </a:solidFill>
              </a:rPr>
              <a:t>t</a:t>
            </a:r>
            <a:endParaRPr baseline="-25000" sz="1500">
              <a:solidFill>
                <a:schemeClr val="dk1"/>
              </a:solidFill>
            </a:endParaRPr>
          </a:p>
        </p:txBody>
      </p:sp>
      <p:sp>
        <p:nvSpPr>
          <p:cNvPr id="119" name="Google Shape;119;p16"/>
          <p:cNvSpPr txBox="1"/>
          <p:nvPr>
            <p:ph idx="1" type="body"/>
          </p:nvPr>
        </p:nvSpPr>
        <p:spPr>
          <a:xfrm>
            <a:off x="228600" y="3128225"/>
            <a:ext cx="9684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State S</a:t>
            </a:r>
            <a:r>
              <a:rPr baseline="-25000" lang="en" sz="1500">
                <a:solidFill>
                  <a:schemeClr val="dk1"/>
                </a:solidFill>
              </a:rPr>
              <a:t>t-1</a:t>
            </a:r>
            <a:endParaRPr baseline="-25000" sz="1500">
              <a:solidFill>
                <a:schemeClr val="dk1"/>
              </a:solidFill>
            </a:endParaRPr>
          </a:p>
        </p:txBody>
      </p:sp>
      <p:sp>
        <p:nvSpPr>
          <p:cNvPr id="120" name="Google Shape;120;p16"/>
          <p:cNvSpPr txBox="1"/>
          <p:nvPr>
            <p:ph idx="1" type="body"/>
          </p:nvPr>
        </p:nvSpPr>
        <p:spPr>
          <a:xfrm>
            <a:off x="6433725" y="2181563"/>
            <a:ext cx="16746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Hidden State C</a:t>
            </a:r>
            <a:r>
              <a:rPr baseline="-25000" lang="en" sz="1500">
                <a:solidFill>
                  <a:schemeClr val="dk1"/>
                </a:solidFill>
              </a:rPr>
              <a:t>t</a:t>
            </a:r>
            <a:endParaRPr baseline="-25000" sz="1500">
              <a:solidFill>
                <a:schemeClr val="dk1"/>
              </a:solidFill>
            </a:endParaRPr>
          </a:p>
        </p:txBody>
      </p:sp>
      <p:sp>
        <p:nvSpPr>
          <p:cNvPr id="121" name="Google Shape;121;p16"/>
          <p:cNvSpPr txBox="1"/>
          <p:nvPr>
            <p:ph idx="1" type="body"/>
          </p:nvPr>
        </p:nvSpPr>
        <p:spPr>
          <a:xfrm>
            <a:off x="5980475" y="4074863"/>
            <a:ext cx="16746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C</a:t>
            </a:r>
            <a:r>
              <a:rPr baseline="-25000" lang="en" sz="1500">
                <a:solidFill>
                  <a:schemeClr val="dk1"/>
                </a:solidFill>
              </a:rPr>
              <a:t>t-1</a:t>
            </a:r>
            <a:endParaRPr baseline="-25000" sz="1500">
              <a:solidFill>
                <a:schemeClr val="dk1"/>
              </a:solidFill>
            </a:endParaRPr>
          </a:p>
        </p:txBody>
      </p:sp>
      <p:cxnSp>
        <p:nvCxnSpPr>
          <p:cNvPr id="122" name="Google Shape;122;p16"/>
          <p:cNvCxnSpPr/>
          <p:nvPr/>
        </p:nvCxnSpPr>
        <p:spPr>
          <a:xfrm>
            <a:off x="6531350" y="195400"/>
            <a:ext cx="9000" cy="693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23" name="Google Shape;123;p16"/>
          <p:cNvSpPr txBox="1"/>
          <p:nvPr>
            <p:ph idx="1" type="body"/>
          </p:nvPr>
        </p:nvSpPr>
        <p:spPr>
          <a:xfrm>
            <a:off x="5980475" y="300663"/>
            <a:ext cx="16746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C</a:t>
            </a:r>
            <a:r>
              <a:rPr baseline="-25000" lang="en" sz="1500">
                <a:solidFill>
                  <a:schemeClr val="dk1"/>
                </a:solidFill>
              </a:rPr>
              <a:t>t+1</a:t>
            </a:r>
            <a:endParaRPr baseline="-25000" sz="1500">
              <a:solidFill>
                <a:schemeClr val="dk1"/>
              </a:solidFill>
            </a:endParaRPr>
          </a:p>
        </p:txBody>
      </p:sp>
      <p:sp>
        <p:nvSpPr>
          <p:cNvPr id="124" name="Google Shape;124;p16"/>
          <p:cNvSpPr txBox="1"/>
          <p:nvPr>
            <p:ph idx="1" type="body"/>
          </p:nvPr>
        </p:nvSpPr>
        <p:spPr>
          <a:xfrm>
            <a:off x="936075" y="4412375"/>
            <a:ext cx="53910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Initial Hidden State C</a:t>
            </a:r>
            <a:r>
              <a:rPr baseline="-25000" lang="en" sz="1500">
                <a:solidFill>
                  <a:schemeClr val="dk1"/>
                </a:solidFill>
              </a:rPr>
              <a:t>t=0</a:t>
            </a:r>
            <a:r>
              <a:rPr lang="en" sz="1500">
                <a:solidFill>
                  <a:schemeClr val="dk1"/>
                </a:solidFill>
              </a:rPr>
              <a:t> - learned at the start of each episode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and Inference Details</a:t>
            </a:r>
            <a:endParaRPr/>
          </a:p>
        </p:txBody>
      </p:sp>
      <p:sp>
        <p:nvSpPr>
          <p:cNvPr id="130" name="Google Shape;13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Training: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6000 iterations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Original model learning rate = 2x10^-6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New model learning rate = 1x10^-6 (seems to be more stable)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Inference: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Same 7 Valid starting points - 5 episodes per starting point (35 episodes total)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Minimum Exploration rate of 0.77 for each completed episode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Inference Results</a:t>
            </a:r>
            <a:endParaRPr/>
          </a:p>
        </p:txBody>
      </p:sp>
      <p:graphicFrame>
        <p:nvGraphicFramePr>
          <p:cNvPr id="136" name="Google Shape;136;p18"/>
          <p:cNvGraphicFramePr/>
          <p:nvPr/>
        </p:nvGraphicFramePr>
        <p:xfrm>
          <a:off x="952500" y="115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{6BCAA227-BA7D-4A8E-AA5D-D17AFF660A02}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Metric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Original Model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 (with LSTM layer)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Average Path Length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2440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1520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Average Explored Region Rate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0.775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0.777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Average Exploration Efficiency (Relative Entropy reduced per unit length)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6.68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7" name="Google Shape;137;p18"/>
          <p:cNvSpPr txBox="1"/>
          <p:nvPr>
            <p:ph idx="1" type="body"/>
          </p:nvPr>
        </p:nvSpPr>
        <p:spPr>
          <a:xfrm>
            <a:off x="1900625" y="3597875"/>
            <a:ext cx="3518100" cy="5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Original model - drone gets “stuck” easily (cannot find remaining unexplored region)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LSTM layer seems to reduce this likelihood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38" name="Google Shape;138;p18"/>
          <p:cNvSpPr txBox="1"/>
          <p:nvPr>
            <p:ph idx="1" type="body"/>
          </p:nvPr>
        </p:nvSpPr>
        <p:spPr>
          <a:xfrm>
            <a:off x="5818475" y="3660050"/>
            <a:ext cx="2834100" cy="5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Model with LSTM layer produces more “invalid” goalpoints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