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76"/>
  </p:normalViewPr>
  <p:slideViewPr>
    <p:cSldViewPr snapToGrid="0" snapToObjects="1">
      <p:cViewPr>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1/30/21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DCBA-F05D-6B4D-92AC-FD034F0D469D}"/>
              </a:ext>
            </a:extLst>
          </p:cNvPr>
          <p:cNvSpPr>
            <a:spLocks noGrp="1"/>
          </p:cNvSpPr>
          <p:nvPr>
            <p:ph type="ctrTitle"/>
          </p:nvPr>
        </p:nvSpPr>
        <p:spPr>
          <a:xfrm>
            <a:off x="3867806" y="945931"/>
            <a:ext cx="7197726" cy="3187552"/>
          </a:xfrm>
        </p:spPr>
        <p:txBody>
          <a:bodyPr>
            <a:normAutofit/>
          </a:bodyPr>
          <a:lstStyle/>
          <a:p>
            <a:r>
              <a:rPr lang="en-US" dirty="0"/>
              <a:t>Smart traffic light system using computer vision with web-based control panel</a:t>
            </a:r>
          </a:p>
        </p:txBody>
      </p:sp>
      <p:sp>
        <p:nvSpPr>
          <p:cNvPr id="3" name="Subtitle 2">
            <a:extLst>
              <a:ext uri="{FF2B5EF4-FFF2-40B4-BE49-F238E27FC236}">
                <a16:creationId xmlns:a16="http://schemas.microsoft.com/office/drawing/2014/main" id="{98A1D346-5582-3340-96EA-2516B7E5DF11}"/>
              </a:ext>
            </a:extLst>
          </p:cNvPr>
          <p:cNvSpPr>
            <a:spLocks noGrp="1"/>
          </p:cNvSpPr>
          <p:nvPr>
            <p:ph type="subTitle" idx="1"/>
          </p:nvPr>
        </p:nvSpPr>
        <p:spPr>
          <a:xfrm>
            <a:off x="3867806" y="4585428"/>
            <a:ext cx="7197726" cy="1405467"/>
          </a:xfrm>
        </p:spPr>
        <p:txBody>
          <a:bodyPr/>
          <a:lstStyle/>
          <a:p>
            <a:r>
              <a:rPr lang="en-US" dirty="0"/>
              <a:t>Student name : LONG NGO DUC</a:t>
            </a:r>
          </a:p>
          <a:p>
            <a:r>
              <a:rPr lang="en-US" dirty="0"/>
              <a:t> Roll number: BJ19BDS002</a:t>
            </a:r>
          </a:p>
        </p:txBody>
      </p:sp>
    </p:spTree>
    <p:extLst>
      <p:ext uri="{BB962C8B-B14F-4D97-AF65-F5344CB8AC3E}">
        <p14:creationId xmlns:p14="http://schemas.microsoft.com/office/powerpoint/2010/main" val="345795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2393-CE41-1F46-87E4-DFF7CB4E2080}"/>
              </a:ext>
            </a:extLst>
          </p:cNvPr>
          <p:cNvSpPr>
            <a:spLocks noGrp="1"/>
          </p:cNvSpPr>
          <p:nvPr>
            <p:ph type="title"/>
          </p:nvPr>
        </p:nvSpPr>
        <p:spPr>
          <a:xfrm>
            <a:off x="948269" y="-126124"/>
            <a:ext cx="10371371" cy="1641987"/>
          </a:xfrm>
        </p:spPr>
        <p:txBody>
          <a:bodyPr>
            <a:normAutofit/>
          </a:bodyPr>
          <a:lstStyle/>
          <a:p>
            <a:r>
              <a:rPr lang="en-US" dirty="0"/>
              <a:t>2. Framework </a:t>
            </a:r>
          </a:p>
        </p:txBody>
      </p:sp>
      <p:sp>
        <p:nvSpPr>
          <p:cNvPr id="3" name="Content Placeholder 2">
            <a:extLst>
              <a:ext uri="{FF2B5EF4-FFF2-40B4-BE49-F238E27FC236}">
                <a16:creationId xmlns:a16="http://schemas.microsoft.com/office/drawing/2014/main" id="{D3B76891-C5A0-CA4F-8499-72B7D9BE456A}"/>
              </a:ext>
            </a:extLst>
          </p:cNvPr>
          <p:cNvSpPr>
            <a:spLocks noGrp="1"/>
          </p:cNvSpPr>
          <p:nvPr>
            <p:ph idx="1"/>
          </p:nvPr>
        </p:nvSpPr>
        <p:spPr>
          <a:xfrm>
            <a:off x="948269" y="1072055"/>
            <a:ext cx="5147730" cy="5544207"/>
          </a:xfrm>
        </p:spPr>
        <p:txBody>
          <a:bodyPr>
            <a:normAutofit/>
          </a:bodyPr>
          <a:lstStyle/>
          <a:p>
            <a:pPr>
              <a:buFontTx/>
              <a:buChar char="-"/>
            </a:pPr>
            <a:r>
              <a:rPr lang="en-AU" dirty="0"/>
              <a:t>Actual framework used:</a:t>
            </a:r>
          </a:p>
          <a:p>
            <a:r>
              <a:rPr lang="en-US" dirty="0"/>
              <a:t>The video is the replacement for the visual input captured by CCTV</a:t>
            </a:r>
          </a:p>
          <a:p>
            <a:r>
              <a:rPr lang="en-US" dirty="0"/>
              <a:t>Fed to the car counting model is trained and implemented using various approaches. </a:t>
            </a:r>
          </a:p>
          <a:p>
            <a:r>
              <a:rPr lang="en-US" dirty="0"/>
              <a:t>The reason for Server not receiving direct output from the model is that the server needs real-time input from all 4 lanes while the car counting model which then be installed into the raspberry pi contains the input of only 1 lane. </a:t>
            </a:r>
          </a:p>
          <a:p>
            <a:r>
              <a:rPr lang="en-US" dirty="0"/>
              <a:t>Simulation is used to find the best algorithm for the server and stream live simulated data to feed into the Server. </a:t>
            </a:r>
          </a:p>
          <a:p>
            <a:r>
              <a:rPr lang="en-US" dirty="0"/>
              <a:t>The Server analyze the data and stream live data to Client-side web-app. </a:t>
            </a:r>
            <a:endParaRPr lang="en-AU" dirty="0"/>
          </a:p>
          <a:p>
            <a:pPr>
              <a:buFontTx/>
              <a:buChar char="-"/>
            </a:pPr>
            <a:endParaRPr lang="en-AU" dirty="0"/>
          </a:p>
        </p:txBody>
      </p:sp>
      <p:pic>
        <p:nvPicPr>
          <p:cNvPr id="6" name="Picture 5" descr="Diagram&#10;&#10;Description automatically generated">
            <a:extLst>
              <a:ext uri="{FF2B5EF4-FFF2-40B4-BE49-F238E27FC236}">
                <a16:creationId xmlns:a16="http://schemas.microsoft.com/office/drawing/2014/main" id="{F57059BE-9033-F543-8676-848B2778DAA4}"/>
              </a:ext>
            </a:extLst>
          </p:cNvPr>
          <p:cNvPicPr>
            <a:picLocks noChangeAspect="1"/>
          </p:cNvPicPr>
          <p:nvPr/>
        </p:nvPicPr>
        <p:blipFill>
          <a:blip r:embed="rId3"/>
          <a:stretch>
            <a:fillRect/>
          </a:stretch>
        </p:blipFill>
        <p:spPr>
          <a:xfrm>
            <a:off x="6356047" y="2257512"/>
            <a:ext cx="5447070" cy="289036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75306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E6A6-9609-F14A-B1B8-AA4D72ECEB25}"/>
              </a:ext>
            </a:extLst>
          </p:cNvPr>
          <p:cNvSpPr>
            <a:spLocks noGrp="1"/>
          </p:cNvSpPr>
          <p:nvPr>
            <p:ph type="ctrTitle"/>
          </p:nvPr>
        </p:nvSpPr>
        <p:spPr>
          <a:xfrm>
            <a:off x="2139786" y="1007536"/>
            <a:ext cx="7912428" cy="2421464"/>
          </a:xfrm>
        </p:spPr>
        <p:txBody>
          <a:bodyPr/>
          <a:lstStyle/>
          <a:p>
            <a:pPr algn="ctr"/>
            <a:r>
              <a:rPr lang="en-US" dirty="0"/>
              <a:t>3. Car counting model</a:t>
            </a:r>
          </a:p>
        </p:txBody>
      </p:sp>
    </p:spTree>
    <p:extLst>
      <p:ext uri="{BB962C8B-B14F-4D97-AF65-F5344CB8AC3E}">
        <p14:creationId xmlns:p14="http://schemas.microsoft.com/office/powerpoint/2010/main" val="185218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2393-CE41-1F46-87E4-DFF7CB4E2080}"/>
              </a:ext>
            </a:extLst>
          </p:cNvPr>
          <p:cNvSpPr>
            <a:spLocks noGrp="1"/>
          </p:cNvSpPr>
          <p:nvPr>
            <p:ph type="title"/>
          </p:nvPr>
        </p:nvSpPr>
        <p:spPr>
          <a:xfrm>
            <a:off x="685800" y="199697"/>
            <a:ext cx="10131425" cy="1456267"/>
          </a:xfrm>
        </p:spPr>
        <p:txBody>
          <a:bodyPr>
            <a:normAutofit/>
          </a:bodyPr>
          <a:lstStyle/>
          <a:p>
            <a:r>
              <a:rPr lang="en-US" sz="4800"/>
              <a:t>3. Car counting model</a:t>
            </a:r>
            <a:endParaRPr lang="en-US" sz="4500" dirty="0"/>
          </a:p>
        </p:txBody>
      </p:sp>
      <p:sp>
        <p:nvSpPr>
          <p:cNvPr id="3" name="Content Placeholder 2">
            <a:extLst>
              <a:ext uri="{FF2B5EF4-FFF2-40B4-BE49-F238E27FC236}">
                <a16:creationId xmlns:a16="http://schemas.microsoft.com/office/drawing/2014/main" id="{D3B76891-C5A0-CA4F-8499-72B7D9BE456A}"/>
              </a:ext>
            </a:extLst>
          </p:cNvPr>
          <p:cNvSpPr>
            <a:spLocks noGrp="1"/>
          </p:cNvSpPr>
          <p:nvPr>
            <p:ph idx="1"/>
          </p:nvPr>
        </p:nvSpPr>
        <p:spPr>
          <a:xfrm>
            <a:off x="486103" y="1406343"/>
            <a:ext cx="6545317" cy="4983947"/>
          </a:xfrm>
        </p:spPr>
        <p:txBody>
          <a:bodyPr>
            <a:normAutofit/>
          </a:bodyPr>
          <a:lstStyle/>
          <a:p>
            <a:r>
              <a:rPr lang="en-US" sz="2400" b="1" dirty="0"/>
              <a:t>The first model is built</a:t>
            </a:r>
          </a:p>
          <a:p>
            <a:r>
              <a:rPr lang="en-US" dirty="0"/>
              <a:t>When car pass the line A1 or B1, increment on number of traffic load in the respective lane</a:t>
            </a:r>
          </a:p>
          <a:p>
            <a:r>
              <a:rPr lang="en-US" dirty="0"/>
              <a:t>When car pass the line A or B, decline on number of traffic load in the respective lane</a:t>
            </a:r>
          </a:p>
          <a:p>
            <a:pPr marL="0" indent="0">
              <a:buNone/>
            </a:pPr>
            <a:r>
              <a:rPr lang="en-US" dirty="0"/>
              <a:t>	=&gt; it seems good but since using cumulative summation, the counts have lots of error only after a short time of operating</a:t>
            </a:r>
          </a:p>
          <a:p>
            <a:pPr marL="0" indent="0">
              <a:buNone/>
            </a:pPr>
            <a:endParaRPr lang="en-US" dirty="0"/>
          </a:p>
        </p:txBody>
      </p:sp>
      <p:pic>
        <p:nvPicPr>
          <p:cNvPr id="6" name="Picture 5" descr="A high angle view of a road&#10;&#10;Description automatically generated with low confidence">
            <a:extLst>
              <a:ext uri="{FF2B5EF4-FFF2-40B4-BE49-F238E27FC236}">
                <a16:creationId xmlns:a16="http://schemas.microsoft.com/office/drawing/2014/main" id="{1D11F75D-50FA-7841-994C-2ED24D5DCB96}"/>
              </a:ext>
            </a:extLst>
          </p:cNvPr>
          <p:cNvPicPr/>
          <p:nvPr/>
        </p:nvPicPr>
        <p:blipFill>
          <a:blip r:embed="rId2"/>
          <a:stretch>
            <a:fillRect/>
          </a:stretch>
        </p:blipFill>
        <p:spPr>
          <a:xfrm>
            <a:off x="7231117" y="1519729"/>
            <a:ext cx="4813738" cy="4355553"/>
          </a:xfrm>
          <a:prstGeom prst="rect">
            <a:avLst/>
          </a:prstGeom>
        </p:spPr>
      </p:pic>
    </p:spTree>
    <p:extLst>
      <p:ext uri="{BB962C8B-B14F-4D97-AF65-F5344CB8AC3E}">
        <p14:creationId xmlns:p14="http://schemas.microsoft.com/office/powerpoint/2010/main" val="348539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2393-CE41-1F46-87E4-DFF7CB4E2080}"/>
              </a:ext>
            </a:extLst>
          </p:cNvPr>
          <p:cNvSpPr>
            <a:spLocks noGrp="1"/>
          </p:cNvSpPr>
          <p:nvPr>
            <p:ph type="title"/>
          </p:nvPr>
        </p:nvSpPr>
        <p:spPr>
          <a:xfrm>
            <a:off x="685800" y="199697"/>
            <a:ext cx="10131425" cy="1456267"/>
          </a:xfrm>
        </p:spPr>
        <p:txBody>
          <a:bodyPr>
            <a:normAutofit/>
          </a:bodyPr>
          <a:lstStyle/>
          <a:p>
            <a:r>
              <a:rPr lang="en-US" sz="4800" dirty="0"/>
              <a:t>3. Car counting model</a:t>
            </a:r>
            <a:endParaRPr lang="en-US" sz="4500" dirty="0"/>
          </a:p>
        </p:txBody>
      </p:sp>
      <p:sp>
        <p:nvSpPr>
          <p:cNvPr id="3" name="Content Placeholder 2">
            <a:extLst>
              <a:ext uri="{FF2B5EF4-FFF2-40B4-BE49-F238E27FC236}">
                <a16:creationId xmlns:a16="http://schemas.microsoft.com/office/drawing/2014/main" id="{D3B76891-C5A0-CA4F-8499-72B7D9BE456A}"/>
              </a:ext>
            </a:extLst>
          </p:cNvPr>
          <p:cNvSpPr>
            <a:spLocks noGrp="1"/>
          </p:cNvSpPr>
          <p:nvPr>
            <p:ph idx="1"/>
          </p:nvPr>
        </p:nvSpPr>
        <p:spPr>
          <a:xfrm>
            <a:off x="252248" y="1019504"/>
            <a:ext cx="6545317" cy="3184634"/>
          </a:xfrm>
        </p:spPr>
        <p:txBody>
          <a:bodyPr>
            <a:normAutofit/>
          </a:bodyPr>
          <a:lstStyle/>
          <a:p>
            <a:pPr marL="0" indent="0">
              <a:buNone/>
            </a:pPr>
            <a:r>
              <a:rPr lang="en-US" sz="2500" b="1" dirty="0"/>
              <a:t>Chosen model</a:t>
            </a:r>
          </a:p>
          <a:p>
            <a:pPr>
              <a:buFontTx/>
              <a:buChar char="-"/>
            </a:pPr>
            <a:r>
              <a:rPr lang="en-US" dirty="0"/>
              <a:t>The chosen model draws 2 </a:t>
            </a:r>
            <a:r>
              <a:rPr lang="en-US" dirty="0" err="1"/>
              <a:t>droi</a:t>
            </a:r>
            <a:r>
              <a:rPr lang="en-US" dirty="0"/>
              <a:t> representing for 2 lanes</a:t>
            </a:r>
          </a:p>
          <a:p>
            <a:pPr>
              <a:buFontTx/>
              <a:buChar char="-"/>
            </a:pPr>
            <a:r>
              <a:rPr lang="en-US" dirty="0"/>
              <a:t>Car in the </a:t>
            </a:r>
            <a:r>
              <a:rPr lang="en-US" dirty="0" err="1"/>
              <a:t>droi</a:t>
            </a:r>
            <a:r>
              <a:rPr lang="en-US" dirty="0"/>
              <a:t> will be counted</a:t>
            </a:r>
          </a:p>
          <a:p>
            <a:pPr>
              <a:buFontTx/>
              <a:buChar char="-"/>
            </a:pPr>
            <a:r>
              <a:rPr lang="en-US" dirty="0"/>
              <a:t>Not using cumulative summation so not vulnerable with error</a:t>
            </a:r>
          </a:p>
          <a:p>
            <a:pPr>
              <a:buFontTx/>
              <a:buChar char="-"/>
            </a:pPr>
            <a:r>
              <a:rPr lang="en-US" dirty="0"/>
              <a:t>Only analyze 1 every frame (take 1 frame every 1 second)</a:t>
            </a:r>
          </a:p>
          <a:p>
            <a:pPr>
              <a:buFontTx/>
              <a:buChar char="-"/>
            </a:pPr>
            <a:r>
              <a:rPr lang="en-US" dirty="0"/>
              <a:t>Output in json format</a:t>
            </a:r>
          </a:p>
        </p:txBody>
      </p:sp>
      <p:pic>
        <p:nvPicPr>
          <p:cNvPr id="5" name="Picture 4" descr="A picture containing outdoor, scene, way, road&#10;&#10;Description automatically generated">
            <a:extLst>
              <a:ext uri="{FF2B5EF4-FFF2-40B4-BE49-F238E27FC236}">
                <a16:creationId xmlns:a16="http://schemas.microsoft.com/office/drawing/2014/main" id="{759E188D-0BAB-954D-B508-CB73D958347D}"/>
              </a:ext>
            </a:extLst>
          </p:cNvPr>
          <p:cNvPicPr/>
          <p:nvPr/>
        </p:nvPicPr>
        <p:blipFill>
          <a:blip r:embed="rId2"/>
          <a:stretch>
            <a:fillRect/>
          </a:stretch>
        </p:blipFill>
        <p:spPr>
          <a:xfrm>
            <a:off x="7041930" y="1432975"/>
            <a:ext cx="4424856" cy="5114969"/>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CB315BEB-E1F4-C040-98AD-214ED04FD9FF}"/>
              </a:ext>
            </a:extLst>
          </p:cNvPr>
          <p:cNvPicPr/>
          <p:nvPr/>
        </p:nvPicPr>
        <p:blipFill>
          <a:blip r:embed="rId3"/>
          <a:stretch>
            <a:fillRect/>
          </a:stretch>
        </p:blipFill>
        <p:spPr>
          <a:xfrm>
            <a:off x="953814" y="4076080"/>
            <a:ext cx="5142186" cy="2589413"/>
          </a:xfrm>
          <a:prstGeom prst="rect">
            <a:avLst/>
          </a:prstGeom>
        </p:spPr>
      </p:pic>
    </p:spTree>
    <p:extLst>
      <p:ext uri="{BB962C8B-B14F-4D97-AF65-F5344CB8AC3E}">
        <p14:creationId xmlns:p14="http://schemas.microsoft.com/office/powerpoint/2010/main" val="208510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E6A6-9609-F14A-B1B8-AA4D72ECEB25}"/>
              </a:ext>
            </a:extLst>
          </p:cNvPr>
          <p:cNvSpPr>
            <a:spLocks noGrp="1"/>
          </p:cNvSpPr>
          <p:nvPr>
            <p:ph type="ctrTitle"/>
          </p:nvPr>
        </p:nvSpPr>
        <p:spPr>
          <a:xfrm>
            <a:off x="2139786" y="1007536"/>
            <a:ext cx="7912428" cy="2421464"/>
          </a:xfrm>
        </p:spPr>
        <p:txBody>
          <a:bodyPr/>
          <a:lstStyle/>
          <a:p>
            <a:pPr algn="ctr"/>
            <a:r>
              <a:rPr lang="en-US" dirty="0"/>
              <a:t>4. Simulation</a:t>
            </a:r>
          </a:p>
        </p:txBody>
      </p:sp>
    </p:spTree>
    <p:extLst>
      <p:ext uri="{BB962C8B-B14F-4D97-AF65-F5344CB8AC3E}">
        <p14:creationId xmlns:p14="http://schemas.microsoft.com/office/powerpoint/2010/main" val="362583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2393-CE41-1F46-87E4-DFF7CB4E2080}"/>
              </a:ext>
            </a:extLst>
          </p:cNvPr>
          <p:cNvSpPr>
            <a:spLocks noGrp="1"/>
          </p:cNvSpPr>
          <p:nvPr>
            <p:ph type="title"/>
          </p:nvPr>
        </p:nvSpPr>
        <p:spPr>
          <a:xfrm>
            <a:off x="685800" y="199697"/>
            <a:ext cx="10131425" cy="1456267"/>
          </a:xfrm>
        </p:spPr>
        <p:txBody>
          <a:bodyPr>
            <a:normAutofit/>
          </a:bodyPr>
          <a:lstStyle/>
          <a:p>
            <a:r>
              <a:rPr lang="en-US" sz="4800" dirty="0"/>
              <a:t>4. Simulation</a:t>
            </a:r>
            <a:endParaRPr lang="en-US" sz="4500" dirty="0"/>
          </a:p>
        </p:txBody>
      </p:sp>
      <p:sp>
        <p:nvSpPr>
          <p:cNvPr id="3" name="Content Placeholder 2">
            <a:extLst>
              <a:ext uri="{FF2B5EF4-FFF2-40B4-BE49-F238E27FC236}">
                <a16:creationId xmlns:a16="http://schemas.microsoft.com/office/drawing/2014/main" id="{D3B76891-C5A0-CA4F-8499-72B7D9BE456A}"/>
              </a:ext>
            </a:extLst>
          </p:cNvPr>
          <p:cNvSpPr>
            <a:spLocks noGrp="1"/>
          </p:cNvSpPr>
          <p:nvPr>
            <p:ph idx="1"/>
          </p:nvPr>
        </p:nvSpPr>
        <p:spPr>
          <a:xfrm>
            <a:off x="420414" y="961696"/>
            <a:ext cx="4824248" cy="5144814"/>
          </a:xfrm>
        </p:spPr>
        <p:txBody>
          <a:bodyPr>
            <a:normAutofit/>
          </a:bodyPr>
          <a:lstStyle/>
          <a:p>
            <a:pPr marL="0" indent="0">
              <a:buNone/>
            </a:pPr>
            <a:r>
              <a:rPr lang="en-US" dirty="0"/>
              <a:t>Function created:</a:t>
            </a:r>
          </a:p>
          <a:p>
            <a:pPr>
              <a:buFontTx/>
              <a:buChar char="-"/>
            </a:pPr>
            <a:r>
              <a:rPr lang="en-US" dirty="0" err="1"/>
              <a:t>get_truncated_norma</a:t>
            </a:r>
            <a:r>
              <a:rPr lang="en-AU" dirty="0"/>
              <a:t>l: random number follow normal distribution </a:t>
            </a:r>
          </a:p>
          <a:p>
            <a:pPr>
              <a:buFontTx/>
              <a:buChar char="-"/>
            </a:pPr>
            <a:r>
              <a:rPr lang="en-US" dirty="0" err="1"/>
              <a:t>check_normal_distL</a:t>
            </a:r>
            <a:r>
              <a:rPr lang="en-US" dirty="0"/>
              <a:t>: check normal </a:t>
            </a:r>
            <a:r>
              <a:rPr lang="en-US" dirty="0" err="1"/>
              <a:t>dist</a:t>
            </a:r>
            <a:endParaRPr lang="en-US" dirty="0"/>
          </a:p>
          <a:p>
            <a:pPr>
              <a:buFontTx/>
              <a:buChar char="-"/>
            </a:pPr>
            <a:r>
              <a:rPr lang="en-US" dirty="0" err="1"/>
              <a:t>car_initialization</a:t>
            </a:r>
            <a:r>
              <a:rPr lang="en-US" dirty="0"/>
              <a:t>: initialize car</a:t>
            </a:r>
          </a:p>
          <a:p>
            <a:pPr>
              <a:buFontTx/>
              <a:buChar char="-"/>
            </a:pPr>
            <a:r>
              <a:rPr lang="en-US" dirty="0" err="1"/>
              <a:t>car_generator</a:t>
            </a:r>
            <a:r>
              <a:rPr lang="en-US" dirty="0"/>
              <a:t>: car increase</a:t>
            </a:r>
          </a:p>
          <a:p>
            <a:pPr>
              <a:buFontTx/>
              <a:buChar char="-"/>
            </a:pPr>
            <a:r>
              <a:rPr lang="en-US" dirty="0" err="1"/>
              <a:t>car_leave</a:t>
            </a:r>
            <a:r>
              <a:rPr lang="en-US" dirty="0"/>
              <a:t>: car decrease</a:t>
            </a:r>
          </a:p>
          <a:p>
            <a:pPr>
              <a:buFontTx/>
              <a:buChar char="-"/>
            </a:pPr>
            <a:r>
              <a:rPr lang="en-US" dirty="0" err="1"/>
              <a:t>Convert_load</a:t>
            </a:r>
            <a:r>
              <a:rPr lang="en-US" dirty="0"/>
              <a:t> and </a:t>
            </a:r>
            <a:r>
              <a:rPr lang="en-US" dirty="0" err="1"/>
              <a:t>time_wait</a:t>
            </a:r>
            <a:endParaRPr lang="en-US" dirty="0"/>
          </a:p>
          <a:p>
            <a:pPr>
              <a:buFontTx/>
              <a:buChar char="-"/>
            </a:pPr>
            <a:r>
              <a:rPr lang="en-US" dirty="0"/>
              <a:t>Evaluation: get the point of each algo</a:t>
            </a:r>
          </a:p>
        </p:txBody>
      </p:sp>
      <p:pic>
        <p:nvPicPr>
          <p:cNvPr id="6" name="Picture 5" descr="A picture containing text, military vehicle, control panel&#10;&#10;Description automatically generated">
            <a:extLst>
              <a:ext uri="{FF2B5EF4-FFF2-40B4-BE49-F238E27FC236}">
                <a16:creationId xmlns:a16="http://schemas.microsoft.com/office/drawing/2014/main" id="{49897649-9E5F-0947-9F3F-7A8887ED1D1B}"/>
              </a:ext>
            </a:extLst>
          </p:cNvPr>
          <p:cNvPicPr/>
          <p:nvPr/>
        </p:nvPicPr>
        <p:blipFill>
          <a:blip r:embed="rId2"/>
          <a:stretch>
            <a:fillRect/>
          </a:stretch>
        </p:blipFill>
        <p:spPr>
          <a:xfrm>
            <a:off x="5415875" y="1959810"/>
            <a:ext cx="6095593" cy="38554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8" name="Picture 7" descr="A picture containing text, clock&#10;&#10;Description automatically generated">
            <a:extLst>
              <a:ext uri="{FF2B5EF4-FFF2-40B4-BE49-F238E27FC236}">
                <a16:creationId xmlns:a16="http://schemas.microsoft.com/office/drawing/2014/main" id="{1909AEE0-5304-AD46-996E-630A35C0CC87}"/>
              </a:ext>
            </a:extLst>
          </p:cNvPr>
          <p:cNvPicPr>
            <a:picLocks noChangeAspect="1"/>
          </p:cNvPicPr>
          <p:nvPr/>
        </p:nvPicPr>
        <p:blipFill>
          <a:blip r:embed="rId3"/>
          <a:stretch>
            <a:fillRect/>
          </a:stretch>
        </p:blipFill>
        <p:spPr>
          <a:xfrm>
            <a:off x="9824399" y="1959810"/>
            <a:ext cx="1687069" cy="1193293"/>
          </a:xfrm>
          <a:prstGeom prst="rect">
            <a:avLst/>
          </a:prstGeom>
        </p:spPr>
      </p:pic>
    </p:spTree>
    <p:extLst>
      <p:ext uri="{BB962C8B-B14F-4D97-AF65-F5344CB8AC3E}">
        <p14:creationId xmlns:p14="http://schemas.microsoft.com/office/powerpoint/2010/main" val="279323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2393-CE41-1F46-87E4-DFF7CB4E2080}"/>
              </a:ext>
            </a:extLst>
          </p:cNvPr>
          <p:cNvSpPr>
            <a:spLocks noGrp="1"/>
          </p:cNvSpPr>
          <p:nvPr>
            <p:ph type="title"/>
          </p:nvPr>
        </p:nvSpPr>
        <p:spPr>
          <a:xfrm>
            <a:off x="685800" y="199697"/>
            <a:ext cx="10131425" cy="1456267"/>
          </a:xfrm>
        </p:spPr>
        <p:txBody>
          <a:bodyPr>
            <a:normAutofit/>
          </a:bodyPr>
          <a:lstStyle/>
          <a:p>
            <a:r>
              <a:rPr lang="en-US" sz="4800" dirty="0"/>
              <a:t>4. Simulation</a:t>
            </a:r>
            <a:endParaRPr lang="en-US" sz="4500" dirty="0"/>
          </a:p>
        </p:txBody>
      </p:sp>
      <p:sp>
        <p:nvSpPr>
          <p:cNvPr id="3" name="Content Placeholder 2">
            <a:extLst>
              <a:ext uri="{FF2B5EF4-FFF2-40B4-BE49-F238E27FC236}">
                <a16:creationId xmlns:a16="http://schemas.microsoft.com/office/drawing/2014/main" id="{D3B76891-C5A0-CA4F-8499-72B7D9BE456A}"/>
              </a:ext>
            </a:extLst>
          </p:cNvPr>
          <p:cNvSpPr>
            <a:spLocks noGrp="1"/>
          </p:cNvSpPr>
          <p:nvPr>
            <p:ph idx="1"/>
          </p:nvPr>
        </p:nvSpPr>
        <p:spPr>
          <a:xfrm>
            <a:off x="420414" y="1450428"/>
            <a:ext cx="4824248" cy="4656082"/>
          </a:xfrm>
        </p:spPr>
        <p:txBody>
          <a:bodyPr>
            <a:normAutofit/>
          </a:bodyPr>
          <a:lstStyle/>
          <a:p>
            <a:pPr marL="0" indent="0">
              <a:buNone/>
            </a:pPr>
            <a:r>
              <a:rPr lang="en-US" dirty="0"/>
              <a:t>-Rules that this crossroad follows:</a:t>
            </a:r>
          </a:p>
          <a:p>
            <a:pPr lvl="1"/>
            <a:r>
              <a:rPr lang="en-US" dirty="0"/>
              <a:t>Lane A go straight and right for 22 seconds</a:t>
            </a:r>
            <a:endParaRPr lang="en-AU" dirty="0"/>
          </a:p>
          <a:p>
            <a:pPr lvl="1"/>
            <a:r>
              <a:rPr lang="en-US" dirty="0"/>
              <a:t>Lane B go straight and right for 22 seconds</a:t>
            </a:r>
            <a:endParaRPr lang="en-AU" dirty="0"/>
          </a:p>
          <a:p>
            <a:pPr lvl="1"/>
            <a:r>
              <a:rPr lang="en-US" dirty="0"/>
              <a:t>Lane C and D go right for 30 seconds</a:t>
            </a:r>
            <a:endParaRPr lang="en-AU" dirty="0"/>
          </a:p>
          <a:p>
            <a:pPr lvl="1"/>
            <a:r>
              <a:rPr lang="en-US" dirty="0"/>
              <a:t>Lane C and D go straight for 70 seconds</a:t>
            </a:r>
            <a:endParaRPr lang="en-AU" dirty="0"/>
          </a:p>
          <a:p>
            <a:pPr marL="0" indent="0">
              <a:buNone/>
            </a:pPr>
            <a:endParaRPr lang="en-US" dirty="0"/>
          </a:p>
        </p:txBody>
      </p:sp>
      <p:pic>
        <p:nvPicPr>
          <p:cNvPr id="6" name="Picture 5" descr="A picture containing text, military vehicle, control panel&#10;&#10;Description automatically generated">
            <a:extLst>
              <a:ext uri="{FF2B5EF4-FFF2-40B4-BE49-F238E27FC236}">
                <a16:creationId xmlns:a16="http://schemas.microsoft.com/office/drawing/2014/main" id="{49897649-9E5F-0947-9F3F-7A8887ED1D1B}"/>
              </a:ext>
            </a:extLst>
          </p:cNvPr>
          <p:cNvPicPr/>
          <p:nvPr/>
        </p:nvPicPr>
        <p:blipFill>
          <a:blip r:embed="rId2"/>
          <a:stretch>
            <a:fillRect/>
          </a:stretch>
        </p:blipFill>
        <p:spPr>
          <a:xfrm>
            <a:off x="5415875" y="1959810"/>
            <a:ext cx="6095593" cy="38554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8" name="Picture 7" descr="A picture containing text, clock&#10;&#10;Description automatically generated">
            <a:extLst>
              <a:ext uri="{FF2B5EF4-FFF2-40B4-BE49-F238E27FC236}">
                <a16:creationId xmlns:a16="http://schemas.microsoft.com/office/drawing/2014/main" id="{1909AEE0-5304-AD46-996E-630A35C0CC87}"/>
              </a:ext>
            </a:extLst>
          </p:cNvPr>
          <p:cNvPicPr>
            <a:picLocks noChangeAspect="1"/>
          </p:cNvPicPr>
          <p:nvPr/>
        </p:nvPicPr>
        <p:blipFill>
          <a:blip r:embed="rId3"/>
          <a:stretch>
            <a:fillRect/>
          </a:stretch>
        </p:blipFill>
        <p:spPr>
          <a:xfrm>
            <a:off x="9824399" y="1959810"/>
            <a:ext cx="1687069" cy="1193293"/>
          </a:xfrm>
          <a:prstGeom prst="rect">
            <a:avLst/>
          </a:prstGeom>
        </p:spPr>
      </p:pic>
    </p:spTree>
    <p:extLst>
      <p:ext uri="{BB962C8B-B14F-4D97-AF65-F5344CB8AC3E}">
        <p14:creationId xmlns:p14="http://schemas.microsoft.com/office/powerpoint/2010/main" val="2871999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2393-CE41-1F46-87E4-DFF7CB4E2080}"/>
              </a:ext>
            </a:extLst>
          </p:cNvPr>
          <p:cNvSpPr>
            <a:spLocks noGrp="1"/>
          </p:cNvSpPr>
          <p:nvPr>
            <p:ph type="title"/>
          </p:nvPr>
        </p:nvSpPr>
        <p:spPr>
          <a:xfrm>
            <a:off x="685800" y="199697"/>
            <a:ext cx="10131425" cy="1456267"/>
          </a:xfrm>
        </p:spPr>
        <p:txBody>
          <a:bodyPr>
            <a:normAutofit/>
          </a:bodyPr>
          <a:lstStyle/>
          <a:p>
            <a:r>
              <a:rPr lang="en-US" sz="4800" dirty="0"/>
              <a:t>4. Simulation</a:t>
            </a:r>
            <a:endParaRPr lang="en-US" sz="4500" dirty="0"/>
          </a:p>
        </p:txBody>
      </p:sp>
      <p:sp>
        <p:nvSpPr>
          <p:cNvPr id="3" name="Content Placeholder 2">
            <a:extLst>
              <a:ext uri="{FF2B5EF4-FFF2-40B4-BE49-F238E27FC236}">
                <a16:creationId xmlns:a16="http://schemas.microsoft.com/office/drawing/2014/main" id="{D3B76891-C5A0-CA4F-8499-72B7D9BE456A}"/>
              </a:ext>
            </a:extLst>
          </p:cNvPr>
          <p:cNvSpPr>
            <a:spLocks noGrp="1"/>
          </p:cNvSpPr>
          <p:nvPr>
            <p:ph idx="1"/>
          </p:nvPr>
        </p:nvSpPr>
        <p:spPr>
          <a:xfrm>
            <a:off x="420414" y="1450428"/>
            <a:ext cx="4824248" cy="4656082"/>
          </a:xfrm>
        </p:spPr>
        <p:txBody>
          <a:bodyPr>
            <a:normAutofit fontScale="85000" lnSpcReduction="10000"/>
          </a:bodyPr>
          <a:lstStyle/>
          <a:p>
            <a:pPr marL="0" indent="0">
              <a:buNone/>
            </a:pPr>
            <a:r>
              <a:rPr lang="en-US" sz="2900" b="1" dirty="0"/>
              <a:t>algo1:</a:t>
            </a:r>
          </a:p>
          <a:p>
            <a:pPr>
              <a:buFontTx/>
              <a:buChar char="-"/>
            </a:pPr>
            <a:r>
              <a:rPr lang="en-US" dirty="0"/>
              <a:t>Find the car ratio with number of lanes. And use </a:t>
            </a:r>
            <a:r>
              <a:rPr lang="en-US" dirty="0" err="1"/>
              <a:t>convert_load</a:t>
            </a:r>
            <a:r>
              <a:rPr lang="en-US" dirty="0"/>
              <a:t> function to convert the load per lane.</a:t>
            </a:r>
          </a:p>
          <a:p>
            <a:pPr>
              <a:buFontTx/>
              <a:buChar char="-"/>
            </a:pPr>
            <a:r>
              <a:rPr lang="en-US" dirty="0"/>
              <a:t>The algo1 will iterate through a list of rules that is stored in a list of tuples. It will allow 2 lanes which are not blocking each other go green at the same time. We named the lane as below</a:t>
            </a:r>
            <a:endParaRPr lang="en-AU" dirty="0"/>
          </a:p>
          <a:p>
            <a:r>
              <a:rPr lang="en-US" dirty="0"/>
              <a:t>From lane A, the algorithm at 1 time will accept 1 one the following scenario:</a:t>
            </a:r>
            <a:endParaRPr lang="en-AU" dirty="0"/>
          </a:p>
          <a:p>
            <a:pPr lvl="1"/>
            <a:r>
              <a:rPr lang="en-US" dirty="0"/>
              <a:t>Lane A go straight and right</a:t>
            </a:r>
            <a:endParaRPr lang="en-AU" dirty="0"/>
          </a:p>
          <a:p>
            <a:pPr lvl="1"/>
            <a:r>
              <a:rPr lang="en-US" dirty="0"/>
              <a:t>Lane A and Lane B both go straight</a:t>
            </a:r>
            <a:endParaRPr lang="en-AU" dirty="0"/>
          </a:p>
          <a:p>
            <a:pPr lvl="1"/>
            <a:r>
              <a:rPr lang="en-US" dirty="0"/>
              <a:t>Lane A go straight, and Lane D turn right</a:t>
            </a:r>
            <a:endParaRPr lang="en-AU" dirty="0"/>
          </a:p>
          <a:p>
            <a:pPr lvl="1"/>
            <a:r>
              <a:rPr lang="en-US" dirty="0"/>
              <a:t>Lane A go right, and lane C go straight</a:t>
            </a:r>
            <a:endParaRPr lang="en-AU" dirty="0"/>
          </a:p>
          <a:p>
            <a:r>
              <a:rPr lang="en-US" dirty="0"/>
              <a:t>Same for other lane, the logic is to maximize the lane go in one time while preventing lane blocked.</a:t>
            </a:r>
          </a:p>
          <a:p>
            <a:pPr marL="0" indent="0">
              <a:buNone/>
            </a:pPr>
            <a:endParaRPr lang="en-US" dirty="0"/>
          </a:p>
        </p:txBody>
      </p:sp>
      <p:pic>
        <p:nvPicPr>
          <p:cNvPr id="6" name="Picture 5" descr="A picture containing text, military vehicle, control panel&#10;&#10;Description automatically generated">
            <a:extLst>
              <a:ext uri="{FF2B5EF4-FFF2-40B4-BE49-F238E27FC236}">
                <a16:creationId xmlns:a16="http://schemas.microsoft.com/office/drawing/2014/main" id="{49897649-9E5F-0947-9F3F-7A8887ED1D1B}"/>
              </a:ext>
            </a:extLst>
          </p:cNvPr>
          <p:cNvPicPr/>
          <p:nvPr/>
        </p:nvPicPr>
        <p:blipFill>
          <a:blip r:embed="rId2"/>
          <a:stretch>
            <a:fillRect/>
          </a:stretch>
        </p:blipFill>
        <p:spPr>
          <a:xfrm>
            <a:off x="5415875" y="1959810"/>
            <a:ext cx="6095593" cy="38554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8" name="Picture 7" descr="A picture containing text, clock&#10;&#10;Description automatically generated">
            <a:extLst>
              <a:ext uri="{FF2B5EF4-FFF2-40B4-BE49-F238E27FC236}">
                <a16:creationId xmlns:a16="http://schemas.microsoft.com/office/drawing/2014/main" id="{1909AEE0-5304-AD46-996E-630A35C0CC87}"/>
              </a:ext>
            </a:extLst>
          </p:cNvPr>
          <p:cNvPicPr>
            <a:picLocks noChangeAspect="1"/>
          </p:cNvPicPr>
          <p:nvPr/>
        </p:nvPicPr>
        <p:blipFill>
          <a:blip r:embed="rId3"/>
          <a:stretch>
            <a:fillRect/>
          </a:stretch>
        </p:blipFill>
        <p:spPr>
          <a:xfrm>
            <a:off x="9824399" y="1959810"/>
            <a:ext cx="1687069" cy="1193293"/>
          </a:xfrm>
          <a:prstGeom prst="rect">
            <a:avLst/>
          </a:prstGeom>
        </p:spPr>
      </p:pic>
    </p:spTree>
    <p:extLst>
      <p:ext uri="{BB962C8B-B14F-4D97-AF65-F5344CB8AC3E}">
        <p14:creationId xmlns:p14="http://schemas.microsoft.com/office/powerpoint/2010/main" val="102454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2393-CE41-1F46-87E4-DFF7CB4E2080}"/>
              </a:ext>
            </a:extLst>
          </p:cNvPr>
          <p:cNvSpPr>
            <a:spLocks noGrp="1"/>
          </p:cNvSpPr>
          <p:nvPr>
            <p:ph type="title"/>
          </p:nvPr>
        </p:nvSpPr>
        <p:spPr>
          <a:xfrm>
            <a:off x="685800" y="199697"/>
            <a:ext cx="10131425" cy="1456267"/>
          </a:xfrm>
        </p:spPr>
        <p:txBody>
          <a:bodyPr>
            <a:normAutofit/>
          </a:bodyPr>
          <a:lstStyle/>
          <a:p>
            <a:r>
              <a:rPr lang="en-US" sz="4800" dirty="0"/>
              <a:t>4. Simulation</a:t>
            </a:r>
            <a:endParaRPr lang="en-US" sz="4500" dirty="0"/>
          </a:p>
        </p:txBody>
      </p:sp>
      <p:sp>
        <p:nvSpPr>
          <p:cNvPr id="3" name="Content Placeholder 2">
            <a:extLst>
              <a:ext uri="{FF2B5EF4-FFF2-40B4-BE49-F238E27FC236}">
                <a16:creationId xmlns:a16="http://schemas.microsoft.com/office/drawing/2014/main" id="{D3B76891-C5A0-CA4F-8499-72B7D9BE456A}"/>
              </a:ext>
            </a:extLst>
          </p:cNvPr>
          <p:cNvSpPr>
            <a:spLocks noGrp="1"/>
          </p:cNvSpPr>
          <p:nvPr>
            <p:ph idx="1"/>
          </p:nvPr>
        </p:nvSpPr>
        <p:spPr>
          <a:xfrm>
            <a:off x="420414" y="1450428"/>
            <a:ext cx="4824248" cy="4656082"/>
          </a:xfrm>
        </p:spPr>
        <p:txBody>
          <a:bodyPr>
            <a:normAutofit/>
          </a:bodyPr>
          <a:lstStyle/>
          <a:p>
            <a:pPr marL="0" indent="0">
              <a:buNone/>
            </a:pPr>
            <a:r>
              <a:rPr lang="en-US" sz="2900" b="1" dirty="0"/>
              <a:t>algo2:</a:t>
            </a:r>
          </a:p>
          <a:p>
            <a:pPr>
              <a:buFontTx/>
              <a:buChar char="-"/>
            </a:pPr>
            <a:r>
              <a:rPr lang="en-US" dirty="0"/>
              <a:t>the algo2 is implemented on top of the algo1. </a:t>
            </a:r>
          </a:p>
          <a:p>
            <a:pPr>
              <a:buFontTx/>
              <a:buChar char="-"/>
            </a:pPr>
            <a:r>
              <a:rPr lang="en-US" dirty="0"/>
              <a:t>Same logic is share between the two. </a:t>
            </a:r>
          </a:p>
          <a:p>
            <a:pPr>
              <a:buFontTx/>
              <a:buChar char="-"/>
            </a:pPr>
            <a:r>
              <a:rPr lang="en-US" dirty="0"/>
              <a:t>The only difference is that the green time will stop automatically when the lanes which are given the green light have lower traffic load than a certain threshold (0.5 in this case). </a:t>
            </a:r>
            <a:endParaRPr lang="en-AU" dirty="0"/>
          </a:p>
          <a:p>
            <a:pPr>
              <a:buFontTx/>
              <a:buChar char="-"/>
            </a:pPr>
            <a:endParaRPr lang="en-US" dirty="0"/>
          </a:p>
          <a:p>
            <a:pPr marL="0" indent="0">
              <a:buNone/>
            </a:pPr>
            <a:endParaRPr lang="en-US" dirty="0"/>
          </a:p>
        </p:txBody>
      </p:sp>
      <p:pic>
        <p:nvPicPr>
          <p:cNvPr id="6" name="Picture 5" descr="A picture containing text, military vehicle, control panel&#10;&#10;Description automatically generated">
            <a:extLst>
              <a:ext uri="{FF2B5EF4-FFF2-40B4-BE49-F238E27FC236}">
                <a16:creationId xmlns:a16="http://schemas.microsoft.com/office/drawing/2014/main" id="{49897649-9E5F-0947-9F3F-7A8887ED1D1B}"/>
              </a:ext>
            </a:extLst>
          </p:cNvPr>
          <p:cNvPicPr/>
          <p:nvPr/>
        </p:nvPicPr>
        <p:blipFill>
          <a:blip r:embed="rId2"/>
          <a:stretch>
            <a:fillRect/>
          </a:stretch>
        </p:blipFill>
        <p:spPr>
          <a:xfrm>
            <a:off x="5415875" y="1959810"/>
            <a:ext cx="6095593" cy="38554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8" name="Picture 7" descr="A picture containing text, clock&#10;&#10;Description automatically generated">
            <a:extLst>
              <a:ext uri="{FF2B5EF4-FFF2-40B4-BE49-F238E27FC236}">
                <a16:creationId xmlns:a16="http://schemas.microsoft.com/office/drawing/2014/main" id="{1909AEE0-5304-AD46-996E-630A35C0CC87}"/>
              </a:ext>
            </a:extLst>
          </p:cNvPr>
          <p:cNvPicPr>
            <a:picLocks noChangeAspect="1"/>
          </p:cNvPicPr>
          <p:nvPr/>
        </p:nvPicPr>
        <p:blipFill>
          <a:blip r:embed="rId3"/>
          <a:stretch>
            <a:fillRect/>
          </a:stretch>
        </p:blipFill>
        <p:spPr>
          <a:xfrm>
            <a:off x="9824399" y="1959810"/>
            <a:ext cx="1687069" cy="1193293"/>
          </a:xfrm>
          <a:prstGeom prst="rect">
            <a:avLst/>
          </a:prstGeom>
        </p:spPr>
      </p:pic>
    </p:spTree>
    <p:extLst>
      <p:ext uri="{BB962C8B-B14F-4D97-AF65-F5344CB8AC3E}">
        <p14:creationId xmlns:p14="http://schemas.microsoft.com/office/powerpoint/2010/main" val="3710327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2393-CE41-1F46-87E4-DFF7CB4E2080}"/>
              </a:ext>
            </a:extLst>
          </p:cNvPr>
          <p:cNvSpPr>
            <a:spLocks noGrp="1"/>
          </p:cNvSpPr>
          <p:nvPr>
            <p:ph type="title"/>
          </p:nvPr>
        </p:nvSpPr>
        <p:spPr>
          <a:xfrm>
            <a:off x="685800" y="199697"/>
            <a:ext cx="10131425" cy="1456267"/>
          </a:xfrm>
        </p:spPr>
        <p:txBody>
          <a:bodyPr>
            <a:normAutofit/>
          </a:bodyPr>
          <a:lstStyle/>
          <a:p>
            <a:r>
              <a:rPr lang="en-US" sz="4800" dirty="0"/>
              <a:t>4. Simulation</a:t>
            </a:r>
            <a:endParaRPr lang="en-US" sz="4500" dirty="0"/>
          </a:p>
        </p:txBody>
      </p:sp>
      <p:sp>
        <p:nvSpPr>
          <p:cNvPr id="3" name="Content Placeholder 2">
            <a:extLst>
              <a:ext uri="{FF2B5EF4-FFF2-40B4-BE49-F238E27FC236}">
                <a16:creationId xmlns:a16="http://schemas.microsoft.com/office/drawing/2014/main" id="{D3B76891-C5A0-CA4F-8499-72B7D9BE456A}"/>
              </a:ext>
            </a:extLst>
          </p:cNvPr>
          <p:cNvSpPr>
            <a:spLocks noGrp="1"/>
          </p:cNvSpPr>
          <p:nvPr>
            <p:ph idx="1"/>
          </p:nvPr>
        </p:nvSpPr>
        <p:spPr>
          <a:xfrm>
            <a:off x="420414" y="1450428"/>
            <a:ext cx="5549462" cy="4656082"/>
          </a:xfrm>
        </p:spPr>
        <p:txBody>
          <a:bodyPr>
            <a:normAutofit/>
          </a:bodyPr>
          <a:lstStyle/>
          <a:p>
            <a:pPr marL="0" indent="0">
              <a:buNone/>
            </a:pPr>
            <a:r>
              <a:rPr lang="en-US" dirty="0"/>
              <a:t>Performance:</a:t>
            </a:r>
          </a:p>
          <a:p>
            <a:pPr marL="0" indent="0">
              <a:buNone/>
            </a:pPr>
            <a:r>
              <a:rPr lang="en-US" dirty="0"/>
              <a:t>- 	From the table above, we can see the huge difference in the performance of </a:t>
            </a:r>
            <a:r>
              <a:rPr lang="en-US" dirty="0" err="1"/>
              <a:t>real_life</a:t>
            </a:r>
            <a:r>
              <a:rPr lang="en-US" dirty="0"/>
              <a:t> and the 2 algorithms. </a:t>
            </a:r>
          </a:p>
          <a:p>
            <a:pPr>
              <a:buFontTx/>
              <a:buChar char="-"/>
            </a:pPr>
            <a:r>
              <a:rPr lang="en-US" dirty="0"/>
              <a:t>The performances differ even more when the number of iteration increase. The algo1 performs slightly better than algo2 in the simulation with the iteration number of 10 but worse in others. </a:t>
            </a:r>
          </a:p>
          <a:p>
            <a:pPr>
              <a:buFontTx/>
              <a:buChar char="-"/>
            </a:pPr>
            <a:r>
              <a:rPr lang="en-US" dirty="0"/>
              <a:t>Reason for this maybe the initialization of algo2 at the simulation with 10 iterations is worse the initialization of algo1. </a:t>
            </a:r>
          </a:p>
          <a:p>
            <a:pPr marL="0" indent="0">
              <a:buNone/>
            </a:pPr>
            <a:r>
              <a:rPr lang="en-US" dirty="0"/>
              <a:t>	=&gt;Nevertheless, we can conclude the algo2 is the best algorithm and will be used for the Server.</a:t>
            </a:r>
          </a:p>
          <a:p>
            <a:pPr marL="0" indent="0">
              <a:buNone/>
            </a:pPr>
            <a:endParaRPr lang="en-US" dirty="0"/>
          </a:p>
        </p:txBody>
      </p:sp>
      <p:pic>
        <p:nvPicPr>
          <p:cNvPr id="7" name="Picture 6" descr="Table&#10;&#10;Description automatically generated">
            <a:extLst>
              <a:ext uri="{FF2B5EF4-FFF2-40B4-BE49-F238E27FC236}">
                <a16:creationId xmlns:a16="http://schemas.microsoft.com/office/drawing/2014/main" id="{69C4CA54-DCD2-B143-B46C-B11FEE70DEC4}"/>
              </a:ext>
            </a:extLst>
          </p:cNvPr>
          <p:cNvPicPr/>
          <p:nvPr/>
        </p:nvPicPr>
        <p:blipFill>
          <a:blip r:embed="rId2"/>
          <a:stretch>
            <a:fillRect/>
          </a:stretch>
        </p:blipFill>
        <p:spPr>
          <a:xfrm>
            <a:off x="6373976" y="1679028"/>
            <a:ext cx="5124342" cy="3499944"/>
          </a:xfrm>
          <a:prstGeom prst="rect">
            <a:avLst/>
          </a:prstGeom>
        </p:spPr>
      </p:pic>
    </p:spTree>
    <p:extLst>
      <p:ext uri="{BB962C8B-B14F-4D97-AF65-F5344CB8AC3E}">
        <p14:creationId xmlns:p14="http://schemas.microsoft.com/office/powerpoint/2010/main" val="258878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DE33-5D3D-1846-AB70-994295AC5F85}"/>
              </a:ext>
            </a:extLst>
          </p:cNvPr>
          <p:cNvSpPr>
            <a:spLocks noGrp="1"/>
          </p:cNvSpPr>
          <p:nvPr>
            <p:ph type="title"/>
          </p:nvPr>
        </p:nvSpPr>
        <p:spPr>
          <a:xfrm>
            <a:off x="612229" y="2417379"/>
            <a:ext cx="4790088" cy="1456267"/>
          </a:xfrm>
        </p:spPr>
        <p:txBody>
          <a:bodyPr>
            <a:noAutofit/>
          </a:bodyPr>
          <a:lstStyle/>
          <a:p>
            <a:r>
              <a:rPr lang="en-US" sz="4500" dirty="0"/>
              <a:t>Table of content</a:t>
            </a:r>
          </a:p>
        </p:txBody>
      </p:sp>
      <p:sp>
        <p:nvSpPr>
          <p:cNvPr id="3" name="Content Placeholder 2">
            <a:extLst>
              <a:ext uri="{FF2B5EF4-FFF2-40B4-BE49-F238E27FC236}">
                <a16:creationId xmlns:a16="http://schemas.microsoft.com/office/drawing/2014/main" id="{00A124A1-A777-EA43-A831-AEC92CE6361B}"/>
              </a:ext>
            </a:extLst>
          </p:cNvPr>
          <p:cNvSpPr>
            <a:spLocks noGrp="1"/>
          </p:cNvSpPr>
          <p:nvPr>
            <p:ph idx="1"/>
          </p:nvPr>
        </p:nvSpPr>
        <p:spPr>
          <a:xfrm>
            <a:off x="5767550" y="-178677"/>
            <a:ext cx="6043448" cy="6484883"/>
          </a:xfrm>
        </p:spPr>
        <p:txBody>
          <a:bodyPr>
            <a:normAutofit/>
          </a:bodyPr>
          <a:lstStyle/>
          <a:p>
            <a:pPr>
              <a:lnSpc>
                <a:spcPct val="250000"/>
              </a:lnSpc>
            </a:pPr>
            <a:r>
              <a:rPr lang="en-US" sz="2400" dirty="0"/>
              <a:t>1. PROBLEM INTRODUCTION </a:t>
            </a:r>
          </a:p>
          <a:p>
            <a:pPr>
              <a:lnSpc>
                <a:spcPct val="250000"/>
              </a:lnSpc>
            </a:pPr>
            <a:r>
              <a:rPr lang="en-US" sz="2400" dirty="0"/>
              <a:t>2. FRAMEWORK</a:t>
            </a:r>
          </a:p>
          <a:p>
            <a:pPr>
              <a:lnSpc>
                <a:spcPct val="250000"/>
              </a:lnSpc>
            </a:pPr>
            <a:r>
              <a:rPr lang="en-US" sz="2400" dirty="0"/>
              <a:t>3. CAR COUNTING MODEL</a:t>
            </a:r>
          </a:p>
          <a:p>
            <a:pPr>
              <a:lnSpc>
                <a:spcPct val="250000"/>
              </a:lnSpc>
            </a:pPr>
            <a:r>
              <a:rPr lang="en-US" sz="2400" dirty="0"/>
              <a:t>4. SIMULATION</a:t>
            </a:r>
          </a:p>
          <a:p>
            <a:pPr>
              <a:lnSpc>
                <a:spcPct val="250000"/>
              </a:lnSpc>
            </a:pPr>
            <a:r>
              <a:rPr lang="en-US" sz="2400" dirty="0"/>
              <a:t>5. WEB APP CREATION</a:t>
            </a:r>
          </a:p>
        </p:txBody>
      </p:sp>
    </p:spTree>
    <p:extLst>
      <p:ext uri="{BB962C8B-B14F-4D97-AF65-F5344CB8AC3E}">
        <p14:creationId xmlns:p14="http://schemas.microsoft.com/office/powerpoint/2010/main" val="1371099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E6A6-9609-F14A-B1B8-AA4D72ECEB25}"/>
              </a:ext>
            </a:extLst>
          </p:cNvPr>
          <p:cNvSpPr>
            <a:spLocks noGrp="1"/>
          </p:cNvSpPr>
          <p:nvPr>
            <p:ph type="ctrTitle"/>
          </p:nvPr>
        </p:nvSpPr>
        <p:spPr>
          <a:xfrm>
            <a:off x="2139786" y="1007536"/>
            <a:ext cx="7912428" cy="2421464"/>
          </a:xfrm>
        </p:spPr>
        <p:txBody>
          <a:bodyPr/>
          <a:lstStyle/>
          <a:p>
            <a:pPr algn="ctr"/>
            <a:r>
              <a:rPr lang="en-US" dirty="0"/>
              <a:t>5. Web application</a:t>
            </a:r>
          </a:p>
        </p:txBody>
      </p:sp>
    </p:spTree>
    <p:extLst>
      <p:ext uri="{BB962C8B-B14F-4D97-AF65-F5344CB8AC3E}">
        <p14:creationId xmlns:p14="http://schemas.microsoft.com/office/powerpoint/2010/main" val="1508540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82EC-B586-3347-92FB-80F8E9A18473}"/>
              </a:ext>
            </a:extLst>
          </p:cNvPr>
          <p:cNvSpPr>
            <a:spLocks noGrp="1"/>
          </p:cNvSpPr>
          <p:nvPr>
            <p:ph type="title"/>
          </p:nvPr>
        </p:nvSpPr>
        <p:spPr/>
        <p:txBody>
          <a:bodyPr/>
          <a:lstStyle/>
          <a:p>
            <a:r>
              <a:rPr lang="en-US" dirty="0"/>
              <a:t>5. Web application</a:t>
            </a:r>
          </a:p>
        </p:txBody>
      </p:sp>
      <p:sp>
        <p:nvSpPr>
          <p:cNvPr id="3" name="Content Placeholder 2">
            <a:extLst>
              <a:ext uri="{FF2B5EF4-FFF2-40B4-BE49-F238E27FC236}">
                <a16:creationId xmlns:a16="http://schemas.microsoft.com/office/drawing/2014/main" id="{AFE0031A-1A6F-8A43-9CAF-59F4BDB41FEC}"/>
              </a:ext>
            </a:extLst>
          </p:cNvPr>
          <p:cNvSpPr>
            <a:spLocks noGrp="1"/>
          </p:cNvSpPr>
          <p:nvPr>
            <p:ph idx="1"/>
          </p:nvPr>
        </p:nvSpPr>
        <p:spPr>
          <a:xfrm>
            <a:off x="685801" y="2142067"/>
            <a:ext cx="10131425" cy="4206181"/>
          </a:xfrm>
        </p:spPr>
        <p:txBody>
          <a:bodyPr/>
          <a:lstStyle/>
          <a:p>
            <a:pPr marL="0" indent="0">
              <a:buNone/>
            </a:pPr>
            <a:r>
              <a:rPr lang="en-US" dirty="0"/>
              <a:t>- simulation code is integrated into the web app.</a:t>
            </a:r>
          </a:p>
          <a:p>
            <a:pPr marL="0" indent="0">
              <a:buNone/>
            </a:pPr>
            <a:r>
              <a:rPr lang="en-US" dirty="0"/>
              <a:t>- reason for not rewrite in simulation in JavaScript:</a:t>
            </a:r>
          </a:p>
          <a:p>
            <a:pPr lvl="1"/>
            <a:r>
              <a:rPr lang="en-US" dirty="0"/>
              <a:t>Advantage: </a:t>
            </a:r>
          </a:p>
          <a:p>
            <a:pPr lvl="2"/>
            <a:r>
              <a:rPr lang="en-US" dirty="0"/>
              <a:t>more dynamic website</a:t>
            </a:r>
          </a:p>
          <a:p>
            <a:pPr lvl="2"/>
            <a:r>
              <a:rPr lang="en-US" dirty="0"/>
              <a:t>Does not have to worry about data streaming</a:t>
            </a:r>
          </a:p>
          <a:p>
            <a:pPr lvl="1"/>
            <a:r>
              <a:rPr lang="en-US" dirty="0"/>
              <a:t>Disadvantage:</a:t>
            </a:r>
          </a:p>
          <a:p>
            <a:pPr lvl="2"/>
            <a:r>
              <a:rPr lang="en-US" dirty="0"/>
              <a:t>If integrate car counting model, we have to stream data anyway</a:t>
            </a:r>
          </a:p>
          <a:p>
            <a:pPr lvl="2"/>
            <a:r>
              <a:rPr lang="en-US" dirty="0"/>
              <a:t>Not a way we suppose to do it if this application syncs up	</a:t>
            </a:r>
          </a:p>
          <a:p>
            <a:pPr marL="0" indent="0">
              <a:buNone/>
            </a:pPr>
            <a:r>
              <a:rPr lang="en-US" dirty="0"/>
              <a:t>- The actual website will be turned on and shown during presentation</a:t>
            </a:r>
          </a:p>
          <a:p>
            <a:pPr lvl="4"/>
            <a:endParaRPr lang="en-US" dirty="0"/>
          </a:p>
        </p:txBody>
      </p:sp>
    </p:spTree>
    <p:extLst>
      <p:ext uri="{BB962C8B-B14F-4D97-AF65-F5344CB8AC3E}">
        <p14:creationId xmlns:p14="http://schemas.microsoft.com/office/powerpoint/2010/main" val="1080845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E6A6-9609-F14A-B1B8-AA4D72ECEB25}"/>
              </a:ext>
            </a:extLst>
          </p:cNvPr>
          <p:cNvSpPr>
            <a:spLocks noGrp="1"/>
          </p:cNvSpPr>
          <p:nvPr>
            <p:ph type="ctrTitle"/>
          </p:nvPr>
        </p:nvSpPr>
        <p:spPr>
          <a:xfrm>
            <a:off x="2139786" y="1491013"/>
            <a:ext cx="7912428" cy="2421464"/>
          </a:xfrm>
        </p:spPr>
        <p:txBody>
          <a:bodyPr/>
          <a:lstStyle/>
          <a:p>
            <a:pPr algn="ctr"/>
            <a:r>
              <a:rPr lang="en-US" dirty="0"/>
              <a:t>Thank you for your attention</a:t>
            </a:r>
          </a:p>
        </p:txBody>
      </p:sp>
    </p:spTree>
    <p:extLst>
      <p:ext uri="{BB962C8B-B14F-4D97-AF65-F5344CB8AC3E}">
        <p14:creationId xmlns:p14="http://schemas.microsoft.com/office/powerpoint/2010/main" val="212332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09CC-9A50-DF45-864D-3A8D26BA5107}"/>
              </a:ext>
            </a:extLst>
          </p:cNvPr>
          <p:cNvSpPr>
            <a:spLocks noGrp="1"/>
          </p:cNvSpPr>
          <p:nvPr>
            <p:ph type="ctrTitle"/>
          </p:nvPr>
        </p:nvSpPr>
        <p:spPr>
          <a:xfrm>
            <a:off x="2816772" y="1007536"/>
            <a:ext cx="7924799" cy="2421464"/>
          </a:xfrm>
        </p:spPr>
        <p:txBody>
          <a:bodyPr/>
          <a:lstStyle/>
          <a:p>
            <a:pPr algn="ctr"/>
            <a:r>
              <a:rPr lang="en-US" dirty="0"/>
              <a:t>1. PROBLEM INTRODUCTION</a:t>
            </a:r>
          </a:p>
        </p:txBody>
      </p:sp>
    </p:spTree>
    <p:extLst>
      <p:ext uri="{BB962C8B-B14F-4D97-AF65-F5344CB8AC3E}">
        <p14:creationId xmlns:p14="http://schemas.microsoft.com/office/powerpoint/2010/main" val="372329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5CF2-A995-1F42-B001-F0685BCE7174}"/>
              </a:ext>
            </a:extLst>
          </p:cNvPr>
          <p:cNvSpPr>
            <a:spLocks noGrp="1"/>
          </p:cNvSpPr>
          <p:nvPr>
            <p:ph type="title"/>
          </p:nvPr>
        </p:nvSpPr>
        <p:spPr>
          <a:xfrm>
            <a:off x="685801" y="136635"/>
            <a:ext cx="10131425" cy="1456267"/>
          </a:xfrm>
        </p:spPr>
        <p:txBody>
          <a:bodyPr>
            <a:normAutofit/>
          </a:bodyPr>
          <a:lstStyle/>
          <a:p>
            <a:r>
              <a:rPr lang="en-US" dirty="0"/>
              <a:t>1. PROBLEM INTRODUCTION</a:t>
            </a:r>
          </a:p>
        </p:txBody>
      </p:sp>
      <p:sp>
        <p:nvSpPr>
          <p:cNvPr id="3" name="Content Placeholder 2">
            <a:extLst>
              <a:ext uri="{FF2B5EF4-FFF2-40B4-BE49-F238E27FC236}">
                <a16:creationId xmlns:a16="http://schemas.microsoft.com/office/drawing/2014/main" id="{05033868-5B93-2346-9F53-C057C0188709}"/>
              </a:ext>
            </a:extLst>
          </p:cNvPr>
          <p:cNvSpPr>
            <a:spLocks noGrp="1"/>
          </p:cNvSpPr>
          <p:nvPr>
            <p:ph idx="1"/>
          </p:nvPr>
        </p:nvSpPr>
        <p:spPr>
          <a:xfrm>
            <a:off x="685801" y="1177159"/>
            <a:ext cx="10131425" cy="4614041"/>
          </a:xfrm>
        </p:spPr>
        <p:txBody>
          <a:bodyPr/>
          <a:lstStyle/>
          <a:p>
            <a:r>
              <a:rPr lang="en-US" dirty="0"/>
              <a:t>Traffic congestion has always been a major issue in big cities nowadays, especially in developing countries</a:t>
            </a:r>
          </a:p>
          <a:p>
            <a:r>
              <a:rPr lang="en-US" dirty="0"/>
              <a:t>With the increasing number of people and cars, this issue has become worst. In the United State of America alone, almost $70 million per year lost due to traffic congestion in the business sector out of nearly $300 billion spent on gas.</a:t>
            </a:r>
            <a:r>
              <a:rPr lang="en-AU" dirty="0"/>
              <a:t> </a:t>
            </a:r>
          </a:p>
          <a:p>
            <a:r>
              <a:rPr lang="en-AU" dirty="0"/>
              <a:t>Traffic signal is not good anymore and not optimize with the current traffic load</a:t>
            </a:r>
          </a:p>
          <a:p>
            <a:r>
              <a:rPr lang="en-US" dirty="0"/>
              <a:t>The rise of computer vision, Deep Learning has made ideas which seem impossible feasible</a:t>
            </a:r>
          </a:p>
          <a:p>
            <a:pPr marL="0" indent="0">
              <a:buNone/>
            </a:pPr>
            <a:endParaRPr lang="en-US" dirty="0"/>
          </a:p>
          <a:p>
            <a:pPr marL="0" indent="0">
              <a:buNone/>
            </a:pPr>
            <a:r>
              <a:rPr lang="en-US" dirty="0"/>
              <a:t>	</a:t>
            </a:r>
            <a:r>
              <a:rPr lang="en-US" sz="2400" dirty="0"/>
              <a:t>=&gt;  As the result, the idea of  smart traffic light system </a:t>
            </a:r>
          </a:p>
        </p:txBody>
      </p:sp>
    </p:spTree>
    <p:extLst>
      <p:ext uri="{BB962C8B-B14F-4D97-AF65-F5344CB8AC3E}">
        <p14:creationId xmlns:p14="http://schemas.microsoft.com/office/powerpoint/2010/main" val="118733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5CF2-A995-1F42-B001-F0685BCE7174}"/>
              </a:ext>
            </a:extLst>
          </p:cNvPr>
          <p:cNvSpPr>
            <a:spLocks noGrp="1"/>
          </p:cNvSpPr>
          <p:nvPr>
            <p:ph type="title"/>
          </p:nvPr>
        </p:nvSpPr>
        <p:spPr>
          <a:xfrm>
            <a:off x="802178" y="0"/>
            <a:ext cx="7984470" cy="1453363"/>
          </a:xfrm>
        </p:spPr>
        <p:txBody>
          <a:bodyPr>
            <a:normAutofit/>
          </a:bodyPr>
          <a:lstStyle/>
          <a:p>
            <a:r>
              <a:rPr lang="en-US" dirty="0"/>
              <a:t>1. PROBLEM INTRODUCTION</a:t>
            </a:r>
          </a:p>
        </p:txBody>
      </p:sp>
      <p:sp>
        <p:nvSpPr>
          <p:cNvPr id="3" name="Content Placeholder 2">
            <a:extLst>
              <a:ext uri="{FF2B5EF4-FFF2-40B4-BE49-F238E27FC236}">
                <a16:creationId xmlns:a16="http://schemas.microsoft.com/office/drawing/2014/main" id="{05033868-5B93-2346-9F53-C057C0188709}"/>
              </a:ext>
            </a:extLst>
          </p:cNvPr>
          <p:cNvSpPr>
            <a:spLocks noGrp="1"/>
          </p:cNvSpPr>
          <p:nvPr>
            <p:ph idx="1"/>
          </p:nvPr>
        </p:nvSpPr>
        <p:spPr>
          <a:xfrm>
            <a:off x="802178" y="1030014"/>
            <a:ext cx="4002936" cy="4869341"/>
          </a:xfrm>
        </p:spPr>
        <p:txBody>
          <a:bodyPr>
            <a:normAutofit/>
          </a:bodyPr>
          <a:lstStyle/>
          <a:p>
            <a:pPr>
              <a:buFontTx/>
              <a:buChar char="-"/>
            </a:pPr>
            <a:r>
              <a:rPr lang="en-US" dirty="0"/>
              <a:t>Take the crossroad next to Mc Donald Lidcombe, Sydney, NSW</a:t>
            </a:r>
          </a:p>
          <a:p>
            <a:pPr>
              <a:buFontTx/>
              <a:buChar char="-"/>
            </a:pPr>
            <a:r>
              <a:rPr lang="en-US" dirty="0"/>
              <a:t>Attribute of each lane:</a:t>
            </a:r>
          </a:p>
          <a:p>
            <a:pPr lvl="1"/>
            <a:r>
              <a:rPr lang="en-US" dirty="0"/>
              <a:t>Road A has 2 lanes (1 straight and 1 right)</a:t>
            </a:r>
            <a:endParaRPr lang="en-AU" dirty="0"/>
          </a:p>
          <a:p>
            <a:pPr lvl="1"/>
            <a:r>
              <a:rPr lang="en-US" dirty="0"/>
              <a:t>Road B has 2 lanes (1 straight and 1 right)</a:t>
            </a:r>
            <a:endParaRPr lang="en-AU" dirty="0"/>
          </a:p>
          <a:p>
            <a:pPr lvl="1"/>
            <a:r>
              <a:rPr lang="en-US" dirty="0"/>
              <a:t>Road C has 4 lanes (3 straight and 1 right)</a:t>
            </a:r>
            <a:endParaRPr lang="en-AU" dirty="0"/>
          </a:p>
          <a:p>
            <a:pPr lvl="1"/>
            <a:r>
              <a:rPr lang="en-US" dirty="0"/>
              <a:t>Road D has 4 lanes (3 straight and 1 right)</a:t>
            </a:r>
            <a:endParaRPr lang="en-AU" dirty="0"/>
          </a:p>
          <a:p>
            <a:pPr marL="0" indent="0">
              <a:buNone/>
            </a:pPr>
            <a:endParaRPr lang="en-US" dirty="0"/>
          </a:p>
        </p:txBody>
      </p:sp>
      <p:pic>
        <p:nvPicPr>
          <p:cNvPr id="5" name="Picture 4" descr="A picture containing text, military vehicle, control panel&#10;&#10;Description automatically generated">
            <a:extLst>
              <a:ext uri="{FF2B5EF4-FFF2-40B4-BE49-F238E27FC236}">
                <a16:creationId xmlns:a16="http://schemas.microsoft.com/office/drawing/2014/main" id="{3D91A5DD-71A1-3744-A1F1-EA0229974183}"/>
              </a:ext>
            </a:extLst>
          </p:cNvPr>
          <p:cNvPicPr/>
          <p:nvPr/>
        </p:nvPicPr>
        <p:blipFill>
          <a:blip r:embed="rId3"/>
          <a:stretch>
            <a:fillRect/>
          </a:stretch>
        </p:blipFill>
        <p:spPr>
          <a:xfrm>
            <a:off x="5415875" y="1959810"/>
            <a:ext cx="6095593" cy="38554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descr="A picture containing text, clock&#10;&#10;Description automatically generated">
            <a:extLst>
              <a:ext uri="{FF2B5EF4-FFF2-40B4-BE49-F238E27FC236}">
                <a16:creationId xmlns:a16="http://schemas.microsoft.com/office/drawing/2014/main" id="{CAE36FFF-48DD-0543-94AD-4D3B09F89ACD}"/>
              </a:ext>
            </a:extLst>
          </p:cNvPr>
          <p:cNvPicPr>
            <a:picLocks noChangeAspect="1"/>
          </p:cNvPicPr>
          <p:nvPr/>
        </p:nvPicPr>
        <p:blipFill>
          <a:blip r:embed="rId4"/>
          <a:stretch>
            <a:fillRect/>
          </a:stretch>
        </p:blipFill>
        <p:spPr>
          <a:xfrm>
            <a:off x="9824399" y="1959810"/>
            <a:ext cx="1687069" cy="1193293"/>
          </a:xfrm>
          <a:prstGeom prst="rect">
            <a:avLst/>
          </a:prstGeom>
        </p:spPr>
      </p:pic>
    </p:spTree>
    <p:extLst>
      <p:ext uri="{BB962C8B-B14F-4D97-AF65-F5344CB8AC3E}">
        <p14:creationId xmlns:p14="http://schemas.microsoft.com/office/powerpoint/2010/main" val="46035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5CF2-A995-1F42-B001-F0685BCE7174}"/>
              </a:ext>
            </a:extLst>
          </p:cNvPr>
          <p:cNvSpPr>
            <a:spLocks noGrp="1"/>
          </p:cNvSpPr>
          <p:nvPr>
            <p:ph type="title"/>
          </p:nvPr>
        </p:nvSpPr>
        <p:spPr>
          <a:xfrm>
            <a:off x="802178" y="126124"/>
            <a:ext cx="7984470" cy="1453363"/>
          </a:xfrm>
        </p:spPr>
        <p:txBody>
          <a:bodyPr>
            <a:normAutofit/>
          </a:bodyPr>
          <a:lstStyle/>
          <a:p>
            <a:r>
              <a:rPr lang="en-US" dirty="0"/>
              <a:t>1. PROBLEM INTRODUCTION</a:t>
            </a:r>
          </a:p>
        </p:txBody>
      </p:sp>
      <p:sp>
        <p:nvSpPr>
          <p:cNvPr id="3" name="Content Placeholder 2">
            <a:extLst>
              <a:ext uri="{FF2B5EF4-FFF2-40B4-BE49-F238E27FC236}">
                <a16:creationId xmlns:a16="http://schemas.microsoft.com/office/drawing/2014/main" id="{05033868-5B93-2346-9F53-C057C0188709}"/>
              </a:ext>
            </a:extLst>
          </p:cNvPr>
          <p:cNvSpPr>
            <a:spLocks noGrp="1"/>
          </p:cNvSpPr>
          <p:nvPr>
            <p:ph idx="1"/>
          </p:nvPr>
        </p:nvSpPr>
        <p:spPr>
          <a:xfrm>
            <a:off x="802178" y="1030014"/>
            <a:ext cx="4002936" cy="4869341"/>
          </a:xfrm>
        </p:spPr>
        <p:txBody>
          <a:bodyPr>
            <a:normAutofit/>
          </a:bodyPr>
          <a:lstStyle/>
          <a:p>
            <a:r>
              <a:rPr lang="en-US" dirty="0"/>
              <a:t>Current traffic rules and information</a:t>
            </a:r>
          </a:p>
          <a:p>
            <a:pPr lvl="1"/>
            <a:r>
              <a:rPr lang="en-US" dirty="0"/>
              <a:t>Lane A go straight and right for 22 seconds</a:t>
            </a:r>
            <a:endParaRPr lang="en-AU" dirty="0"/>
          </a:p>
          <a:p>
            <a:pPr lvl="1"/>
            <a:r>
              <a:rPr lang="en-US" dirty="0"/>
              <a:t>Lane B go straight and right for 22 seconds</a:t>
            </a:r>
            <a:endParaRPr lang="en-AU" dirty="0"/>
          </a:p>
          <a:p>
            <a:pPr lvl="1"/>
            <a:r>
              <a:rPr lang="en-US" dirty="0"/>
              <a:t>Lane C and D go right for 30 seconds</a:t>
            </a:r>
            <a:endParaRPr lang="en-AU" dirty="0"/>
          </a:p>
          <a:p>
            <a:pPr lvl="1"/>
            <a:r>
              <a:rPr lang="en-US" dirty="0"/>
              <a:t>Lane C and D go straight for 70 seconds</a:t>
            </a:r>
            <a:endParaRPr lang="en-AU" dirty="0"/>
          </a:p>
          <a:p>
            <a:endParaRPr lang="en-US" dirty="0"/>
          </a:p>
          <a:p>
            <a:pPr marL="0" indent="0">
              <a:buNone/>
            </a:pPr>
            <a:r>
              <a:rPr lang="en-US" dirty="0"/>
              <a:t>=&gt; Time and rules allocated for each lane is reasonable but it is far from optimize.</a:t>
            </a:r>
          </a:p>
          <a:p>
            <a:pPr marL="0" indent="0">
              <a:buNone/>
            </a:pPr>
            <a:endParaRPr lang="en-US" dirty="0"/>
          </a:p>
        </p:txBody>
      </p:sp>
      <p:pic>
        <p:nvPicPr>
          <p:cNvPr id="5" name="Picture 4" descr="A picture containing text, military vehicle, control panel&#10;&#10;Description automatically generated">
            <a:extLst>
              <a:ext uri="{FF2B5EF4-FFF2-40B4-BE49-F238E27FC236}">
                <a16:creationId xmlns:a16="http://schemas.microsoft.com/office/drawing/2014/main" id="{3D91A5DD-71A1-3744-A1F1-EA0229974183}"/>
              </a:ext>
            </a:extLst>
          </p:cNvPr>
          <p:cNvPicPr/>
          <p:nvPr/>
        </p:nvPicPr>
        <p:blipFill>
          <a:blip r:embed="rId3"/>
          <a:stretch>
            <a:fillRect/>
          </a:stretch>
        </p:blipFill>
        <p:spPr>
          <a:xfrm>
            <a:off x="5415875" y="1959810"/>
            <a:ext cx="6095593" cy="38554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descr="A picture containing text, clock&#10;&#10;Description automatically generated">
            <a:extLst>
              <a:ext uri="{FF2B5EF4-FFF2-40B4-BE49-F238E27FC236}">
                <a16:creationId xmlns:a16="http://schemas.microsoft.com/office/drawing/2014/main" id="{CAE36FFF-48DD-0543-94AD-4D3B09F89ACD}"/>
              </a:ext>
            </a:extLst>
          </p:cNvPr>
          <p:cNvPicPr>
            <a:picLocks noChangeAspect="1"/>
          </p:cNvPicPr>
          <p:nvPr/>
        </p:nvPicPr>
        <p:blipFill>
          <a:blip r:embed="rId4"/>
          <a:stretch>
            <a:fillRect/>
          </a:stretch>
        </p:blipFill>
        <p:spPr>
          <a:xfrm>
            <a:off x="9824399" y="1959810"/>
            <a:ext cx="1687069" cy="1193293"/>
          </a:xfrm>
          <a:prstGeom prst="rect">
            <a:avLst/>
          </a:prstGeom>
        </p:spPr>
      </p:pic>
    </p:spTree>
    <p:extLst>
      <p:ext uri="{BB962C8B-B14F-4D97-AF65-F5344CB8AC3E}">
        <p14:creationId xmlns:p14="http://schemas.microsoft.com/office/powerpoint/2010/main" val="354047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E6A6-9609-F14A-B1B8-AA4D72ECEB25}"/>
              </a:ext>
            </a:extLst>
          </p:cNvPr>
          <p:cNvSpPr>
            <a:spLocks noGrp="1"/>
          </p:cNvSpPr>
          <p:nvPr>
            <p:ph type="ctrTitle"/>
          </p:nvPr>
        </p:nvSpPr>
        <p:spPr>
          <a:xfrm>
            <a:off x="2139786" y="1007536"/>
            <a:ext cx="7912428" cy="2421464"/>
          </a:xfrm>
        </p:spPr>
        <p:txBody>
          <a:bodyPr/>
          <a:lstStyle/>
          <a:p>
            <a:pPr algn="ctr"/>
            <a:r>
              <a:rPr lang="en-US" dirty="0"/>
              <a:t>2. Framework </a:t>
            </a:r>
          </a:p>
        </p:txBody>
      </p:sp>
    </p:spTree>
    <p:extLst>
      <p:ext uri="{BB962C8B-B14F-4D97-AF65-F5344CB8AC3E}">
        <p14:creationId xmlns:p14="http://schemas.microsoft.com/office/powerpoint/2010/main" val="112964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2393-CE41-1F46-87E4-DFF7CB4E2080}"/>
              </a:ext>
            </a:extLst>
          </p:cNvPr>
          <p:cNvSpPr>
            <a:spLocks noGrp="1"/>
          </p:cNvSpPr>
          <p:nvPr>
            <p:ph type="title"/>
          </p:nvPr>
        </p:nvSpPr>
        <p:spPr>
          <a:xfrm>
            <a:off x="685800" y="199697"/>
            <a:ext cx="10131425" cy="1456267"/>
          </a:xfrm>
        </p:spPr>
        <p:txBody>
          <a:bodyPr>
            <a:normAutofit/>
          </a:bodyPr>
          <a:lstStyle/>
          <a:p>
            <a:r>
              <a:rPr lang="en-US" sz="4500" dirty="0"/>
              <a:t>2. Framework </a:t>
            </a:r>
          </a:p>
        </p:txBody>
      </p:sp>
      <p:sp>
        <p:nvSpPr>
          <p:cNvPr id="3" name="Content Placeholder 2">
            <a:extLst>
              <a:ext uri="{FF2B5EF4-FFF2-40B4-BE49-F238E27FC236}">
                <a16:creationId xmlns:a16="http://schemas.microsoft.com/office/drawing/2014/main" id="{D3B76891-C5A0-CA4F-8499-72B7D9BE456A}"/>
              </a:ext>
            </a:extLst>
          </p:cNvPr>
          <p:cNvSpPr>
            <a:spLocks noGrp="1"/>
          </p:cNvSpPr>
          <p:nvPr>
            <p:ph idx="1"/>
          </p:nvPr>
        </p:nvSpPr>
        <p:spPr>
          <a:xfrm>
            <a:off x="685800" y="1437874"/>
            <a:ext cx="6545317" cy="4983947"/>
          </a:xfrm>
        </p:spPr>
        <p:txBody>
          <a:bodyPr/>
          <a:lstStyle/>
          <a:p>
            <a:r>
              <a:rPr lang="en-US" sz="2500" b="1" dirty="0"/>
              <a:t>Theoretically,</a:t>
            </a:r>
            <a:r>
              <a:rPr lang="en-US" dirty="0"/>
              <a:t> the framework should look like the graph below where CCTV cameras are installed in every lane on top of the traffic signal. </a:t>
            </a:r>
          </a:p>
          <a:p>
            <a:r>
              <a:rPr lang="en-US" dirty="0"/>
              <a:t> Each of the camera will be connected with a Raspberry Pi with Car Counting model installed. </a:t>
            </a:r>
          </a:p>
          <a:p>
            <a:r>
              <a:rPr lang="en-US" dirty="0"/>
              <a:t>These outputs will then be fed to the server which then run the algorithm to get the result of the lane which should be given green light and the duration of the light.</a:t>
            </a:r>
          </a:p>
          <a:p>
            <a:r>
              <a:rPr lang="en-US" dirty="0"/>
              <a:t> It is also connected to a web application that allows user interaction and the traffic signal. </a:t>
            </a:r>
          </a:p>
          <a:p>
            <a:r>
              <a:rPr lang="en-US" dirty="0"/>
              <a:t>After all calculation and process, the traffic light outputs the color of the light corresponded to the output made by the server. The client-side web-app can also see number of car in each lane and control the traffic signal and change the mode of algorithm. </a:t>
            </a:r>
            <a:endParaRPr lang="en-AU" dirty="0"/>
          </a:p>
          <a:p>
            <a:endParaRPr lang="en-US" dirty="0"/>
          </a:p>
        </p:txBody>
      </p:sp>
      <p:pic>
        <p:nvPicPr>
          <p:cNvPr id="5" name="Picture 4">
            <a:extLst>
              <a:ext uri="{FF2B5EF4-FFF2-40B4-BE49-F238E27FC236}">
                <a16:creationId xmlns:a16="http://schemas.microsoft.com/office/drawing/2014/main" id="{F2E7B1CB-4106-6548-8DF2-5EE5F748CEFC}"/>
              </a:ext>
            </a:extLst>
          </p:cNvPr>
          <p:cNvPicPr>
            <a:picLocks noChangeAspect="1"/>
          </p:cNvPicPr>
          <p:nvPr/>
        </p:nvPicPr>
        <p:blipFill>
          <a:blip r:embed="rId2"/>
          <a:stretch>
            <a:fillRect/>
          </a:stretch>
        </p:blipFill>
        <p:spPr>
          <a:xfrm>
            <a:off x="7231117" y="1437874"/>
            <a:ext cx="4488955" cy="4500471"/>
          </a:xfrm>
          <a:prstGeom prst="rect">
            <a:avLst/>
          </a:prstGeom>
        </p:spPr>
      </p:pic>
    </p:spTree>
    <p:extLst>
      <p:ext uri="{BB962C8B-B14F-4D97-AF65-F5344CB8AC3E}">
        <p14:creationId xmlns:p14="http://schemas.microsoft.com/office/powerpoint/2010/main" val="380349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2393-CE41-1F46-87E4-DFF7CB4E2080}"/>
              </a:ext>
            </a:extLst>
          </p:cNvPr>
          <p:cNvSpPr>
            <a:spLocks noGrp="1"/>
          </p:cNvSpPr>
          <p:nvPr>
            <p:ph type="title"/>
          </p:nvPr>
        </p:nvSpPr>
        <p:spPr>
          <a:xfrm>
            <a:off x="685800" y="199697"/>
            <a:ext cx="10131425" cy="1456267"/>
          </a:xfrm>
        </p:spPr>
        <p:txBody>
          <a:bodyPr>
            <a:normAutofit/>
          </a:bodyPr>
          <a:lstStyle/>
          <a:p>
            <a:r>
              <a:rPr lang="en-US" sz="4500" dirty="0"/>
              <a:t>2. Framework </a:t>
            </a:r>
          </a:p>
        </p:txBody>
      </p:sp>
      <p:sp>
        <p:nvSpPr>
          <p:cNvPr id="3" name="Content Placeholder 2">
            <a:extLst>
              <a:ext uri="{FF2B5EF4-FFF2-40B4-BE49-F238E27FC236}">
                <a16:creationId xmlns:a16="http://schemas.microsoft.com/office/drawing/2014/main" id="{D3B76891-C5A0-CA4F-8499-72B7D9BE456A}"/>
              </a:ext>
            </a:extLst>
          </p:cNvPr>
          <p:cNvSpPr>
            <a:spLocks noGrp="1"/>
          </p:cNvSpPr>
          <p:nvPr>
            <p:ph idx="1"/>
          </p:nvPr>
        </p:nvSpPr>
        <p:spPr>
          <a:xfrm>
            <a:off x="685800" y="1437874"/>
            <a:ext cx="6545317" cy="4983947"/>
          </a:xfrm>
        </p:spPr>
        <p:txBody>
          <a:bodyPr>
            <a:normAutofit/>
          </a:bodyPr>
          <a:lstStyle/>
          <a:p>
            <a:pPr>
              <a:buFontTx/>
              <a:buChar char="-"/>
            </a:pPr>
            <a:r>
              <a:rPr lang="en-US" dirty="0"/>
              <a:t>Although this framework is not feasible to implement</a:t>
            </a:r>
          </a:p>
          <a:p>
            <a:pPr>
              <a:buFontTx/>
              <a:buChar char="-"/>
            </a:pPr>
            <a:r>
              <a:rPr lang="en-US" dirty="0"/>
              <a:t>The reason:</a:t>
            </a:r>
          </a:p>
          <a:p>
            <a:pPr lvl="1"/>
            <a:r>
              <a:rPr lang="en-US" dirty="0"/>
              <a:t>lack of hardware </a:t>
            </a:r>
          </a:p>
          <a:p>
            <a:pPr lvl="1"/>
            <a:r>
              <a:rPr lang="en-US" dirty="0"/>
              <a:t>permission to install cameras on top of traffic lights and intervene the traffic light system</a:t>
            </a:r>
          </a:p>
          <a:p>
            <a:pPr>
              <a:buFontTx/>
              <a:buChar char="-"/>
            </a:pPr>
            <a:r>
              <a:rPr lang="en-US" dirty="0"/>
              <a:t>Building the prototype of the traffic light and getting live data from 4 lanes in 1 crossroad has been considered. </a:t>
            </a:r>
          </a:p>
          <a:p>
            <a:pPr>
              <a:buFontTx/>
              <a:buChar char="-"/>
            </a:pPr>
            <a:r>
              <a:rPr lang="en-US" dirty="0"/>
              <a:t>However, since we do not have the control over the traffic signal of that crossroad, the nature of the number of cars increases or decreases when the algorithm allots a green light in a particular lane has not been fulfilled. </a:t>
            </a:r>
          </a:p>
          <a:p>
            <a:pPr>
              <a:buFontTx/>
              <a:buChar char="-"/>
            </a:pPr>
            <a:r>
              <a:rPr lang="en-US" dirty="0"/>
              <a:t>Hence, it would not show the goodness of the algorithm and we cannot see the reasonable changes on the web app when the light shifts.</a:t>
            </a:r>
            <a:endParaRPr lang="en-AU" dirty="0"/>
          </a:p>
        </p:txBody>
      </p:sp>
      <p:pic>
        <p:nvPicPr>
          <p:cNvPr id="5" name="Picture 4">
            <a:extLst>
              <a:ext uri="{FF2B5EF4-FFF2-40B4-BE49-F238E27FC236}">
                <a16:creationId xmlns:a16="http://schemas.microsoft.com/office/drawing/2014/main" id="{F2E7B1CB-4106-6548-8DF2-5EE5F748CEFC}"/>
              </a:ext>
            </a:extLst>
          </p:cNvPr>
          <p:cNvPicPr>
            <a:picLocks noChangeAspect="1"/>
          </p:cNvPicPr>
          <p:nvPr/>
        </p:nvPicPr>
        <p:blipFill>
          <a:blip r:embed="rId2"/>
          <a:stretch>
            <a:fillRect/>
          </a:stretch>
        </p:blipFill>
        <p:spPr>
          <a:xfrm>
            <a:off x="7231117" y="1437874"/>
            <a:ext cx="4488955" cy="4500471"/>
          </a:xfrm>
          <a:prstGeom prst="rect">
            <a:avLst/>
          </a:prstGeom>
        </p:spPr>
      </p:pic>
    </p:spTree>
    <p:extLst>
      <p:ext uri="{BB962C8B-B14F-4D97-AF65-F5344CB8AC3E}">
        <p14:creationId xmlns:p14="http://schemas.microsoft.com/office/powerpoint/2010/main" val="973121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92</TotalTime>
  <Words>1299</Words>
  <Application>Microsoft Macintosh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Celestial</vt:lpstr>
      <vt:lpstr>Smart traffic light system using computer vision with web-based control panel</vt:lpstr>
      <vt:lpstr>Table of content</vt:lpstr>
      <vt:lpstr>1. PROBLEM INTRODUCTION</vt:lpstr>
      <vt:lpstr>1. PROBLEM INTRODUCTION</vt:lpstr>
      <vt:lpstr>1. PROBLEM INTRODUCTION</vt:lpstr>
      <vt:lpstr>1. PROBLEM INTRODUCTION</vt:lpstr>
      <vt:lpstr>2. Framework </vt:lpstr>
      <vt:lpstr>2. Framework </vt:lpstr>
      <vt:lpstr>2. Framework </vt:lpstr>
      <vt:lpstr>2. Framework </vt:lpstr>
      <vt:lpstr>3. Car counting model</vt:lpstr>
      <vt:lpstr>3. Car counting model</vt:lpstr>
      <vt:lpstr>3. Car counting model</vt:lpstr>
      <vt:lpstr>4. Simulation</vt:lpstr>
      <vt:lpstr>4. Simulation</vt:lpstr>
      <vt:lpstr>4. Simulation</vt:lpstr>
      <vt:lpstr>4. Simulation</vt:lpstr>
      <vt:lpstr>4. Simulation</vt:lpstr>
      <vt:lpstr>4. Simulation</vt:lpstr>
      <vt:lpstr>5. Web application</vt:lpstr>
      <vt:lpstr>5. Web application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light system using computer vision with web-based control panel</dc:title>
  <dc:creator>Long Duc Ngo</dc:creator>
  <cp:lastModifiedBy>Long Duc Ngo</cp:lastModifiedBy>
  <cp:revision>9</cp:revision>
  <dcterms:created xsi:type="dcterms:W3CDTF">2021-01-29T14:20:43Z</dcterms:created>
  <dcterms:modified xsi:type="dcterms:W3CDTF">2021-01-29T15:52:45Z</dcterms:modified>
</cp:coreProperties>
</file>