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820"/>
  </p:normalViewPr>
  <p:slideViewPr>
    <p:cSldViewPr snapToGrid="0" snapToObjects="1">
      <p:cViewPr varScale="1">
        <p:scale>
          <a:sx n="109" d="100"/>
          <a:sy n="109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KZKVoY5xoRlLlf-7NHoMdwH27VVy4fI/view?usp=sharing" TargetMode="External"/><Relationship Id="rId2" Type="http://schemas.openxmlformats.org/officeDocument/2006/relationships/hyperlink" Target="https://drive.google.com/file/d/1R7NX9nQ4zhY9tGnUYrTGpO0RCtIoS90t/view?usp=sharing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717A-E304-BF47-B7B5-6069AF7D2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USER’s NEEDS OF INVESTING IN ALTCOIN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F023D-8A2E-334F-A2B8-ACFD0702F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742919"/>
            <a:ext cx="7197726" cy="1405467"/>
          </a:xfrm>
        </p:spPr>
        <p:txBody>
          <a:bodyPr/>
          <a:lstStyle/>
          <a:p>
            <a:r>
              <a:rPr lang="en-US" dirty="0"/>
              <a:t>Candidate: Ngo </a:t>
            </a:r>
            <a:r>
              <a:rPr lang="en-US" dirty="0" err="1"/>
              <a:t>duc</a:t>
            </a:r>
            <a:r>
              <a:rPr lang="en-US" dirty="0"/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281588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9609-BEE9-4A49-AD65-BFD1D290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35771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5. Which are the popular coins 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5A4F08-8622-084C-8592-2254BF47A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5" y="503040"/>
            <a:ext cx="7186087" cy="57488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57EE27-5D7A-4C83-BE12-2EA092BD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1843087"/>
            <a:ext cx="4178557" cy="5200649"/>
          </a:xfrm>
        </p:spPr>
        <p:txBody>
          <a:bodyPr>
            <a:normAutofit/>
          </a:bodyPr>
          <a:lstStyle/>
          <a:p>
            <a:r>
              <a:rPr lang="en-US" dirty="0"/>
              <a:t>The pie chart at the top left corner shows that only 50% of people have knowledge of Altcoin.</a:t>
            </a:r>
          </a:p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at the bottom left shows the popularity of coin where Bitcoin dominants leaving others far behind.</a:t>
            </a:r>
          </a:p>
          <a:p>
            <a:r>
              <a:rPr lang="en-US" dirty="0"/>
              <a:t>Out of that 50% people having knowledge of Altcoin, 65% wants to invest in Bitcoin. Following by ETH and Altcoins with 37% and 27% respectively.</a:t>
            </a:r>
          </a:p>
          <a:p>
            <a:r>
              <a:rPr lang="en-US" dirty="0"/>
              <a:t>And if users are to choose the only coin to invest, most people will still go for Bitcoin(BTC) while others will invest in One of the Altcoins or ETH ( as shown in the graph at the bottom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7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BC59-C6B2-2043-A77C-DDA30347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93" y="647023"/>
            <a:ext cx="2896787" cy="1608124"/>
          </a:xfrm>
        </p:spPr>
        <p:txBody>
          <a:bodyPr>
            <a:normAutofit/>
          </a:bodyPr>
          <a:lstStyle/>
          <a:p>
            <a:r>
              <a:rPr lang="en-US" dirty="0"/>
              <a:t>6. Why not altcoin ?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3CD19-2B95-314E-A9B5-10EA48C8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1" y="486045"/>
            <a:ext cx="7427358" cy="58861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3CE588-938A-4436-B416-A9265EF63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951" y="2135974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As the pie chart shows, only 25% of the customer choose Altcoin</a:t>
            </a:r>
          </a:p>
          <a:p>
            <a:r>
              <a:rPr lang="en-US" dirty="0"/>
              <a:t>And only 20% of customer choose One of Altcoins to be their primary coin to invest with (pie chart at the upper right corner)</a:t>
            </a:r>
          </a:p>
          <a:p>
            <a:r>
              <a:rPr lang="en-US" dirty="0"/>
              <a:t>The primary reason for this is because there are more risks ( scam, fraud) compared to Bitcoin.</a:t>
            </a:r>
          </a:p>
          <a:p>
            <a:r>
              <a:rPr lang="en-US" dirty="0"/>
              <a:t>Other reasons might be low liquidity, customer having little money and lack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727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BBD9-890A-2744-8442-E07FFF6C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7. Difficulty investing in altcoin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230197-E075-D341-8C95-DA33E6EB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7" y="506246"/>
            <a:ext cx="7597588" cy="59451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2B3677-1EAB-4159-A3B8-ACB9DB27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As the horizontal bar suggests, 40% of the people have knowledge and want to invest in Altcoin have difficulty with low budget. </a:t>
            </a:r>
          </a:p>
          <a:p>
            <a:r>
              <a:rPr lang="en-US" dirty="0"/>
              <a:t>While 28% are lack of information and worry of possible scam and fraud.</a:t>
            </a:r>
          </a:p>
          <a:p>
            <a:r>
              <a:rPr lang="en-US" dirty="0"/>
              <a:t>When it comes to the most difficult things, low budget for invest still holding investor back.</a:t>
            </a:r>
          </a:p>
        </p:txBody>
      </p:sp>
    </p:spTree>
    <p:extLst>
      <p:ext uri="{BB962C8B-B14F-4D97-AF65-F5344CB8AC3E}">
        <p14:creationId xmlns:p14="http://schemas.microsoft.com/office/powerpoint/2010/main" val="2428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4320-E1D0-1844-B3A2-E8A4B3E3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14" y="405305"/>
            <a:ext cx="4541221" cy="1651135"/>
          </a:xfrm>
        </p:spPr>
        <p:txBody>
          <a:bodyPr>
            <a:normAutofit fontScale="90000"/>
          </a:bodyPr>
          <a:lstStyle/>
          <a:p>
            <a:r>
              <a:rPr lang="en-US" dirty="0"/>
              <a:t>8. Investment strategy and altcoin storage: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A03E7C-AA57-4F45-BA68-D0733CB94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From the pie chart in the upper right corner, we can find that 50% of the users store Altcoin using Online Wallets and 30% using Exchange platform</a:t>
            </a:r>
          </a:p>
          <a:p>
            <a:r>
              <a:rPr lang="en-US" dirty="0"/>
              <a:t>The pie chart in the upper left corner shows that most customer invest Long-term and Swing-trading with 30% while Short-term investment and Medium-term investment are less popular with 25% and 15% respectively.</a:t>
            </a:r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5DF59C-E870-5641-8B2C-E6439CBFE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557" y="551078"/>
            <a:ext cx="6980318" cy="55842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611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4320-E1D0-1844-B3A2-E8A4B3E3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14" y="405305"/>
            <a:ext cx="4541221" cy="1651135"/>
          </a:xfrm>
        </p:spPr>
        <p:txBody>
          <a:bodyPr>
            <a:normAutofit fontScale="90000"/>
          </a:bodyPr>
          <a:lstStyle/>
          <a:p>
            <a:r>
              <a:rPr lang="en-US" dirty="0"/>
              <a:t>8. Investment strategy and altcoin storage: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A03E7C-AA57-4F45-BA68-D0733CB94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To be more specify, customers’ strategies are to invest long-term or very short-term. 30% people want to invest more than 1 year. In the contrary, 20% of the investor do Swing Trading in less than 2 weeks.</a:t>
            </a:r>
          </a:p>
          <a:p>
            <a:r>
              <a:rPr lang="en-US" dirty="0"/>
              <a:t>While little trader goes for 3-6 months investment.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5DF59C-E870-5641-8B2C-E6439CBF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557" y="551078"/>
            <a:ext cx="6980318" cy="55842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859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9DF9-7A96-B746-8A72-8142D1BD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808055"/>
            <a:ext cx="4347914" cy="1453363"/>
          </a:xfrm>
        </p:spPr>
        <p:txBody>
          <a:bodyPr>
            <a:normAutofit fontScale="90000"/>
          </a:bodyPr>
          <a:lstStyle/>
          <a:p>
            <a:r>
              <a:rPr lang="en-US" dirty="0"/>
              <a:t>9. Desire for possible upcoming features on </a:t>
            </a:r>
            <a:r>
              <a:rPr lang="en-US" dirty="0" err="1"/>
              <a:t>remitano</a:t>
            </a:r>
            <a:r>
              <a:rPr lang="en-US" dirty="0"/>
              <a:t>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FD9B25-5DC2-4E66-BE88-3C141806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9" y="2261420"/>
            <a:ext cx="4253785" cy="3637935"/>
          </a:xfrm>
        </p:spPr>
        <p:txBody>
          <a:bodyPr>
            <a:normAutofit fontScale="92500"/>
          </a:bodyPr>
          <a:lstStyle/>
          <a:p>
            <a:r>
              <a:rPr lang="en-US" dirty="0"/>
              <a:t>Most customer would love to have buy/sell all Altcoins at “P2P exchange” with nearly 60%, following by ”swap” from BTC/ETH/UST to all Altcoins and vice versa. </a:t>
            </a:r>
          </a:p>
          <a:p>
            <a:r>
              <a:rPr lang="en-US" dirty="0"/>
              <a:t>The same trend follows even if customer can only choose just 1 feature.’</a:t>
            </a:r>
          </a:p>
          <a:p>
            <a:r>
              <a:rPr lang="en-US" dirty="0"/>
              <a:t>Customers want all the function on </a:t>
            </a:r>
            <a:r>
              <a:rPr lang="en-US" dirty="0" err="1"/>
              <a:t>Remitano</a:t>
            </a:r>
            <a:r>
              <a:rPr lang="en-US" dirty="0"/>
              <a:t> while there are not much of the differences between score of every function while they all range from 7 to 8 (horizontal bar at the bottom right corner)</a:t>
            </a:r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26A9C0-5E6B-7446-87C0-990E56A0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46" y="599913"/>
            <a:ext cx="6949288" cy="54378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44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302E-3FF2-B74B-9DFC-F61F5EE0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 fontScale="90000"/>
          </a:bodyPr>
          <a:lstStyle/>
          <a:p>
            <a:r>
              <a:rPr lang="en-US" dirty="0"/>
              <a:t>10. Popular crypto exchange: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7B23E8-B9E4-4D4F-A023-69C51D4DC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1" y="472587"/>
            <a:ext cx="7580547" cy="591282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C2F66C-3426-4E90-8FA3-A18558C4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 err="1"/>
              <a:t>Remitano</a:t>
            </a:r>
            <a:r>
              <a:rPr lang="en-US" dirty="0"/>
              <a:t> is the most popular crypto exchange in the list with nearly 55% following by </a:t>
            </a:r>
            <a:r>
              <a:rPr lang="en-US" dirty="0" err="1"/>
              <a:t>Binance</a:t>
            </a:r>
            <a:r>
              <a:rPr lang="en-US" dirty="0"/>
              <a:t> with 45% while others are only less than 22%</a:t>
            </a:r>
          </a:p>
          <a:p>
            <a:r>
              <a:rPr lang="en-US" dirty="0"/>
              <a:t>The pie chart at the upper right corner illustrates the number or crypto exchange customers tend to use. In which, nearly 70% users think that one crypto exchange is enough while 15% use 2 and only 2 people use more than 4 crypto exchange.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6EF5-FA11-9B43-ABFB-BB94B10B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787" y="2514600"/>
            <a:ext cx="4734426" cy="117107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BE42C-1E30-4B4F-B3A2-71F8A9EB5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5530516"/>
            <a:ext cx="10131428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 to the cleaned dataset : </a:t>
            </a:r>
            <a:r>
              <a:rPr lang="en-US" dirty="0">
                <a:hlinkClick r:id="rId2"/>
              </a:rPr>
              <a:t>https://drive.google.com/file/d/1R7NX9nQ4zhY9tGnUYrTGpO0RCtIoS90t/view?usp=sharing</a:t>
            </a:r>
            <a:endParaRPr lang="en-US" dirty="0"/>
          </a:p>
          <a:p>
            <a:r>
              <a:rPr lang="en-US" dirty="0"/>
              <a:t>Link to the Tableau Workbook:</a:t>
            </a:r>
          </a:p>
          <a:p>
            <a:r>
              <a:rPr lang="en-US" dirty="0">
                <a:hlinkClick r:id="rId3"/>
              </a:rPr>
              <a:t>https://drive.google.com/file/d/1DKZKVoY5xoRlLlf-7NHoMdwH27VVy4fI/view?usp=sharing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3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08A6-8D2F-B04C-9027-CC7B8CEF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687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/>
              <a:t>1. Gender and age group: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1E7B4-8585-450F-9018-B0DAE735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939" y="2274324"/>
            <a:ext cx="5147730" cy="3637935"/>
          </a:xfrm>
        </p:spPr>
        <p:txBody>
          <a:bodyPr>
            <a:normAutofit/>
          </a:bodyPr>
          <a:lstStyle/>
          <a:p>
            <a:r>
              <a:rPr lang="en-US" dirty="0"/>
              <a:t>The subset of people who participated in the survey has 793 Male and only 115 Female, occupied approximate  80% and 20% respectively.</a:t>
            </a:r>
          </a:p>
          <a:p>
            <a:r>
              <a:rPr lang="en-US" dirty="0"/>
              <a:t>The people who took part in this survey is also divided into 4 age group with the majority in the age of 18-25 and 31-40. </a:t>
            </a:r>
          </a:p>
          <a:p>
            <a:r>
              <a:rPr lang="en-US" dirty="0"/>
              <a:t>Following by the age group of 26-30 and above 40 while the number of below 18 people took part in the survey in very less compared to other age group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9BCDFF-B648-CA4E-BFE0-70421EB7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9" y="906871"/>
            <a:ext cx="6256738" cy="50053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0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08A6-8D2F-B04C-9027-CC7B8CEF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687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/>
              <a:t>1. Gender and age group: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1E7B4-8585-450F-9018-B0DAE735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939" y="2274324"/>
            <a:ext cx="5147730" cy="3637935"/>
          </a:xfrm>
        </p:spPr>
        <p:txBody>
          <a:bodyPr>
            <a:normAutofit/>
          </a:bodyPr>
          <a:lstStyle/>
          <a:p>
            <a:r>
              <a:rPr lang="en-US" dirty="0"/>
              <a:t>While comparing age group with respect to Gender, we witnessed that the percentage of Male taking part in the survey is dominant in every age group compared to Female</a:t>
            </a:r>
          </a:p>
          <a:p>
            <a:r>
              <a:rPr lang="en-US" dirty="0"/>
              <a:t>And, We can also find that the pattern of age group remains the same between genders with the highest age group of 18-25 and lowest of below 18.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9BCDFF-B648-CA4E-BFE0-70421EB7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9" y="906871"/>
            <a:ext cx="6256738" cy="50053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98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C49C-7762-2242-A241-970A5C33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192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2. Distribution of countries: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3CD85D9-F883-BD4A-93C3-16F58BAD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4" y="838377"/>
            <a:ext cx="6897878" cy="55010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1CDEF7-6688-4812-B30D-8C7F27C7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192" y="2251587"/>
            <a:ext cx="3937990" cy="3972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subset of people who participated in the survey comes from different continents all around the world with the majority in Asia and Africa.</a:t>
            </a:r>
          </a:p>
          <a:p>
            <a:r>
              <a:rPr lang="en-US" dirty="0"/>
              <a:t>From the pie chart, we can see the distribution of 4 main countries which has the highest people participated in the survey. </a:t>
            </a:r>
          </a:p>
          <a:p>
            <a:r>
              <a:rPr lang="en-US" dirty="0"/>
              <a:t>Nigeria and Malaysia are dominant with 283 and 241 people in this survey respectively while Vietnam being the third country to have most people joining the survey</a:t>
            </a:r>
          </a:p>
        </p:txBody>
      </p:sp>
    </p:spTree>
    <p:extLst>
      <p:ext uri="{BB962C8B-B14F-4D97-AF65-F5344CB8AC3E}">
        <p14:creationId xmlns:p14="http://schemas.microsoft.com/office/powerpoint/2010/main" val="22258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C49C-7762-2242-A241-970A5C33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192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2. Distribution of countries: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3CD85D9-F883-BD4A-93C3-16F58BAD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4" y="838377"/>
            <a:ext cx="6897878" cy="55010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1CDEF7-6688-4812-B30D-8C7F27C7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192" y="2251587"/>
            <a:ext cx="3937990" cy="397223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in the bottom left corner also reflects this distribution with India, Pakistan and Tanzania right behind the top 3 countries.</a:t>
            </a:r>
          </a:p>
        </p:txBody>
      </p:sp>
    </p:spTree>
    <p:extLst>
      <p:ext uri="{BB962C8B-B14F-4D97-AF65-F5344CB8AC3E}">
        <p14:creationId xmlns:p14="http://schemas.microsoft.com/office/powerpoint/2010/main" val="5638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CBC0-1C53-7F4E-AC5A-67BB52B6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90" y="808057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3. Country and age with regards to year: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0649E8-E2D3-4E41-86CE-FDC35BFBA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59" y="2261420"/>
            <a:ext cx="4002936" cy="3831375"/>
          </a:xfrm>
        </p:spPr>
        <p:txBody>
          <a:bodyPr>
            <a:normAutofit/>
          </a:bodyPr>
          <a:lstStyle/>
          <a:p>
            <a:r>
              <a:rPr lang="en-US" dirty="0" err="1"/>
              <a:t>Remitano</a:t>
            </a:r>
            <a:r>
              <a:rPr lang="en-US" dirty="0"/>
              <a:t> User increases steadily from 2016 and 2019 but double in the year of 2020. </a:t>
            </a:r>
          </a:p>
          <a:p>
            <a:r>
              <a:rPr lang="en-US" dirty="0"/>
              <a:t>In 4 years from 2016 to 2019, </a:t>
            </a:r>
            <a:r>
              <a:rPr lang="en-US" dirty="0" err="1"/>
              <a:t>Remitano</a:t>
            </a:r>
            <a:r>
              <a:rPr lang="en-US" dirty="0"/>
              <a:t> Users mostly locate in one of the 4 countries Malaysia, Nigeria, </a:t>
            </a:r>
            <a:r>
              <a:rPr lang="en-US" dirty="0" err="1"/>
              <a:t>Vietname</a:t>
            </a:r>
            <a:r>
              <a:rPr lang="en-US" dirty="0"/>
              <a:t> and India with Malaysia and Nigeria share the top and second position. But in the year of 2020, </a:t>
            </a:r>
            <a:r>
              <a:rPr lang="en-US" dirty="0" err="1"/>
              <a:t>Remitano</a:t>
            </a:r>
            <a:r>
              <a:rPr lang="en-US" dirty="0"/>
              <a:t> is widely used in other countries.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5CFC143-8171-884C-8772-6C087B7B1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02" y="603894"/>
            <a:ext cx="6926061" cy="548890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4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CBC0-1C53-7F4E-AC5A-67BB52B6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90" y="808057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3. Country and age with regards to year: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0649E8-E2D3-4E41-86CE-FDC35BFBA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59" y="2261420"/>
            <a:ext cx="4002936" cy="3831375"/>
          </a:xfrm>
        </p:spPr>
        <p:txBody>
          <a:bodyPr>
            <a:normAutofit/>
          </a:bodyPr>
          <a:lstStyle/>
          <a:p>
            <a:r>
              <a:rPr lang="en-US" dirty="0"/>
              <a:t>From 2016-2019, the age group distribution is quite even among 4 age groups namely 18-25, 26-30,31-40 and above 40</a:t>
            </a:r>
          </a:p>
          <a:p>
            <a:r>
              <a:rPr lang="en-US" dirty="0"/>
              <a:t>But in 2020, more young people start to use </a:t>
            </a:r>
            <a:r>
              <a:rPr lang="en-US" dirty="0" err="1"/>
              <a:t>Remitano</a:t>
            </a:r>
            <a:r>
              <a:rPr lang="en-US" dirty="0"/>
              <a:t> as the age range of 18-25 rocketed and gained dominant among other age group.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5CFC143-8171-884C-8772-6C087B7B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02" y="603894"/>
            <a:ext cx="6926061" cy="548890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23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4875-7704-F54E-ADCE-4C6D6CD3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4. Feature used on </a:t>
            </a:r>
            <a:r>
              <a:rPr lang="en-US" dirty="0" err="1"/>
              <a:t>Remitano</a:t>
            </a:r>
            <a:r>
              <a:rPr lang="en-US" dirty="0"/>
              <a:t>: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BF90191-DCD9-469F-B393-14808065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The first bar chart in the left corner reflects the proportion of users using each feature on </a:t>
            </a:r>
            <a:r>
              <a:rPr lang="en-US" dirty="0" err="1"/>
              <a:t>Remitano</a:t>
            </a:r>
            <a:r>
              <a:rPr lang="en-US" dirty="0"/>
              <a:t> with nearly 50% of users adopt </a:t>
            </a:r>
            <a:r>
              <a:rPr lang="en-US" dirty="0" err="1"/>
              <a:t>Remitano</a:t>
            </a:r>
            <a:r>
              <a:rPr lang="en-US" dirty="0"/>
              <a:t> to Sell and Buy coins </a:t>
            </a:r>
          </a:p>
          <a:p>
            <a:r>
              <a:rPr lang="en-US" dirty="0"/>
              <a:t>Followed by 37% and 32% of customers use to Withdraw and </a:t>
            </a:r>
            <a:r>
              <a:rPr lang="en-US" dirty="0" err="1"/>
              <a:t>Deposite</a:t>
            </a:r>
            <a:r>
              <a:rPr lang="en-US" dirty="0"/>
              <a:t> Coin respectively.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1EDAB-23ED-8746-A556-DE91FDDE9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64" y="539123"/>
            <a:ext cx="6995773" cy="55616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4875-7704-F54E-ADCE-4C6D6CD3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4. Feature used on </a:t>
            </a:r>
            <a:r>
              <a:rPr lang="en-US" dirty="0" err="1"/>
              <a:t>Remitano</a:t>
            </a:r>
            <a:r>
              <a:rPr lang="en-US" dirty="0"/>
              <a:t>: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BF90191-DCD9-469F-B393-14808065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839342"/>
          </a:xfrm>
        </p:spPr>
        <p:txBody>
          <a:bodyPr>
            <a:normAutofit/>
          </a:bodyPr>
          <a:lstStyle/>
          <a:p>
            <a:r>
              <a:rPr lang="en-US" dirty="0"/>
              <a:t>The rest 6 bar charts are the percentage of people who previously consume services use additional services.</a:t>
            </a:r>
          </a:p>
          <a:p>
            <a:r>
              <a:rPr lang="en-US" dirty="0"/>
              <a:t>These bar charts are to show the correlation of services along with which is the group of services that being used together. </a:t>
            </a:r>
          </a:p>
          <a:p>
            <a:r>
              <a:rPr lang="en-US" dirty="0"/>
              <a:t>From the charts, we can conclude that Sell, Buy, Withdraw and Deposit Coin is the group of services that being use together the most.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1EDAB-23ED-8746-A556-DE91FDDE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4" y="539123"/>
            <a:ext cx="6995773" cy="55616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14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1184</Words>
  <Application>Microsoft Macintosh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USER’s NEEDS OF INVESTING IN ALTCOIN</vt:lpstr>
      <vt:lpstr>1. Gender and age group:</vt:lpstr>
      <vt:lpstr>1. Gender and age group:</vt:lpstr>
      <vt:lpstr>2. Distribution of countries:</vt:lpstr>
      <vt:lpstr>2. Distribution of countries:</vt:lpstr>
      <vt:lpstr>3. Country and age with regards to year:</vt:lpstr>
      <vt:lpstr>3. Country and age with regards to year:</vt:lpstr>
      <vt:lpstr>4. Feature used on Remitano:</vt:lpstr>
      <vt:lpstr>4. Feature used on Remitano:</vt:lpstr>
      <vt:lpstr>5. Which are the popular coins ?</vt:lpstr>
      <vt:lpstr>6. Why not altcoin ? </vt:lpstr>
      <vt:lpstr>7. Difficulty investing in altcoin</vt:lpstr>
      <vt:lpstr>8. Investment strategy and altcoin storage:</vt:lpstr>
      <vt:lpstr>8. Investment strategy and altcoin storage:</vt:lpstr>
      <vt:lpstr>9. Desire for possible upcoming features on remitano:</vt:lpstr>
      <vt:lpstr>10. Popular crypto exchange: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USER’s NEEDS OF INVESTING IN ALTCOIN</dc:title>
  <dc:creator>Long Duc Ngo</dc:creator>
  <cp:lastModifiedBy>Long Duc Ngo</cp:lastModifiedBy>
  <cp:revision>3</cp:revision>
  <dcterms:created xsi:type="dcterms:W3CDTF">2020-09-19T02:47:54Z</dcterms:created>
  <dcterms:modified xsi:type="dcterms:W3CDTF">2020-09-22T02:12:38Z</dcterms:modified>
</cp:coreProperties>
</file>