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8" r:id="rId7"/>
    <p:sldId id="265" r:id="rId8"/>
    <p:sldId id="266" r:id="rId9"/>
    <p:sldId id="267" r:id="rId10"/>
    <p:sldId id="264" r:id="rId11"/>
    <p:sldId id="261" r:id="rId12"/>
    <p:sldId id="262" r:id="rId13"/>
    <p:sldId id="263" r:id="rId14"/>
    <p:sldId id="269" r:id="rId15"/>
    <p:sldId id="270" r:id="rId16"/>
    <p:sldId id="277" r:id="rId17"/>
    <p:sldId id="278" r:id="rId18"/>
    <p:sldId id="281" r:id="rId19"/>
    <p:sldId id="279" r:id="rId20"/>
    <p:sldId id="282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1"/>
    <p:restoredTop sz="72764"/>
  </p:normalViewPr>
  <p:slideViewPr>
    <p:cSldViewPr snapToGrid="0" snapToObjects="1">
      <p:cViewPr>
        <p:scale>
          <a:sx n="84" d="100"/>
          <a:sy n="84" d="100"/>
        </p:scale>
        <p:origin x="3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BBED5-9468-F34B-A6DE-7AA9EFC24E6A}" type="datetimeFigureOut">
              <a:rPr lang="en-GB" smtClean="0"/>
              <a:t>12/03/2017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F61C2-6B96-DC49-8037-CB49B5317E2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70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 smtClean="0"/>
              <a:t>DISTRIBUTED DB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Blockchain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technlogy</a:t>
            </a:r>
            <a:r>
              <a:rPr lang="en-GB" baseline="0" dirty="0" smtClean="0"/>
              <a:t> is challenging the status quo in a radical way, by using math and </a:t>
            </a:r>
            <a:r>
              <a:rPr lang="en-GB" baseline="0" dirty="0" err="1" smtClean="0"/>
              <a:t>cryptogrnaphy</a:t>
            </a:r>
            <a:r>
              <a:rPr lang="en-GB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Blochchain</a:t>
            </a:r>
            <a:r>
              <a:rPr lang="en-GB" baseline="0" dirty="0" smtClean="0"/>
              <a:t> provides an open decentralised database of every transaction </a:t>
            </a:r>
            <a:r>
              <a:rPr lang="en-GB" baseline="0" dirty="0" err="1" smtClean="0"/>
              <a:t>involing</a:t>
            </a:r>
            <a:r>
              <a:rPr lang="en-GB" baseline="0" dirty="0" smtClean="0"/>
              <a:t> value (Money, goods, property word or even votes</a:t>
            </a:r>
            <a:r>
              <a:rPr lang="en-GB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Basically, a BC is an append-only data structure </a:t>
            </a:r>
            <a:r>
              <a:rPr lang="en-GB" baseline="0" dirty="0" err="1" smtClean="0"/>
              <a:t>mainteined</a:t>
            </a:r>
            <a:r>
              <a:rPr lang="en-GB" baseline="0" dirty="0" smtClean="0"/>
              <a:t> by the nodes of a peer-</a:t>
            </a:r>
            <a:r>
              <a:rPr lang="en-GB" baseline="0" dirty="0" err="1" smtClean="0"/>
              <a:t>to.peer</a:t>
            </a:r>
            <a:r>
              <a:rPr lang="en-GB" baseline="0" dirty="0" smtClean="0"/>
              <a:t> network 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 Creating a record whose authenticity can be verified by the entire community -&gt; Thirty part trust organisations may no longer be necessary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PUBLIC LEDGER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Every transaction will be recorded on a public and distributed ledger 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SOURCE OF TRUST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Blockchain</a:t>
            </a:r>
            <a:r>
              <a:rPr lang="en-GB" baseline="0" dirty="0" smtClean="0"/>
              <a:t> will become a global decentralised source of trust 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 that is centralized makes it easy to attack because it offers a single point of failure. 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(e.g. Firewall of a website). 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built with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Bloch chain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technlogy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require  users to trust the developers with personal information or funds. 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Currently, most people use a trusted middleman such as a bank to make a transaction. But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blockchain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allows consumers and suppliers to connect directly, removing the need for a third party.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813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</a:t>
            </a:r>
            <a:r>
              <a:rPr lang="en-GB" baseline="0" dirty="0" smtClean="0"/>
              <a:t>nk of it as wills and contract that execute themselves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416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</a:t>
            </a:r>
            <a:r>
              <a:rPr lang="en-GB" baseline="0" dirty="0" smtClean="0"/>
              <a:t>nk of it as wills and contract that execute themselves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378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</a:t>
            </a:r>
            <a:r>
              <a:rPr lang="en-GB" baseline="0" dirty="0" smtClean="0"/>
              <a:t> SC is a piece of software that stores rules for negotiating the terms of a contract, automatically verifies the contract and then executes the agreed terms.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Smart</a:t>
            </a:r>
            <a:r>
              <a:rPr lang="en-GB" baseline="0" dirty="0" smtClean="0"/>
              <a:t> contracts are computer programs that can be correctly executed by a network of mutually distrusting nodes, without the need of an external trusted authority, which means that are the nodes the “</a:t>
            </a:r>
            <a:r>
              <a:rPr lang="en-GB" baseline="0" dirty="0" err="1" smtClean="0"/>
              <a:t>autorithy</a:t>
            </a:r>
            <a:r>
              <a:rPr lang="en-GB" baseline="0" dirty="0" smtClean="0"/>
              <a:t>”, who validates the valid execution of a smart contract 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Encrypted and Stored on the </a:t>
            </a:r>
            <a:r>
              <a:rPr lang="en-GB" baseline="0" dirty="0" err="1" smtClean="0"/>
              <a:t>blockchain</a:t>
            </a:r>
            <a:endParaRPr lang="en-GB" baseline="0" dirty="0" smtClean="0"/>
          </a:p>
          <a:p>
            <a:r>
              <a:rPr lang="en-GB" baseline="0" dirty="0" smtClean="0"/>
              <a:t>To append a new block of data (the code for the execution of a SC)  to the </a:t>
            </a:r>
            <a:r>
              <a:rPr lang="en-GB" baseline="0" dirty="0" err="1" smtClean="0"/>
              <a:t>blockchain</a:t>
            </a:r>
            <a:r>
              <a:rPr lang="en-GB" baseline="0" dirty="0" smtClean="0"/>
              <a:t>, the miners have to validate the </a:t>
            </a:r>
            <a:r>
              <a:rPr lang="en-GB" baseline="0" dirty="0" err="1" smtClean="0"/>
              <a:t>exectuion</a:t>
            </a:r>
            <a:r>
              <a:rPr lang="en-GB" baseline="0" dirty="0" smtClean="0"/>
              <a:t> of the SC</a:t>
            </a:r>
          </a:p>
          <a:p>
            <a:r>
              <a:rPr lang="en-GB" baseline="0" dirty="0" smtClean="0"/>
              <a:t>SC are stored on the </a:t>
            </a:r>
            <a:r>
              <a:rPr lang="en-GB" baseline="0" dirty="0" err="1" smtClean="0"/>
              <a:t>blockchain</a:t>
            </a:r>
            <a:r>
              <a:rPr lang="en-GB" baseline="0" dirty="0" smtClean="0"/>
              <a:t> which all parties have a copy of and if any party fails the system continues to functions with no loss of data or integrity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242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1. Alice wants</a:t>
            </a:r>
            <a:r>
              <a:rPr lang="en-GB" baseline="0" dirty="0" smtClean="0"/>
              <a:t> to buy a </a:t>
            </a:r>
            <a:r>
              <a:rPr lang="en-GB" baseline="0" dirty="0" err="1" smtClean="0"/>
              <a:t>SmartPhone</a:t>
            </a:r>
            <a:r>
              <a:rPr lang="en-GB" baseline="0" dirty="0" smtClean="0"/>
              <a:t> on </a:t>
            </a:r>
            <a:r>
              <a:rPr lang="en-GB" baseline="0" dirty="0" err="1" smtClean="0"/>
              <a:t>Ebay</a:t>
            </a:r>
            <a:r>
              <a:rPr lang="en-GB" baseline="0" dirty="0" smtClean="0"/>
              <a:t>. She is willing to pay a certain amount of money for it.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834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 smtClean="0"/>
              <a:t>For buying the smart phone, </a:t>
            </a:r>
            <a:r>
              <a:rPr lang="en-GB" dirty="0" err="1" smtClean="0"/>
              <a:t>alice</a:t>
            </a:r>
            <a:r>
              <a:rPr lang="en-GB" dirty="0" smtClean="0"/>
              <a:t> wants</a:t>
            </a:r>
            <a:r>
              <a:rPr lang="en-GB" baseline="0" dirty="0" smtClean="0"/>
              <a:t> to make sure that she would get the product she is paying for. Therefore, she stipulates a TRADITIONAL contract with Bob, an </a:t>
            </a:r>
            <a:r>
              <a:rPr lang="en-GB" baseline="0" dirty="0" err="1" smtClean="0"/>
              <a:t>Ebay</a:t>
            </a:r>
            <a:r>
              <a:rPr lang="en-GB" baseline="0" dirty="0" smtClean="0"/>
              <a:t> employee who works in the legal area. </a:t>
            </a:r>
            <a:endParaRPr lang="en-GB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81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baseline="0" dirty="0" smtClean="0"/>
              <a:t>On the </a:t>
            </a:r>
            <a:r>
              <a:rPr lang="en-GB" baseline="0" dirty="0" err="1" smtClean="0"/>
              <a:t>tradictional</a:t>
            </a:r>
            <a:r>
              <a:rPr lang="en-GB" baseline="0" dirty="0" smtClean="0"/>
              <a:t> contract there are the following agreements:</a:t>
            </a:r>
          </a:p>
          <a:p>
            <a:pPr marL="0" indent="0" algn="l">
              <a:buNone/>
            </a:pPr>
            <a:endParaRPr lang="en-GB" baseline="0" dirty="0" smtClean="0"/>
          </a:p>
          <a:p>
            <a:pPr marL="0" indent="0" algn="l">
              <a:buNone/>
            </a:pPr>
            <a:r>
              <a:rPr lang="en-GB" baseline="0" dirty="0" smtClean="0"/>
              <a:t>The Phone will be shipped to Alice only once the money transaction has been confirmed. </a:t>
            </a:r>
          </a:p>
          <a:p>
            <a:pPr marL="0" indent="0" algn="l">
              <a:buNone/>
            </a:pPr>
            <a:r>
              <a:rPr lang="en-GB" baseline="0" dirty="0" smtClean="0"/>
              <a:t>The middleman Bob, is in charge of checking whether the payment has really been made. </a:t>
            </a:r>
          </a:p>
          <a:p>
            <a:pPr marL="0" indent="0" algn="l">
              <a:buNone/>
            </a:pPr>
            <a:r>
              <a:rPr lang="en-GB" baseline="0" dirty="0" smtClean="0"/>
              <a:t>If not, he waits 1-2 days and then he checks the payment again.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GB" baseline="0" dirty="0" smtClean="0"/>
              <a:t>A better explanation of the contract terms 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Alice pays for her Smartphone on a certain day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Bob, </a:t>
            </a:r>
            <a:r>
              <a:rPr lang="en-GB" baseline="0" dirty="0" err="1" smtClean="0"/>
              <a:t>doesn</a:t>
            </a:r>
            <a:r>
              <a:rPr lang="uk-UA" baseline="0" dirty="0" smtClean="0"/>
              <a:t>’</a:t>
            </a:r>
            <a:r>
              <a:rPr lang="en-GB" baseline="0" dirty="0" smtClean="0"/>
              <a:t>t know when Alice actually paid for her Smartphone. Therefore he checks the payment once in a while. 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Might be possible that Alice’s money is already been transferred, but Bob will check it a couple of days later.  </a:t>
            </a:r>
          </a:p>
          <a:p>
            <a:pPr marL="457200" lvl="1" indent="0">
              <a:buNone/>
            </a:pPr>
            <a:r>
              <a:rPr lang="en-GB" baseline="0" dirty="0" smtClean="0"/>
              <a:t>- When the payment is confirmed by Bob, the Smartphone will be shipped to Alice.  </a:t>
            </a:r>
            <a:endParaRPr lang="en-GB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793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GB" baseline="0" dirty="0" smtClean="0"/>
              <a:t>A better explanation of the contract terms 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Alice pays for her Smartphone on a certain day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Bob, </a:t>
            </a:r>
            <a:r>
              <a:rPr lang="en-GB" baseline="0" dirty="0" err="1" smtClean="0"/>
              <a:t>doesn</a:t>
            </a:r>
            <a:r>
              <a:rPr lang="uk-UA" baseline="0" dirty="0" smtClean="0"/>
              <a:t>’</a:t>
            </a:r>
            <a:r>
              <a:rPr lang="en-GB" baseline="0" dirty="0" smtClean="0"/>
              <a:t>t know when Alice actually paid for her Smartphone. Therefore he checks the payment once in a while. 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Might be possible that Alice’s money is already been transferred, but Bob will check it a couple of days later.  </a:t>
            </a:r>
          </a:p>
          <a:p>
            <a:pPr marL="457200" lvl="1" indent="0">
              <a:buNone/>
            </a:pPr>
            <a:r>
              <a:rPr lang="en-GB" baseline="0" dirty="0" smtClean="0"/>
              <a:t>- When the </a:t>
            </a:r>
            <a:r>
              <a:rPr lang="en-GB" baseline="0" smtClean="0"/>
              <a:t>payment is confirmed by Bob, </a:t>
            </a:r>
            <a:r>
              <a:rPr lang="en-GB" baseline="0" dirty="0" smtClean="0"/>
              <a:t>the Smartphone will be shipped to Alice.  </a:t>
            </a:r>
            <a:endParaRPr lang="en-GB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072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</a:t>
            </a:r>
            <a:r>
              <a:rPr lang="en-GB" dirty="0" err="1" smtClean="0"/>
              <a:t>www.pwc.com</a:t>
            </a:r>
            <a:r>
              <a:rPr lang="en-GB" dirty="0" smtClean="0"/>
              <a:t>/us/</a:t>
            </a:r>
            <a:r>
              <a:rPr lang="en-GB" dirty="0" err="1" smtClean="0"/>
              <a:t>en</a:t>
            </a:r>
            <a:r>
              <a:rPr lang="en-GB" dirty="0" smtClean="0"/>
              <a:t>/technology-forecast/</a:t>
            </a:r>
            <a:r>
              <a:rPr lang="en-GB" dirty="0" err="1" smtClean="0"/>
              <a:t>blockchain</a:t>
            </a:r>
            <a:r>
              <a:rPr lang="en-GB" dirty="0" smtClean="0"/>
              <a:t>/digital-</a:t>
            </a:r>
            <a:r>
              <a:rPr lang="en-GB" dirty="0" err="1" smtClean="0"/>
              <a:t>business.html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marL="228600" indent="-228600">
              <a:buAutoNum type="arabicPeriod"/>
            </a:pPr>
            <a:r>
              <a:rPr lang="en-GB" baseline="0" dirty="0" smtClean="0"/>
              <a:t>The execution of a smart contract </a:t>
            </a:r>
            <a:r>
              <a:rPr lang="en-GB" baseline="0" dirty="0" err="1" smtClean="0"/>
              <a:t>doensn’t</a:t>
            </a:r>
            <a:r>
              <a:rPr lang="en-GB" baseline="0" dirty="0" smtClean="0"/>
              <a:t> need a middleman, which mean that can be executed faster </a:t>
            </a:r>
          </a:p>
          <a:p>
            <a:pPr marL="228600" indent="-228600">
              <a:buAutoNum type="arabicPeriod"/>
            </a:pPr>
            <a:endParaRPr lang="en-GB" baseline="0" dirty="0" smtClean="0"/>
          </a:p>
          <a:p>
            <a:pPr marL="228600" indent="-228600">
              <a:buAutoNum type="arabicPeriod"/>
            </a:pPr>
            <a:r>
              <a:rPr lang="en-GB" baseline="0" dirty="0" smtClean="0"/>
              <a:t>Manual remittance: consider the following scenario: Alice wants to buy a product from </a:t>
            </a:r>
            <a:r>
              <a:rPr lang="en-GB" baseline="0" dirty="0" err="1" smtClean="0"/>
              <a:t>Ebay</a:t>
            </a:r>
            <a:r>
              <a:rPr lang="en-GB" baseline="0" dirty="0" smtClean="0"/>
              <a:t>. Let’s suppose that she has stipulated a smart contract with an </a:t>
            </a:r>
            <a:r>
              <a:rPr lang="en-GB" baseline="0" dirty="0" err="1" smtClean="0"/>
              <a:t>Ebay</a:t>
            </a:r>
            <a:r>
              <a:rPr lang="en-GB" baseline="0" dirty="0" smtClean="0"/>
              <a:t> agent. Inside the smart contract there is an agreement, that says “When the payment is confirmed, the product will automatically be shipped”. If it were a traditional contract, the </a:t>
            </a:r>
            <a:r>
              <a:rPr lang="en-GB" baseline="0" dirty="0" err="1" smtClean="0"/>
              <a:t>Ebay</a:t>
            </a:r>
            <a:r>
              <a:rPr lang="en-GB" baseline="0" dirty="0" smtClean="0"/>
              <a:t> agent should check that the payment has been really done. The process would not be automatic like in the smart contract. </a:t>
            </a:r>
          </a:p>
          <a:p>
            <a:pPr marL="228600" indent="-228600">
              <a:buAutoNum type="arabicPeriod"/>
            </a:pPr>
            <a:endParaRPr lang="en-GB" baseline="0" dirty="0" smtClean="0"/>
          </a:p>
          <a:p>
            <a:pPr marL="228600" indent="-228600">
              <a:buAutoNum type="arabicPeriod"/>
            </a:pPr>
            <a:r>
              <a:rPr lang="en-GB" dirty="0" smtClean="0"/>
              <a:t>A Smart Contract is for sure cheaper</a:t>
            </a:r>
            <a:r>
              <a:rPr lang="en-GB" baseline="0" dirty="0" smtClean="0"/>
              <a:t> than a traditional one. You don’t have to pay for a middleman who checks the agreements, you have only to pay the ”code”.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A Smart Contract cannot get lost and its always available in chronological order on the </a:t>
            </a:r>
            <a:r>
              <a:rPr lang="en-GB" baseline="0" dirty="0" err="1" smtClean="0"/>
              <a:t>blockchain</a:t>
            </a:r>
            <a:r>
              <a:rPr lang="en-GB" baseline="0" dirty="0" smtClean="0"/>
              <a:t> for future access 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Like said before, there is no need of a middleman (lawyer) </a:t>
            </a:r>
          </a:p>
          <a:p>
            <a:pPr marL="228600" indent="-228600">
              <a:buAutoNum type="arabicPeriod"/>
            </a:pPr>
            <a:endParaRPr lang="en-GB" baseline="0" dirty="0" smtClean="0"/>
          </a:p>
          <a:p>
            <a:pPr marL="228600" indent="-228600">
              <a:buAutoNum type="arabicPeriod"/>
            </a:pPr>
            <a:endParaRPr lang="en-GB" baseline="0" dirty="0" smtClean="0"/>
          </a:p>
          <a:p>
            <a:pPr marL="0" indent="0">
              <a:buNone/>
            </a:pPr>
            <a:r>
              <a:rPr lang="en-GB" b="1" baseline="0" dirty="0" smtClean="0"/>
              <a:t>A Smart contract on a </a:t>
            </a:r>
            <a:r>
              <a:rPr lang="en-GB" b="1" baseline="0" dirty="0" err="1" smtClean="0"/>
              <a:t>blockchain</a:t>
            </a:r>
            <a:r>
              <a:rPr lang="en-GB" b="1" baseline="0" dirty="0" smtClean="0"/>
              <a:t> is like a single large secure Computer System BUT without the risks, costs and trust issues of a centralised model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545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</a:t>
            </a:r>
            <a:r>
              <a:rPr lang="en-GB" baseline="0" dirty="0" smtClean="0"/>
              <a:t> any party tries to change a contract (the execution code) on the </a:t>
            </a:r>
            <a:r>
              <a:rPr lang="en-GB" baseline="0" dirty="0" err="1" smtClean="0"/>
              <a:t>blockchain</a:t>
            </a:r>
            <a:r>
              <a:rPr lang="en-GB" baseline="0" dirty="0" smtClean="0"/>
              <a:t> all other parties can detect and prevent it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56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Alice</a:t>
            </a:r>
            <a:r>
              <a:rPr lang="en-GB" baseline="0" dirty="0" smtClean="0"/>
              <a:t> wants to buy a product from bob’s store and she wants </a:t>
            </a:r>
            <a:r>
              <a:rPr lang="en-GB" baseline="0" dirty="0" err="1" smtClean="0"/>
              <a:t>cryptovalues</a:t>
            </a:r>
            <a:r>
              <a:rPr lang="en-GB" baseline="0" dirty="0" smtClean="0"/>
              <a:t> (e.g. bitcoins)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501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transaction can be represented online as a ‘block’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180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block (resp. the transaction) is</a:t>
            </a:r>
            <a:r>
              <a:rPr lang="en-GB" baseline="0" dirty="0" smtClean="0"/>
              <a:t> broadcast across the entire network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46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Which validates it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31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block is then added to the chain which records the entire NON-reversible</a:t>
            </a:r>
            <a:r>
              <a:rPr lang="en-GB" baseline="0" dirty="0" smtClean="0"/>
              <a:t> (indelible) history of transactions in a public ledger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511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money</a:t>
            </a:r>
            <a:r>
              <a:rPr lang="en-GB" baseline="0" dirty="0" smtClean="0"/>
              <a:t> moves from Alice to Bob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821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baseline="0" dirty="0" smtClean="0"/>
              <a:t>No middleman (transactions between users are instantaneous) 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A centralized system it’s easier to attack. 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For Example if you have to execute a transaction through a bank you have to pay a fee for it, whereas using </a:t>
            </a:r>
            <a:r>
              <a:rPr lang="en-GB" baseline="0" dirty="0" err="1" smtClean="0"/>
              <a:t>blockchain</a:t>
            </a:r>
            <a:r>
              <a:rPr lang="en-GB" baseline="0" dirty="0" smtClean="0"/>
              <a:t> technology you don’t have to pay</a:t>
            </a:r>
          </a:p>
          <a:p>
            <a:pPr marL="228600" indent="-228600">
              <a:buAutoNum type="arabicPeriod"/>
            </a:pPr>
            <a:endParaRPr lang="en-GB" baseline="0" dirty="0" smtClean="0"/>
          </a:p>
          <a:p>
            <a:pPr marL="228600" indent="-228600">
              <a:buAutoNum type="arabicPeriod"/>
            </a:pPr>
            <a:endParaRPr lang="en-GB" baseline="0" dirty="0" smtClean="0"/>
          </a:p>
          <a:p>
            <a:pPr marL="228600" indent="-228600">
              <a:buAutoNum type="arabicPeriod"/>
            </a:pPr>
            <a:r>
              <a:rPr lang="en-GB" baseline="0" dirty="0" smtClean="0"/>
              <a:t>------------------------------------------</a:t>
            </a:r>
          </a:p>
          <a:p>
            <a:pPr marL="0" indent="0">
              <a:buNone/>
            </a:pPr>
            <a:r>
              <a:rPr lang="en-GB" baseline="0" dirty="0" smtClean="0"/>
              <a:t>Transactions are not prone to third part interference</a:t>
            </a:r>
          </a:p>
          <a:p>
            <a:pPr marL="228600" indent="-228600">
              <a:buAutoNum type="arabicPeriod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--------------------------------------------------------------------------</a:t>
            </a:r>
          </a:p>
          <a:p>
            <a:pPr marL="0" indent="0">
              <a:buNone/>
            </a:pPr>
            <a:endParaRPr lang="en-GB" baseline="0" dirty="0" smtClean="0"/>
          </a:p>
          <a:p>
            <a:pPr marL="228600" indent="-228600">
              <a:buAutoNum type="arabicPeriod"/>
            </a:pPr>
            <a:r>
              <a:rPr lang="en-GB" baseline="0" dirty="0" smtClean="0"/>
              <a:t>The transactions data, are available online to everyone on the distributed shared ledger</a:t>
            </a:r>
            <a:endParaRPr lang="en-GB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One of the most famous </a:t>
            </a:r>
            <a:r>
              <a:rPr lang="en-GB" dirty="0" err="1" smtClean="0"/>
              <a:t>blockchain</a:t>
            </a:r>
            <a:r>
              <a:rPr lang="en-GB" baseline="0" dirty="0" smtClean="0"/>
              <a:t> application is the transfer of bitcoins used for online trades. 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2. Cloud shared by the community (where each file is shredded and encrypted and spread across the network) 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3. </a:t>
            </a:r>
            <a:r>
              <a:rPr lang="en-GB" baseline="0" dirty="0" err="1" smtClean="0"/>
              <a:t>Blockchain</a:t>
            </a:r>
            <a:r>
              <a:rPr lang="en-GB" baseline="0" dirty="0" smtClean="0"/>
              <a:t> application can be applied to identity applications, like Passports, Birth Certificates, IDs, Online accounts, and so on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24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01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43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9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7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5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70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10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5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0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69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43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4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26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3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6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4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77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8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0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18.png"/><Relationship Id="rId9" Type="http://schemas.openxmlformats.org/officeDocument/2006/relationships/image" Target="../media/image21.tiff"/><Relationship Id="rId10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0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18.png"/><Relationship Id="rId9" Type="http://schemas.openxmlformats.org/officeDocument/2006/relationships/image" Target="../media/image21.tiff"/><Relationship Id="rId10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SECURITY</a:t>
            </a:r>
            <a:br>
              <a:rPr lang="it-IT" dirty="0" smtClean="0"/>
            </a:br>
            <a:r>
              <a:rPr lang="it-IT" dirty="0" smtClean="0"/>
              <a:t>CHALLENGES IN</a:t>
            </a:r>
            <a:br>
              <a:rPr lang="it-IT" dirty="0" smtClean="0"/>
            </a:br>
            <a:r>
              <a:rPr lang="it-IT" dirty="0" smtClean="0"/>
              <a:t>SMART CONTRACTS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Lucas </a:t>
            </a:r>
            <a:r>
              <a:rPr lang="it-IT" dirty="0" err="1" smtClean="0"/>
              <a:t>pelloni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smtClean="0"/>
              <a:t>Ile </a:t>
            </a:r>
            <a:r>
              <a:rPr lang="it-IT" dirty="0" err="1" smtClean="0"/>
              <a:t>cepilov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28975">
            <a:off x="408088" y="329514"/>
            <a:ext cx="2900756" cy="182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39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6108" y="154308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2.2	</a:t>
            </a:r>
            <a:r>
              <a:rPr lang="en-GB" sz="4000" dirty="0" smtClean="0"/>
              <a:t>How does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work?</a:t>
            </a:r>
            <a:endParaRPr lang="en-GB" sz="4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005" y="802265"/>
            <a:ext cx="4466230" cy="446623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7915" y="1861044"/>
            <a:ext cx="1469618" cy="1469618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9123" y="4670865"/>
            <a:ext cx="1466805" cy="146680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2095852" y="4868226"/>
            <a:ext cx="1688952" cy="1526162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2063767" y="4253697"/>
            <a:ext cx="1721037" cy="1555154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2050656" y="3633843"/>
            <a:ext cx="1721037" cy="1555154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2037545" y="3048306"/>
            <a:ext cx="1721037" cy="1555154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2015571" y="2403112"/>
            <a:ext cx="1721037" cy="1555154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2805" y="1259704"/>
            <a:ext cx="2646567" cy="2226424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7556" y="1437253"/>
            <a:ext cx="1101013" cy="1101013"/>
          </a:xfrm>
          <a:prstGeom prst="rect">
            <a:avLst/>
          </a:prstGeom>
        </p:spPr>
      </p:pic>
      <p:cxnSp>
        <p:nvCxnSpPr>
          <p:cNvPr id="21" name="Connettore 2 20"/>
          <p:cNvCxnSpPr>
            <a:stCxn id="18" idx="3"/>
          </p:cNvCxnSpPr>
          <p:nvPr/>
        </p:nvCxnSpPr>
        <p:spPr>
          <a:xfrm>
            <a:off x="4199372" y="2372916"/>
            <a:ext cx="2987241" cy="12609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4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2.3	</a:t>
            </a:r>
            <a:r>
              <a:rPr lang="en-GB" sz="4000" dirty="0" smtClean="0"/>
              <a:t>Benefits of </a:t>
            </a:r>
            <a:r>
              <a:rPr lang="en-GB" sz="4000" dirty="0" err="1" smtClean="0"/>
              <a:t>blockchain</a:t>
            </a:r>
            <a:endParaRPr lang="en-GB" sz="4000" dirty="0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+mj-lt"/>
              </a:rPr>
              <a:t>Decentralization of technology</a:t>
            </a:r>
          </a:p>
          <a:p>
            <a:r>
              <a:rPr lang="en-GB" sz="4000" dirty="0" smtClean="0">
                <a:latin typeface="+mj-lt"/>
              </a:rPr>
              <a:t>Transactions are </a:t>
            </a:r>
            <a:r>
              <a:rPr lang="en-GB" sz="4000" dirty="0" smtClean="0">
                <a:latin typeface="+mj-lt"/>
              </a:rPr>
              <a:t>immutable</a:t>
            </a:r>
            <a:endParaRPr lang="en-GB" sz="4000" dirty="0" smtClean="0">
              <a:latin typeface="+mj-lt"/>
            </a:endParaRPr>
          </a:p>
          <a:p>
            <a:r>
              <a:rPr lang="en-GB" sz="4000" dirty="0" smtClean="0">
                <a:latin typeface="+mj-lt"/>
              </a:rPr>
              <a:t>Distributed shared Ledger</a:t>
            </a:r>
          </a:p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5889592" y="5787509"/>
            <a:ext cx="6054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2800" dirty="0" smtClean="0">
                <a:solidFill>
                  <a:srgbClr val="FFC000"/>
                </a:solidFill>
              </a:rPr>
              <a:t>… but there are also some hurdles ... </a:t>
            </a:r>
            <a:endParaRPr lang="en-GB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93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991849" y="5058863"/>
            <a:ext cx="68662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FFC000"/>
                </a:solidFill>
              </a:rPr>
              <a:t>And also . . 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2.4	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applications</a:t>
            </a:r>
            <a:endParaRPr lang="en-GB" sz="4000" dirty="0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838635" y="2350089"/>
            <a:ext cx="10131425" cy="2855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latin typeface="+mj-lt"/>
              </a:rPr>
              <a:t>Decentralized exchanges (e.g. Bitcoin)</a:t>
            </a:r>
          </a:p>
          <a:p>
            <a:r>
              <a:rPr lang="en-GB" sz="4000" dirty="0" smtClean="0">
                <a:latin typeface="+mj-lt"/>
              </a:rPr>
              <a:t>Encrypted cloud storage (e.g. </a:t>
            </a:r>
            <a:r>
              <a:rPr lang="en-GB" sz="4000" dirty="0" err="1" smtClean="0">
                <a:latin typeface="+mj-lt"/>
              </a:rPr>
              <a:t>Storj</a:t>
            </a:r>
            <a:r>
              <a:rPr lang="en-GB" sz="4000" dirty="0" smtClean="0">
                <a:latin typeface="+mj-lt"/>
              </a:rPr>
              <a:t>)</a:t>
            </a:r>
          </a:p>
          <a:p>
            <a:r>
              <a:rPr lang="en-GB" sz="4000" dirty="0" smtClean="0">
                <a:latin typeface="+mj-lt"/>
              </a:rPr>
              <a:t>Digital identity </a:t>
            </a:r>
          </a:p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76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alphaModFix amt="8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3739" y="0"/>
            <a:ext cx="13916875" cy="7012800"/>
          </a:xfrm>
          <a:prstGeom prst="rect">
            <a:avLst/>
          </a:prstGeom>
          <a:effectLst>
            <a:reflection stA="29000" endPos="65000" dist="50800" dir="5400000" sy="-100000" algn="bl" rotWithShape="0"/>
          </a:effectLst>
        </p:spPr>
      </p:pic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8694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117" y="0"/>
            <a:ext cx="14025600" cy="7012800"/>
          </a:xfrm>
          <a:prstGeom prst="rect">
            <a:avLst/>
          </a:prstGeom>
        </p:spPr>
      </p:pic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87927" y="4849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3.</a:t>
            </a:r>
            <a:r>
              <a:rPr lang="en-GB" dirty="0" smtClean="0"/>
              <a:t>	</a:t>
            </a:r>
            <a:r>
              <a:rPr lang="en-GB" sz="4000" dirty="0" smtClean="0"/>
              <a:t>Smart Contracts</a:t>
            </a:r>
            <a:endParaRPr lang="en-GB" sz="4000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838634" y="2003767"/>
            <a:ext cx="10131425" cy="455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latin typeface="+mj-lt"/>
              </a:rPr>
              <a:t>What is a Smart Contract?</a:t>
            </a:r>
          </a:p>
          <a:p>
            <a:r>
              <a:rPr lang="en-GB" sz="4000" dirty="0">
                <a:latin typeface="+mj-lt"/>
              </a:rPr>
              <a:t>Traditional Contract vs. Smart Contracts</a:t>
            </a:r>
          </a:p>
          <a:p>
            <a:r>
              <a:rPr lang="en-GB" sz="4000" dirty="0" smtClean="0">
                <a:latin typeface="+mj-lt"/>
              </a:rPr>
              <a:t>What goes into a Smart Contract?</a:t>
            </a:r>
          </a:p>
          <a:p>
            <a:r>
              <a:rPr lang="en-GB" sz="4000" dirty="0" smtClean="0">
                <a:latin typeface="+mj-lt"/>
              </a:rPr>
              <a:t>Possible applications </a:t>
            </a:r>
          </a:p>
          <a:p>
            <a:r>
              <a:rPr lang="en-GB" sz="4000" dirty="0" err="1" smtClean="0">
                <a:latin typeface="+mj-lt"/>
              </a:rPr>
              <a:t>Ethereum</a:t>
            </a:r>
            <a:r>
              <a:rPr lang="en-GB" sz="4000" dirty="0" smtClean="0">
                <a:latin typeface="+mj-lt"/>
              </a:rPr>
              <a:t>, </a:t>
            </a:r>
            <a:r>
              <a:rPr lang="en-GB" sz="4000" dirty="0" err="1" smtClean="0">
                <a:latin typeface="+mj-lt"/>
              </a:rPr>
              <a:t>Blockchain</a:t>
            </a:r>
            <a:r>
              <a:rPr lang="en-GB" sz="4000" dirty="0" smtClean="0">
                <a:latin typeface="+mj-lt"/>
              </a:rPr>
              <a:t>-based Platform </a:t>
            </a: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3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392" y="0"/>
            <a:ext cx="14025600" cy="7012800"/>
          </a:xfrm>
          <a:prstGeom prst="rect">
            <a:avLst/>
          </a:prstGeom>
        </p:spPr>
      </p:pic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87927" y="4849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3.1</a:t>
            </a:r>
            <a:r>
              <a:rPr lang="en-GB" dirty="0" smtClean="0"/>
              <a:t>	</a:t>
            </a:r>
            <a:r>
              <a:rPr lang="en-GB" sz="4000" dirty="0" smtClean="0"/>
              <a:t>What is a smart </a:t>
            </a:r>
            <a:r>
              <a:rPr lang="en-GB" sz="4000" dirty="0" err="1" smtClean="0"/>
              <a:t>contracT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824347" y="2002567"/>
            <a:ext cx="10131425" cy="455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824347" y="1245094"/>
            <a:ext cx="10131425" cy="455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latin typeface="+mj-lt"/>
              </a:rPr>
              <a:t>A smart contract is a piece of software that defines the rules of an agreement</a:t>
            </a:r>
          </a:p>
          <a:p>
            <a:r>
              <a:rPr lang="en-GB" sz="4000" dirty="0" smtClean="0">
                <a:latin typeface="+mj-lt"/>
              </a:rPr>
              <a:t>It automatically verifies itself and executes the terms contained inside it</a:t>
            </a:r>
          </a:p>
          <a:p>
            <a:r>
              <a:rPr lang="en-GB" sz="4000" dirty="0" smtClean="0">
                <a:latin typeface="+mj-lt"/>
              </a:rPr>
              <a:t>Stored on the </a:t>
            </a:r>
            <a:r>
              <a:rPr lang="en-GB" sz="4000" dirty="0" err="1" smtClean="0">
                <a:latin typeface="+mj-lt"/>
              </a:rPr>
              <a:t>Blockchain</a:t>
            </a:r>
            <a:endParaRPr lang="en-GB" sz="4000" dirty="0">
              <a:latin typeface="+mj-lt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8540">
            <a:off x="9121429" y="434136"/>
            <a:ext cx="2762621" cy="173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99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392" y="0"/>
            <a:ext cx="14025600" cy="7012800"/>
          </a:xfrm>
          <a:prstGeom prst="rect">
            <a:avLst/>
          </a:prstGeom>
        </p:spPr>
      </p:pic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87927" y="484909"/>
            <a:ext cx="10131425" cy="1067385"/>
          </a:xfrm>
        </p:spPr>
        <p:txBody>
          <a:bodyPr>
            <a:norm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3.1</a:t>
            </a:r>
            <a:r>
              <a:rPr lang="en-GB" dirty="0" smtClean="0"/>
              <a:t>	</a:t>
            </a:r>
            <a:r>
              <a:rPr lang="en-GB" sz="4000" dirty="0" smtClean="0"/>
              <a:t>Scenario Example</a:t>
            </a:r>
            <a:endParaRPr lang="en-GB" sz="4000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824347" y="2002567"/>
            <a:ext cx="10131425" cy="455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cxnSp>
        <p:nvCxnSpPr>
          <p:cNvPr id="9" name="Connettore 2 8"/>
          <p:cNvCxnSpPr/>
          <p:nvPr/>
        </p:nvCxnSpPr>
        <p:spPr>
          <a:xfrm flipV="1">
            <a:off x="4645420" y="2891500"/>
            <a:ext cx="2336613" cy="22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27" y="2200048"/>
            <a:ext cx="2174528" cy="2178152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38" y="2449301"/>
            <a:ext cx="4037610" cy="1679646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307" y="3979268"/>
            <a:ext cx="1486962" cy="1387831"/>
          </a:xfrm>
          <a:prstGeom prst="rect">
            <a:avLst/>
          </a:prstGeom>
        </p:spPr>
      </p:pic>
      <p:cxnSp>
        <p:nvCxnSpPr>
          <p:cNvPr id="15" name="Connettore 2 14"/>
          <p:cNvCxnSpPr/>
          <p:nvPr/>
        </p:nvCxnSpPr>
        <p:spPr>
          <a:xfrm flipH="1">
            <a:off x="4544831" y="3823854"/>
            <a:ext cx="2360933" cy="30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8694" y="1818137"/>
            <a:ext cx="881361" cy="8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7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392" y="0"/>
            <a:ext cx="14025600" cy="7012800"/>
          </a:xfrm>
          <a:prstGeom prst="rect">
            <a:avLst/>
          </a:prstGeom>
        </p:spPr>
      </p:pic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87927" y="484909"/>
            <a:ext cx="10131425" cy="1067385"/>
          </a:xfrm>
        </p:spPr>
        <p:txBody>
          <a:bodyPr>
            <a:norm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3.1</a:t>
            </a:r>
            <a:r>
              <a:rPr lang="en-GB" dirty="0" smtClean="0"/>
              <a:t>	</a:t>
            </a:r>
            <a:r>
              <a:rPr lang="en-GB" sz="4000" dirty="0" smtClean="0"/>
              <a:t>Scenario Example</a:t>
            </a:r>
            <a:endParaRPr lang="en-GB" sz="4000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824347" y="2002567"/>
            <a:ext cx="10131425" cy="455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4321" y="2176651"/>
            <a:ext cx="2174528" cy="2178152"/>
          </a:xfrm>
          <a:prstGeom prst="rect">
            <a:avLst/>
          </a:prstGeom>
        </p:spPr>
      </p:pic>
      <p:cxnSp>
        <p:nvCxnSpPr>
          <p:cNvPr id="13" name="Connettore 2 12"/>
          <p:cNvCxnSpPr/>
          <p:nvPr/>
        </p:nvCxnSpPr>
        <p:spPr>
          <a:xfrm>
            <a:off x="4625149" y="2949788"/>
            <a:ext cx="2832462" cy="188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188" y="3554861"/>
            <a:ext cx="1771346" cy="1771346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3145" y="2002567"/>
            <a:ext cx="2397825" cy="239782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681" y="4099492"/>
            <a:ext cx="604326" cy="2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3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392" y="0"/>
            <a:ext cx="14025600" cy="7012800"/>
          </a:xfrm>
          <a:prstGeom prst="rect">
            <a:avLst/>
          </a:prstGeom>
        </p:spPr>
      </p:pic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87927" y="484909"/>
            <a:ext cx="10131425" cy="1067385"/>
          </a:xfrm>
        </p:spPr>
        <p:txBody>
          <a:bodyPr>
            <a:norm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3.1</a:t>
            </a:r>
            <a:r>
              <a:rPr lang="en-GB" dirty="0" smtClean="0"/>
              <a:t>	</a:t>
            </a:r>
            <a:r>
              <a:rPr lang="en-GB" sz="4000" dirty="0" smtClean="0"/>
              <a:t>Scenario Example</a:t>
            </a:r>
            <a:endParaRPr lang="en-GB" sz="4000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824347" y="2002567"/>
            <a:ext cx="10131425" cy="455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28" y="1369368"/>
            <a:ext cx="5038359" cy="503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6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magine 22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8149" y="0"/>
            <a:ext cx="14025600" cy="7012800"/>
          </a:xfrm>
          <a:prstGeom prst="rect">
            <a:avLst/>
          </a:prstGeom>
        </p:spPr>
      </p:pic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87927" y="484909"/>
            <a:ext cx="10131425" cy="1067385"/>
          </a:xfrm>
        </p:spPr>
        <p:txBody>
          <a:bodyPr>
            <a:norm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3.1</a:t>
            </a:r>
            <a:r>
              <a:rPr lang="en-GB" dirty="0" smtClean="0"/>
              <a:t>	</a:t>
            </a:r>
            <a:r>
              <a:rPr lang="en-GB" sz="4000" dirty="0" smtClean="0"/>
              <a:t>Scenario Example</a:t>
            </a:r>
            <a:endParaRPr lang="en-GB" sz="4000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824347" y="2002567"/>
            <a:ext cx="10131425" cy="455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cxnSp>
        <p:nvCxnSpPr>
          <p:cNvPr id="15" name="Connettore 2 14"/>
          <p:cNvCxnSpPr/>
          <p:nvPr/>
        </p:nvCxnSpPr>
        <p:spPr>
          <a:xfrm>
            <a:off x="4352499" y="2466490"/>
            <a:ext cx="3272495" cy="82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magin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27" y="2200048"/>
            <a:ext cx="2174528" cy="2178152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792" y="4457162"/>
            <a:ext cx="1688132" cy="1575590"/>
          </a:xfrm>
          <a:prstGeom prst="rect">
            <a:avLst/>
          </a:prstGeom>
        </p:spPr>
      </p:pic>
      <p:cxnSp>
        <p:nvCxnSpPr>
          <p:cNvPr id="21" name="Connettore 2 20"/>
          <p:cNvCxnSpPr/>
          <p:nvPr/>
        </p:nvCxnSpPr>
        <p:spPr>
          <a:xfrm flipH="1" flipV="1">
            <a:off x="4544832" y="3826868"/>
            <a:ext cx="4118283" cy="1146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magin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3115" y="193127"/>
            <a:ext cx="2397825" cy="2397825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3339" y="1439713"/>
            <a:ext cx="799053" cy="79905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483" y="2339552"/>
            <a:ext cx="604326" cy="2514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4487" y="4591700"/>
            <a:ext cx="1665322" cy="1665322"/>
          </a:xfrm>
          <a:prstGeom prst="rect">
            <a:avLst/>
          </a:prstGeom>
        </p:spPr>
      </p:pic>
      <p:cxnSp>
        <p:nvCxnSpPr>
          <p:cNvPr id="25" name="Connettore 2 24"/>
          <p:cNvCxnSpPr/>
          <p:nvPr/>
        </p:nvCxnSpPr>
        <p:spPr>
          <a:xfrm>
            <a:off x="9283147" y="2877898"/>
            <a:ext cx="0" cy="150030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 flipV="1">
            <a:off x="10284152" y="2827725"/>
            <a:ext cx="23630" cy="146610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magin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8799" y="5125395"/>
            <a:ext cx="694298" cy="694298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408" y="3309631"/>
            <a:ext cx="819316" cy="819316"/>
          </a:xfrm>
          <a:prstGeom prst="rect">
            <a:avLst/>
          </a:prstGeom>
        </p:spPr>
      </p:pic>
      <p:pic>
        <p:nvPicPr>
          <p:cNvPr id="33" name="Immagin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702" y="257862"/>
            <a:ext cx="1305359" cy="1305359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097" y="3185780"/>
            <a:ext cx="837653" cy="837653"/>
          </a:xfrm>
          <a:prstGeom prst="rect">
            <a:avLst/>
          </a:prstGeom>
        </p:spPr>
      </p:pic>
      <p:pic>
        <p:nvPicPr>
          <p:cNvPr id="35" name="Immagine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492" y="1470418"/>
            <a:ext cx="759497" cy="75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3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it-IT" sz="4400" dirty="0" smtClean="0"/>
              <a:t>Content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6781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magine 22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8149" y="0"/>
            <a:ext cx="14025600" cy="7012800"/>
          </a:xfrm>
          <a:prstGeom prst="rect">
            <a:avLst/>
          </a:prstGeom>
        </p:spPr>
      </p:pic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87927" y="484909"/>
            <a:ext cx="10131425" cy="1067385"/>
          </a:xfrm>
        </p:spPr>
        <p:txBody>
          <a:bodyPr>
            <a:norm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3.1</a:t>
            </a:r>
            <a:r>
              <a:rPr lang="en-GB" dirty="0" smtClean="0"/>
              <a:t>	</a:t>
            </a:r>
            <a:r>
              <a:rPr lang="en-GB" sz="4000" dirty="0" smtClean="0"/>
              <a:t>Scenario Example</a:t>
            </a:r>
            <a:endParaRPr lang="en-GB" sz="4000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824347" y="2002567"/>
            <a:ext cx="10131425" cy="455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cxnSp>
        <p:nvCxnSpPr>
          <p:cNvPr id="15" name="Connettore 2 14"/>
          <p:cNvCxnSpPr/>
          <p:nvPr/>
        </p:nvCxnSpPr>
        <p:spPr>
          <a:xfrm>
            <a:off x="4352499" y="2466490"/>
            <a:ext cx="3272495" cy="82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magin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27" y="2200048"/>
            <a:ext cx="2174528" cy="2178152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63" y="4241699"/>
            <a:ext cx="1688132" cy="1575590"/>
          </a:xfrm>
          <a:prstGeom prst="rect">
            <a:avLst/>
          </a:prstGeom>
        </p:spPr>
      </p:pic>
      <p:cxnSp>
        <p:nvCxnSpPr>
          <p:cNvPr id="21" name="Connettore 2 20"/>
          <p:cNvCxnSpPr/>
          <p:nvPr/>
        </p:nvCxnSpPr>
        <p:spPr>
          <a:xfrm flipH="1" flipV="1">
            <a:off x="4544832" y="3826868"/>
            <a:ext cx="4118283" cy="1146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magin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3115" y="193127"/>
            <a:ext cx="2397825" cy="2397825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3339" y="1439713"/>
            <a:ext cx="799053" cy="79905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483" y="2339552"/>
            <a:ext cx="604326" cy="2514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4487" y="4591700"/>
            <a:ext cx="1665322" cy="1665322"/>
          </a:xfrm>
          <a:prstGeom prst="rect">
            <a:avLst/>
          </a:prstGeom>
        </p:spPr>
      </p:pic>
      <p:cxnSp>
        <p:nvCxnSpPr>
          <p:cNvPr id="25" name="Connettore 2 24"/>
          <p:cNvCxnSpPr/>
          <p:nvPr/>
        </p:nvCxnSpPr>
        <p:spPr>
          <a:xfrm>
            <a:off x="9283147" y="2877898"/>
            <a:ext cx="0" cy="150030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 flipV="1">
            <a:off x="10284152" y="2827725"/>
            <a:ext cx="23630" cy="146610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magin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5842" y="5909873"/>
            <a:ext cx="694298" cy="694298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408" y="3309631"/>
            <a:ext cx="819316" cy="819316"/>
          </a:xfrm>
          <a:prstGeom prst="rect">
            <a:avLst/>
          </a:prstGeom>
        </p:spPr>
      </p:pic>
      <p:pic>
        <p:nvPicPr>
          <p:cNvPr id="33" name="Immagin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702" y="257862"/>
            <a:ext cx="1305359" cy="1305359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097" y="3185780"/>
            <a:ext cx="837653" cy="837653"/>
          </a:xfrm>
          <a:prstGeom prst="rect">
            <a:avLst/>
          </a:prstGeom>
        </p:spPr>
      </p:pic>
      <p:pic>
        <p:nvPicPr>
          <p:cNvPr id="35" name="Immagine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492" y="1470418"/>
            <a:ext cx="759497" cy="75949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808" y="2811669"/>
            <a:ext cx="541240" cy="54124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949" y="4972995"/>
            <a:ext cx="844636" cy="8446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403" y="1323089"/>
            <a:ext cx="1944815" cy="194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117" y="0"/>
            <a:ext cx="14025600" cy="7012800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87927" y="484909"/>
            <a:ext cx="11804073" cy="1067385"/>
          </a:xfrm>
        </p:spPr>
        <p:txBody>
          <a:bodyPr>
            <a:noAutofit/>
          </a:bodyPr>
          <a:lstStyle/>
          <a:p>
            <a:pPr marL="742950" indent="-742950" defTabSz="914400">
              <a:spcBef>
                <a:spcPts val="0"/>
              </a:spcBef>
              <a:defRPr/>
            </a:pPr>
            <a:r>
              <a:rPr lang="en-GB" sz="4000" dirty="0" smtClean="0"/>
              <a:t>3.2 </a:t>
            </a:r>
            <a:r>
              <a:rPr lang="en-GB" sz="4000" dirty="0"/>
              <a:t>Traditional </a:t>
            </a:r>
            <a:r>
              <a:rPr lang="en-GB" sz="4000" dirty="0" err="1" smtClean="0"/>
              <a:t>ContractS</a:t>
            </a:r>
            <a:r>
              <a:rPr lang="en-GB" sz="4000" dirty="0" smtClean="0"/>
              <a:t> </a:t>
            </a:r>
            <a:r>
              <a:rPr lang="en-GB" sz="4000" dirty="0"/>
              <a:t>vs. Smart Contracts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824347" y="2002567"/>
            <a:ext cx="10131425" cy="455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9"/>
          <a:stretch/>
        </p:blipFill>
        <p:spPr>
          <a:xfrm>
            <a:off x="2785258" y="1850166"/>
            <a:ext cx="6456306" cy="4408129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709301" y="1156926"/>
            <a:ext cx="3304110" cy="76944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CH" sz="4400" dirty="0" smtClean="0">
                <a:ln w="0"/>
                <a:solidFill>
                  <a:schemeClr val="tx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TRADITIONAL</a:t>
            </a:r>
            <a:endParaRPr lang="de-CH" sz="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tx1">
                  <a:lumMod val="75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6712142" y="1156925"/>
            <a:ext cx="1830693" cy="76944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CH" sz="4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</a:t>
            </a:r>
            <a:endParaRPr lang="de-CH" sz="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C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8984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117" y="0"/>
            <a:ext cx="14025600" cy="7012800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87927" y="4849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3.1</a:t>
            </a:r>
            <a:r>
              <a:rPr lang="en-GB" dirty="0" smtClean="0"/>
              <a:t>	</a:t>
            </a:r>
            <a:r>
              <a:rPr lang="en-GB" sz="4000" dirty="0" smtClean="0"/>
              <a:t>What is a smart </a:t>
            </a:r>
            <a:r>
              <a:rPr lang="en-GB" sz="4000" dirty="0" err="1" smtClean="0"/>
              <a:t>contracT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824347" y="2002567"/>
            <a:ext cx="10131425" cy="455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8774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	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technology </a:t>
            </a:r>
            <a:endParaRPr lang="en-GB" sz="4000" dirty="0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+mj-lt"/>
              </a:rPr>
              <a:t>What is a </a:t>
            </a:r>
            <a:r>
              <a:rPr lang="en-GB" sz="4000" dirty="0" err="1" smtClean="0">
                <a:latin typeface="+mj-lt"/>
              </a:rPr>
              <a:t>Blockchain</a:t>
            </a:r>
            <a:r>
              <a:rPr lang="en-GB" sz="4000" dirty="0" smtClean="0">
                <a:latin typeface="+mj-lt"/>
              </a:rPr>
              <a:t>?</a:t>
            </a:r>
          </a:p>
          <a:p>
            <a:r>
              <a:rPr lang="en-GB" sz="4000" dirty="0" smtClean="0">
                <a:latin typeface="+mj-lt"/>
              </a:rPr>
              <a:t>How does it work?</a:t>
            </a:r>
          </a:p>
          <a:p>
            <a:r>
              <a:rPr lang="en-GB" sz="4000" dirty="0" smtClean="0">
                <a:latin typeface="+mj-lt"/>
              </a:rPr>
              <a:t>Benefits of </a:t>
            </a:r>
            <a:r>
              <a:rPr lang="en-GB" sz="4000" dirty="0" err="1" smtClean="0">
                <a:latin typeface="+mj-lt"/>
              </a:rPr>
              <a:t>Blockchain</a:t>
            </a:r>
            <a:r>
              <a:rPr lang="en-GB" sz="4000" dirty="0" smtClean="0">
                <a:latin typeface="+mj-lt"/>
              </a:rPr>
              <a:t> Technology</a:t>
            </a:r>
          </a:p>
          <a:p>
            <a:r>
              <a:rPr lang="en-GB" sz="4000" dirty="0" err="1" smtClean="0">
                <a:latin typeface="+mj-lt"/>
              </a:rPr>
              <a:t>Blockchain</a:t>
            </a:r>
            <a:r>
              <a:rPr lang="en-GB" sz="4000" dirty="0" smtClean="0">
                <a:latin typeface="+mj-lt"/>
              </a:rPr>
              <a:t> applications</a:t>
            </a:r>
          </a:p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159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2.1	</a:t>
            </a:r>
            <a:r>
              <a:rPr lang="en-GB" sz="4000" dirty="0" smtClean="0"/>
              <a:t>What is a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30382" y="866201"/>
            <a:ext cx="10131425" cy="4557560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+mj-lt"/>
              </a:rPr>
              <a:t>Distributed Database</a:t>
            </a:r>
          </a:p>
          <a:p>
            <a:r>
              <a:rPr lang="en-GB" sz="4000" dirty="0" smtClean="0">
                <a:latin typeface="+mj-lt"/>
              </a:rPr>
              <a:t>Public digital ledger</a:t>
            </a:r>
          </a:p>
          <a:p>
            <a:r>
              <a:rPr lang="en-GB" sz="4000" dirty="0" smtClean="0">
                <a:latin typeface="+mj-lt"/>
              </a:rPr>
              <a:t>Source of Trust</a:t>
            </a: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420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2.2	</a:t>
            </a:r>
            <a:r>
              <a:rPr lang="en-GB" sz="4000" dirty="0" smtClean="0"/>
              <a:t>How does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work?</a:t>
            </a:r>
            <a:endParaRPr lang="en-GB" sz="40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4906" y="2114495"/>
            <a:ext cx="1469618" cy="1469618"/>
          </a:xfrm>
          <a:prstGeom prst="rect">
            <a:avLst/>
          </a:prstGeom>
        </p:spPr>
      </p:pic>
      <p:cxnSp>
        <p:nvCxnSpPr>
          <p:cNvPr id="11" name="Connettore 2 10"/>
          <p:cNvCxnSpPr/>
          <p:nvPr/>
        </p:nvCxnSpPr>
        <p:spPr>
          <a:xfrm>
            <a:off x="4850296" y="3859870"/>
            <a:ext cx="22822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4276" y="2373970"/>
            <a:ext cx="2174528" cy="2178152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4016" y="2154297"/>
            <a:ext cx="2397825" cy="239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98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2.2	</a:t>
            </a:r>
            <a:r>
              <a:rPr lang="en-GB" sz="4000" dirty="0" smtClean="0"/>
              <a:t>How does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work?</a:t>
            </a:r>
            <a:endParaRPr lang="en-GB" sz="4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3" y="1399894"/>
            <a:ext cx="3648649" cy="364864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3351" y="3043238"/>
            <a:ext cx="472478" cy="472478"/>
          </a:xfrm>
          <a:prstGeom prst="rect">
            <a:avLst/>
          </a:prstGeom>
        </p:spPr>
      </p:pic>
      <p:cxnSp>
        <p:nvCxnSpPr>
          <p:cNvPr id="21" name="Connettore 2 20"/>
          <p:cNvCxnSpPr/>
          <p:nvPr/>
        </p:nvCxnSpPr>
        <p:spPr>
          <a:xfrm>
            <a:off x="4704870" y="3381550"/>
            <a:ext cx="2753205" cy="91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3351" y="4756114"/>
            <a:ext cx="1379257" cy="1381556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6466" y="2003062"/>
            <a:ext cx="3299043" cy="2775319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5037" y="2153816"/>
            <a:ext cx="1361900" cy="1361900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9351" y="3043238"/>
            <a:ext cx="472478" cy="472478"/>
          </a:xfrm>
          <a:prstGeom prst="rect">
            <a:avLst/>
          </a:prstGeom>
        </p:spPr>
      </p:pic>
      <p:pic>
        <p:nvPicPr>
          <p:cNvPr id="25" name="Immagin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873" y="2404053"/>
            <a:ext cx="472478" cy="472478"/>
          </a:xfrm>
          <a:prstGeom prst="rect">
            <a:avLst/>
          </a:prstGeom>
        </p:spPr>
      </p:pic>
      <p:pic>
        <p:nvPicPr>
          <p:cNvPr id="26" name="Immagin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3621" y="2433437"/>
            <a:ext cx="472478" cy="472478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5677" y="2350882"/>
            <a:ext cx="472478" cy="4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3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2.2	</a:t>
            </a:r>
            <a:r>
              <a:rPr lang="en-GB" sz="4000" dirty="0" smtClean="0"/>
              <a:t>How does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work?</a:t>
            </a:r>
            <a:endParaRPr lang="en-GB" sz="4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2512" y="2612301"/>
            <a:ext cx="2244800" cy="188843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341" y="2632179"/>
            <a:ext cx="1093351" cy="109335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097669">
            <a:off x="7299805" y="2049569"/>
            <a:ext cx="916820" cy="91682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667436">
            <a:off x="3608273" y="2113628"/>
            <a:ext cx="916820" cy="916820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10914">
            <a:off x="3762763" y="4017992"/>
            <a:ext cx="916820" cy="916820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5587">
            <a:off x="7298730" y="4023398"/>
            <a:ext cx="916820" cy="916820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0047" y="1254192"/>
            <a:ext cx="1946476" cy="1946476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0198" y="4363136"/>
            <a:ext cx="1819982" cy="1819982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2250" y="1294866"/>
            <a:ext cx="1693487" cy="2116859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2727" y="4066259"/>
            <a:ext cx="1693487" cy="2116859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4787" y="3626405"/>
            <a:ext cx="882853" cy="882853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4104" y="672556"/>
            <a:ext cx="882853" cy="882853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9359" y="1113983"/>
            <a:ext cx="882853" cy="882853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5522" y="3764060"/>
            <a:ext cx="882853" cy="88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07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2.2	</a:t>
            </a:r>
            <a:r>
              <a:rPr lang="en-GB" sz="4000" dirty="0" smtClean="0"/>
              <a:t>How does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work?</a:t>
            </a:r>
            <a:endParaRPr lang="en-GB" sz="40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097669">
            <a:off x="7299805" y="2049569"/>
            <a:ext cx="916820" cy="91682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667436">
            <a:off x="3608273" y="2113628"/>
            <a:ext cx="916820" cy="916820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10914">
            <a:off x="3762763" y="4017992"/>
            <a:ext cx="916820" cy="916820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5587">
            <a:off x="7298730" y="4023398"/>
            <a:ext cx="916820" cy="916820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0047" y="1254192"/>
            <a:ext cx="1946476" cy="1946476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0198" y="4363136"/>
            <a:ext cx="1819982" cy="1819982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2250" y="1294866"/>
            <a:ext cx="1693487" cy="2116859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2727" y="4066259"/>
            <a:ext cx="1693487" cy="2116859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6441" y="1180592"/>
            <a:ext cx="902731" cy="902731"/>
          </a:xfrm>
          <a:prstGeom prst="rect">
            <a:avLst/>
          </a:prstGeom>
        </p:spPr>
      </p:pic>
      <p:pic>
        <p:nvPicPr>
          <p:cNvPr id="25" name="Immagin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4371" y="3937062"/>
            <a:ext cx="902731" cy="902731"/>
          </a:xfrm>
          <a:prstGeom prst="rect">
            <a:avLst/>
          </a:prstGeom>
        </p:spPr>
      </p:pic>
      <p:pic>
        <p:nvPicPr>
          <p:cNvPr id="26" name="Immagin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5157" y="952375"/>
            <a:ext cx="902731" cy="902731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5157" y="3731721"/>
            <a:ext cx="902731" cy="902731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0590" y="2422727"/>
            <a:ext cx="2646567" cy="2226424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255" y="2601430"/>
            <a:ext cx="1101013" cy="110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09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9814" y="117403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2.2	</a:t>
            </a:r>
            <a:r>
              <a:rPr lang="en-GB" sz="4000" dirty="0" smtClean="0"/>
              <a:t>How does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work?</a:t>
            </a:r>
            <a:endParaRPr lang="en-GB" sz="4000" dirty="0"/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6508965" y="4845155"/>
            <a:ext cx="1688952" cy="1526162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6476880" y="4230626"/>
            <a:ext cx="1721037" cy="1555154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6463769" y="3610772"/>
            <a:ext cx="1721037" cy="1555154"/>
          </a:xfrm>
          <a:prstGeom prst="rect">
            <a:avLst/>
          </a:prstGeom>
        </p:spPr>
      </p:pic>
      <p:pic>
        <p:nvPicPr>
          <p:cNvPr id="32" name="Immagine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6450658" y="3025235"/>
            <a:ext cx="1721037" cy="1555154"/>
          </a:xfrm>
          <a:prstGeom prst="rect">
            <a:avLst/>
          </a:prstGeom>
        </p:spPr>
      </p:pic>
      <p:pic>
        <p:nvPicPr>
          <p:cNvPr id="33" name="Immagin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6428684" y="2380041"/>
            <a:ext cx="1721037" cy="1555154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5918" y="1236633"/>
            <a:ext cx="2646567" cy="2226424"/>
          </a:xfrm>
          <a:prstGeom prst="rect">
            <a:avLst/>
          </a:prstGeom>
        </p:spPr>
      </p:pic>
      <p:pic>
        <p:nvPicPr>
          <p:cNvPr id="35" name="Immagin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0669" y="1414182"/>
            <a:ext cx="1101013" cy="1101013"/>
          </a:xfrm>
          <a:prstGeom prst="rect">
            <a:avLst/>
          </a:prstGeom>
        </p:spPr>
      </p:pic>
      <p:pic>
        <p:nvPicPr>
          <p:cNvPr id="36" name="Immagine 35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7793" y="3625136"/>
            <a:ext cx="2646567" cy="2226424"/>
          </a:xfrm>
          <a:prstGeom prst="rect">
            <a:avLst/>
          </a:prstGeom>
        </p:spPr>
      </p:pic>
      <p:pic>
        <p:nvPicPr>
          <p:cNvPr id="37" name="Immagine 36"/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2544" y="3802685"/>
            <a:ext cx="1101013" cy="1101013"/>
          </a:xfrm>
          <a:prstGeom prst="rect">
            <a:avLst/>
          </a:prstGeom>
        </p:spPr>
      </p:pic>
      <p:sp>
        <p:nvSpPr>
          <p:cNvPr id="10" name="Freccia curva 9"/>
          <p:cNvSpPr/>
          <p:nvPr/>
        </p:nvSpPr>
        <p:spPr>
          <a:xfrm>
            <a:off x="2820391" y="1911604"/>
            <a:ext cx="2717986" cy="1083172"/>
          </a:xfrm>
          <a:prstGeom prst="bentArrow">
            <a:avLst/>
          </a:prstGeom>
          <a:ln w="31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85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e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428</TotalTime>
  <Words>1241</Words>
  <Application>Microsoft Macintosh PowerPoint</Application>
  <PresentationFormat>Widescreen</PresentationFormat>
  <Paragraphs>173</Paragraphs>
  <Slides>22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Celestiale</vt:lpstr>
      <vt:lpstr>SECURITY CHALLENGES IN SMART CONTRACTS</vt:lpstr>
      <vt:lpstr>Content</vt:lpstr>
      <vt:lpstr>2. Blockchain technology </vt:lpstr>
      <vt:lpstr>2.1 What is a blockchain?</vt:lpstr>
      <vt:lpstr>2.2 How does blockchain work?</vt:lpstr>
      <vt:lpstr>2.2 How does blockchain work?</vt:lpstr>
      <vt:lpstr>2.2 How does blockchain work?</vt:lpstr>
      <vt:lpstr>2.2 How does blockchain work?</vt:lpstr>
      <vt:lpstr>2.2 How does blockchain work?</vt:lpstr>
      <vt:lpstr>2.2 How does blockchain work?</vt:lpstr>
      <vt:lpstr>2.3 Benefits of blockchain</vt:lpstr>
      <vt:lpstr>2.4 Blockchain applications</vt:lpstr>
      <vt:lpstr>Presentazione di PowerPoint</vt:lpstr>
      <vt:lpstr>3. Smart Contracts</vt:lpstr>
      <vt:lpstr>3.1 What is a smart contracT?</vt:lpstr>
      <vt:lpstr>3.1 Scenario Example</vt:lpstr>
      <vt:lpstr>3.1 Scenario Example</vt:lpstr>
      <vt:lpstr>3.1 Scenario Example</vt:lpstr>
      <vt:lpstr>3.1 Scenario Example</vt:lpstr>
      <vt:lpstr>3.1 Scenario Example</vt:lpstr>
      <vt:lpstr>3.2 Traditional ContractS vs. Smart Contracts </vt:lpstr>
      <vt:lpstr>3.1 What is a smart contracT?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CHALLENGES IN SMART CONTRACTS</dc:title>
  <dc:creator>Lucas Pelloni</dc:creator>
  <cp:lastModifiedBy>Lucas Pelloni</cp:lastModifiedBy>
  <cp:revision>63</cp:revision>
  <dcterms:created xsi:type="dcterms:W3CDTF">2017-03-12T09:30:45Z</dcterms:created>
  <dcterms:modified xsi:type="dcterms:W3CDTF">2017-03-12T16:46:33Z</dcterms:modified>
</cp:coreProperties>
</file>