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5" r:id="rId8"/>
    <p:sldId id="266" r:id="rId9"/>
    <p:sldId id="267" r:id="rId10"/>
    <p:sldId id="264" r:id="rId11"/>
    <p:sldId id="261" r:id="rId12"/>
    <p:sldId id="262" r:id="rId13"/>
    <p:sldId id="263" r:id="rId14"/>
    <p:sldId id="269" r:id="rId15"/>
    <p:sldId id="270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88668"/>
  </p:normalViewPr>
  <p:slideViewPr>
    <p:cSldViewPr snapToGrid="0" snapToObjects="1">
      <p:cViewPr>
        <p:scale>
          <a:sx n="107" d="100"/>
          <a:sy n="107" d="100"/>
        </p:scale>
        <p:origin x="7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BBED5-9468-F34B-A6DE-7AA9EFC24E6A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F61C2-6B96-DC49-8037-CB49B5317E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70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 smtClean="0"/>
              <a:t>DISTRIBUTED DB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Blockchain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technlogy</a:t>
            </a:r>
            <a:r>
              <a:rPr lang="en-GB" baseline="0" dirty="0" smtClean="0"/>
              <a:t> is challenging the status quo in a radical way, by using math and </a:t>
            </a:r>
            <a:r>
              <a:rPr lang="en-GB" baseline="0" dirty="0" err="1" smtClean="0"/>
              <a:t>cryptogrnaphy</a:t>
            </a:r>
            <a:r>
              <a:rPr lang="en-GB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Blochchain</a:t>
            </a:r>
            <a:r>
              <a:rPr lang="en-GB" baseline="0" dirty="0" smtClean="0"/>
              <a:t> provides an open decentralised database of every transaction </a:t>
            </a:r>
            <a:r>
              <a:rPr lang="en-GB" baseline="0" dirty="0" err="1" smtClean="0"/>
              <a:t>involing</a:t>
            </a:r>
            <a:r>
              <a:rPr lang="en-GB" baseline="0" dirty="0" smtClean="0"/>
              <a:t> value (Money, goods, property word or even votes</a:t>
            </a:r>
            <a:r>
              <a:rPr lang="en-GB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Basically, a BC is an append-only data structure </a:t>
            </a:r>
            <a:r>
              <a:rPr lang="en-GB" baseline="0" dirty="0" err="1" smtClean="0"/>
              <a:t>mainteined</a:t>
            </a:r>
            <a:r>
              <a:rPr lang="en-GB" baseline="0" dirty="0" smtClean="0"/>
              <a:t> by the nodes of a peer-</a:t>
            </a:r>
            <a:r>
              <a:rPr lang="en-GB" baseline="0" dirty="0" err="1" smtClean="0"/>
              <a:t>to.peer</a:t>
            </a:r>
            <a:r>
              <a:rPr lang="en-GB" baseline="0" dirty="0" smtClean="0"/>
              <a:t> network 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 Creating a record whose authenticity can be verified by the entire community -&gt; Thirty part trust organisations may no longer be necessary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PUBLIC LEDGER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Every transaction will be recorded on a public and distributed ledger 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SOURCE OF TRUST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Blockchain</a:t>
            </a:r>
            <a:r>
              <a:rPr lang="en-GB" baseline="0" dirty="0" smtClean="0"/>
              <a:t> will become a global decentralised source of trust 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that is centralized makes it easy to attack because it offers a single point of failure.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 Firewall of a website).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built with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Bloch chain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technlogy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require  users to trust the developers with personal information or funds.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Currently, most people use a trusted middleman such as a bank to make a transaction. But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consumers and suppliers to connect directly, removing the need for a third party.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13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1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37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</a:t>
            </a:r>
            <a:r>
              <a:rPr lang="en-GB" baseline="0" dirty="0" smtClean="0"/>
              <a:t> SC is a piece of software that stores rules for negotiating the terms of a contract, automatically verifies the contract and then executes the agreed terms.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Smart</a:t>
            </a:r>
            <a:r>
              <a:rPr lang="en-GB" baseline="0" dirty="0" smtClean="0"/>
              <a:t> contracts are computer programs that can be correctly executed by a network of mutually distrusting nodes, without the need of an external trusted authority, which means that are the nodes the “</a:t>
            </a:r>
            <a:r>
              <a:rPr lang="en-GB" baseline="0" dirty="0" err="1" smtClean="0"/>
              <a:t>autorithy</a:t>
            </a:r>
            <a:r>
              <a:rPr lang="en-GB" baseline="0" dirty="0" smtClean="0"/>
              <a:t>”, who validates the valid execution of a smart contract 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242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54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56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Alice</a:t>
            </a:r>
            <a:r>
              <a:rPr lang="en-GB" baseline="0" dirty="0" smtClean="0"/>
              <a:t> wants to buy a product from bob’s store and she wants </a:t>
            </a:r>
            <a:r>
              <a:rPr lang="en-GB" baseline="0" dirty="0" err="1" smtClean="0"/>
              <a:t>cryptovalues</a:t>
            </a:r>
            <a:r>
              <a:rPr lang="en-GB" baseline="0" dirty="0" smtClean="0"/>
              <a:t> (e.g. bitcoins)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50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transaction can be represented online as a ‘block’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8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block (resp. the transaction) is</a:t>
            </a:r>
            <a:r>
              <a:rPr lang="en-GB" baseline="0" dirty="0" smtClean="0"/>
              <a:t> broadcast across the entire network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6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Which validates it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block is then added to the chain which records the entire NON-reversible</a:t>
            </a:r>
            <a:r>
              <a:rPr lang="en-GB" baseline="0" dirty="0" smtClean="0"/>
              <a:t> (indelible) history of transactions in a public ledger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1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money</a:t>
            </a:r>
            <a:r>
              <a:rPr lang="en-GB" baseline="0" dirty="0" smtClean="0"/>
              <a:t> moves from Alice to Bob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82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baseline="0" dirty="0" smtClean="0"/>
              <a:t>No middleman (transactions between users are instantaneous)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A centralized system it’s easier to attack.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For Example if you have to execute a transaction through a bank you have to pay a fee for it, whereas using </a:t>
            </a:r>
            <a:r>
              <a:rPr lang="en-GB" baseline="0" dirty="0" err="1" smtClean="0"/>
              <a:t>blockchain</a:t>
            </a:r>
            <a:r>
              <a:rPr lang="en-GB" baseline="0" dirty="0" smtClean="0"/>
              <a:t> technology you don’t have to pay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------------------------------------------</a:t>
            </a:r>
          </a:p>
          <a:p>
            <a:pPr marL="0" indent="0">
              <a:buNone/>
            </a:pPr>
            <a:r>
              <a:rPr lang="en-GB" baseline="0" dirty="0" smtClean="0"/>
              <a:t>Transactions are not prone to third part interference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--------------------------------------------------------------------------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The transactions data, are available online to everyone on the distributed shared ledger</a:t>
            </a:r>
            <a:endParaRPr lang="en-GB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of the most famous </a:t>
            </a:r>
            <a:r>
              <a:rPr lang="en-GB" dirty="0" err="1" smtClean="0"/>
              <a:t>blockchain</a:t>
            </a:r>
            <a:r>
              <a:rPr lang="en-GB" baseline="0" dirty="0" smtClean="0"/>
              <a:t> application is the transfer of bitcoins used for online trades. 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2. Cloud shared by the community (where each file is shredded and encrypted and spread across the network) 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3. </a:t>
            </a:r>
            <a:r>
              <a:rPr lang="en-GB" baseline="0" dirty="0" err="1" smtClean="0"/>
              <a:t>Blockchain</a:t>
            </a:r>
            <a:r>
              <a:rPr lang="en-GB" baseline="0" dirty="0" smtClean="0"/>
              <a:t> application can be applied to identity applications, like Passports, Birth Certificates, IDs, Online accounts, and so on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2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1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4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7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7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5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0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6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4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2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3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4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7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SECURITY</a:t>
            </a:r>
            <a:br>
              <a:rPr lang="it-IT" dirty="0" smtClean="0"/>
            </a:br>
            <a:r>
              <a:rPr lang="it-IT" dirty="0" smtClean="0"/>
              <a:t>CHALLENGES IN</a:t>
            </a:r>
            <a:br>
              <a:rPr lang="it-IT" dirty="0" smtClean="0"/>
            </a:br>
            <a:r>
              <a:rPr lang="it-IT" dirty="0" smtClean="0"/>
              <a:t>SMART CONTRACTS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Lucas </a:t>
            </a:r>
            <a:r>
              <a:rPr lang="it-IT" dirty="0" err="1" smtClean="0"/>
              <a:t>pelloni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smtClean="0"/>
              <a:t>Ile </a:t>
            </a:r>
            <a:r>
              <a:rPr lang="it-IT" dirty="0" err="1" smtClean="0"/>
              <a:t>cepilov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28975">
            <a:off x="408088" y="329514"/>
            <a:ext cx="2900756" cy="1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3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6108" y="154308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05" y="802265"/>
            <a:ext cx="4466230" cy="446623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7915" y="1861044"/>
            <a:ext cx="1469618" cy="146961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9123" y="4670865"/>
            <a:ext cx="1466805" cy="146680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95852" y="4868226"/>
            <a:ext cx="1688952" cy="152616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63767" y="4253697"/>
            <a:ext cx="1721037" cy="1555154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50656" y="3633843"/>
            <a:ext cx="1721037" cy="155515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37545" y="3048306"/>
            <a:ext cx="1721037" cy="155515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15571" y="2403112"/>
            <a:ext cx="1721037" cy="1555154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2805" y="1259704"/>
            <a:ext cx="2646567" cy="222642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556" y="1437253"/>
            <a:ext cx="1101013" cy="1101013"/>
          </a:xfrm>
          <a:prstGeom prst="rect">
            <a:avLst/>
          </a:prstGeom>
        </p:spPr>
      </p:pic>
      <p:cxnSp>
        <p:nvCxnSpPr>
          <p:cNvPr id="21" name="Connettore 2 20"/>
          <p:cNvCxnSpPr>
            <a:stCxn id="18" idx="3"/>
          </p:cNvCxnSpPr>
          <p:nvPr/>
        </p:nvCxnSpPr>
        <p:spPr>
          <a:xfrm>
            <a:off x="4199372" y="2372916"/>
            <a:ext cx="2987241" cy="1260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2.3	</a:t>
            </a:r>
            <a:r>
              <a:rPr lang="en-GB" sz="4000" dirty="0" smtClean="0"/>
              <a:t>Benefits of </a:t>
            </a:r>
            <a:r>
              <a:rPr lang="en-GB" sz="4000" dirty="0" err="1" smtClean="0"/>
              <a:t>blockchain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Decentralization of technology</a:t>
            </a:r>
          </a:p>
          <a:p>
            <a:r>
              <a:rPr lang="en-GB" sz="4000" dirty="0" smtClean="0">
                <a:latin typeface="+mj-lt"/>
              </a:rPr>
              <a:t>Transactions are </a:t>
            </a:r>
            <a:r>
              <a:rPr lang="en-GB" sz="4000" dirty="0" smtClean="0">
                <a:latin typeface="+mj-lt"/>
              </a:rPr>
              <a:t>immutable</a:t>
            </a:r>
            <a:endParaRPr lang="en-GB" sz="4000" dirty="0" smtClean="0">
              <a:latin typeface="+mj-lt"/>
            </a:endParaRPr>
          </a:p>
          <a:p>
            <a:r>
              <a:rPr lang="en-GB" sz="4000" dirty="0" smtClean="0">
                <a:latin typeface="+mj-lt"/>
              </a:rPr>
              <a:t>Distributed shared Ledger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5889592" y="5787509"/>
            <a:ext cx="6054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800" dirty="0" smtClean="0">
                <a:solidFill>
                  <a:srgbClr val="FFC000"/>
                </a:solidFill>
              </a:rPr>
              <a:t>… but there are also some hurdles ... 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991849" y="5058863"/>
            <a:ext cx="68662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FFC000"/>
                </a:solidFill>
              </a:rPr>
              <a:t>And also . . 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2.4	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applications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838635" y="2350089"/>
            <a:ext cx="10131425" cy="2855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Decentralized exchanges (e.g. Bitcoin)</a:t>
            </a:r>
          </a:p>
          <a:p>
            <a:r>
              <a:rPr lang="en-GB" sz="4000" dirty="0" smtClean="0">
                <a:latin typeface="+mj-lt"/>
              </a:rPr>
              <a:t>Encrypted cloud storage (e.g. </a:t>
            </a:r>
            <a:r>
              <a:rPr lang="en-GB" sz="4000" dirty="0" err="1" smtClean="0">
                <a:latin typeface="+mj-lt"/>
              </a:rPr>
              <a:t>Storj</a:t>
            </a:r>
            <a:r>
              <a:rPr lang="en-GB" sz="4000" dirty="0" smtClean="0">
                <a:latin typeface="+mj-lt"/>
              </a:rPr>
              <a:t>)</a:t>
            </a:r>
          </a:p>
          <a:p>
            <a:r>
              <a:rPr lang="en-GB" sz="4000" dirty="0" smtClean="0">
                <a:latin typeface="+mj-lt"/>
              </a:rPr>
              <a:t>Digital identity 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76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739" y="0"/>
            <a:ext cx="13916875" cy="7012800"/>
          </a:xfrm>
          <a:prstGeom prst="rect">
            <a:avLst/>
          </a:prstGeom>
          <a:effectLst>
            <a:reflection stA="29000" endPos="65000" dist="50800" dir="5400000" sy="-100000" algn="bl" rotWithShape="0"/>
          </a:effectLst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69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17" y="0"/>
            <a:ext cx="14025600" cy="7012800"/>
          </a:xfrm>
          <a:prstGeom prst="rect">
            <a:avLst/>
          </a:prstGeom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</a:t>
            </a:r>
            <a:r>
              <a:rPr lang="en-GB" dirty="0" smtClean="0"/>
              <a:t>	</a:t>
            </a:r>
            <a:r>
              <a:rPr lang="en-GB" sz="4000" dirty="0" smtClean="0"/>
              <a:t>Smart Contracts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38634" y="20037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What is a Smart Contract?</a:t>
            </a:r>
          </a:p>
          <a:p>
            <a:r>
              <a:rPr lang="en-GB" sz="4000" dirty="0">
                <a:latin typeface="+mj-lt"/>
              </a:rPr>
              <a:t>Traditional Contract vs. Smart Contracts</a:t>
            </a:r>
          </a:p>
          <a:p>
            <a:r>
              <a:rPr lang="en-GB" sz="4000" dirty="0" smtClean="0">
                <a:latin typeface="+mj-lt"/>
              </a:rPr>
              <a:t>How are they executed?</a:t>
            </a:r>
          </a:p>
          <a:p>
            <a:r>
              <a:rPr lang="en-GB" sz="4000" dirty="0" smtClean="0">
                <a:latin typeface="+mj-lt"/>
              </a:rPr>
              <a:t>Possible applications </a:t>
            </a:r>
          </a:p>
          <a:p>
            <a:r>
              <a:rPr lang="en-GB" sz="4000" dirty="0" err="1" smtClean="0">
                <a:latin typeface="+mj-lt"/>
              </a:rPr>
              <a:t>Ethereum</a:t>
            </a:r>
            <a:r>
              <a:rPr lang="en-GB" sz="4000" dirty="0" smtClean="0">
                <a:latin typeface="+mj-lt"/>
              </a:rPr>
              <a:t>, </a:t>
            </a:r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-based Platform 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3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392" y="0"/>
            <a:ext cx="14025600" cy="7012800"/>
          </a:xfrm>
          <a:prstGeom prst="rect">
            <a:avLst/>
          </a:prstGeom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3.1</a:t>
            </a:r>
            <a:r>
              <a:rPr lang="en-GB" dirty="0" smtClean="0"/>
              <a:t>	</a:t>
            </a:r>
            <a:r>
              <a:rPr lang="en-GB" sz="4000" dirty="0" smtClean="0"/>
              <a:t>What is a smart </a:t>
            </a:r>
            <a:r>
              <a:rPr lang="en-GB" sz="4000" dirty="0" err="1" smtClean="0"/>
              <a:t>contracT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824346" y="1018601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A smart contract is a piece of software that defines the rules of an agreement</a:t>
            </a:r>
          </a:p>
          <a:p>
            <a:r>
              <a:rPr lang="en-GB" sz="4000" dirty="0" smtClean="0">
                <a:latin typeface="+mj-lt"/>
              </a:rPr>
              <a:t>It automatically verifies itself and executes the terms contained inside it</a:t>
            </a:r>
            <a:endParaRPr lang="en-GB" sz="4000" dirty="0">
              <a:latin typeface="+mj-lt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40">
            <a:off x="9121429" y="434136"/>
            <a:ext cx="2762621" cy="17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17" y="0"/>
            <a:ext cx="14025600" cy="70128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1804073" cy="1067385"/>
          </a:xfrm>
        </p:spPr>
        <p:txBody>
          <a:bodyPr>
            <a:noAutofit/>
          </a:bodyPr>
          <a:lstStyle/>
          <a:p>
            <a:pPr marL="742950" indent="-742950" defTabSz="914400">
              <a:spcBef>
                <a:spcPts val="0"/>
              </a:spcBef>
              <a:defRPr/>
            </a:pPr>
            <a:r>
              <a:rPr lang="en-GB" sz="4000" dirty="0" smtClean="0"/>
              <a:t>3.2 </a:t>
            </a:r>
            <a:r>
              <a:rPr lang="en-GB" sz="4000" dirty="0"/>
              <a:t>Traditional </a:t>
            </a:r>
            <a:r>
              <a:rPr lang="en-GB" sz="4000" dirty="0" err="1" smtClean="0"/>
              <a:t>ContractS</a:t>
            </a:r>
            <a:r>
              <a:rPr lang="en-GB" sz="4000" dirty="0" smtClean="0"/>
              <a:t> </a:t>
            </a:r>
            <a:r>
              <a:rPr lang="en-GB" sz="4000" dirty="0"/>
              <a:t>vs. Smart Contracts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898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17" y="0"/>
            <a:ext cx="14025600" cy="70128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3.1</a:t>
            </a:r>
            <a:r>
              <a:rPr lang="en-GB" dirty="0" smtClean="0"/>
              <a:t>	</a:t>
            </a:r>
            <a:r>
              <a:rPr lang="en-GB" sz="4000" dirty="0" smtClean="0"/>
              <a:t>What is a smart </a:t>
            </a:r>
            <a:r>
              <a:rPr lang="en-GB" sz="4000" dirty="0" err="1" smtClean="0"/>
              <a:t>contracT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877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it-IT" sz="4400" dirty="0" smtClean="0"/>
              <a:t>Content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8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	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technology 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What is a </a:t>
            </a:r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?</a:t>
            </a:r>
          </a:p>
          <a:p>
            <a:r>
              <a:rPr lang="en-GB" sz="4000" dirty="0" smtClean="0">
                <a:latin typeface="+mj-lt"/>
              </a:rPr>
              <a:t>How does it work?</a:t>
            </a:r>
          </a:p>
          <a:p>
            <a:r>
              <a:rPr lang="en-GB" sz="4000" dirty="0" smtClean="0">
                <a:latin typeface="+mj-lt"/>
              </a:rPr>
              <a:t>Benefits of </a:t>
            </a:r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 Technology</a:t>
            </a:r>
          </a:p>
          <a:p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 applications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15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2.1	</a:t>
            </a:r>
            <a:r>
              <a:rPr lang="en-GB" sz="4000" dirty="0" smtClean="0"/>
              <a:t>What is a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30382" y="866201"/>
            <a:ext cx="10131425" cy="455756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Distributed Database</a:t>
            </a:r>
          </a:p>
          <a:p>
            <a:r>
              <a:rPr lang="en-GB" sz="4000" dirty="0" smtClean="0">
                <a:latin typeface="+mj-lt"/>
              </a:rPr>
              <a:t>Public digital ledger</a:t>
            </a:r>
          </a:p>
          <a:p>
            <a:r>
              <a:rPr lang="en-GB" sz="4000" dirty="0" smtClean="0">
                <a:latin typeface="+mj-lt"/>
              </a:rPr>
              <a:t>Source of Trust</a:t>
            </a: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4906" y="2114495"/>
            <a:ext cx="1469618" cy="1469618"/>
          </a:xfrm>
          <a:prstGeom prst="rect">
            <a:avLst/>
          </a:prstGeom>
        </p:spPr>
      </p:pic>
      <p:cxnSp>
        <p:nvCxnSpPr>
          <p:cNvPr id="11" name="Connettore 2 10"/>
          <p:cNvCxnSpPr/>
          <p:nvPr/>
        </p:nvCxnSpPr>
        <p:spPr>
          <a:xfrm>
            <a:off x="4850296" y="3859870"/>
            <a:ext cx="22822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276" y="2373970"/>
            <a:ext cx="2174528" cy="2178152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016" y="2154297"/>
            <a:ext cx="2397825" cy="23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9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3" y="1399894"/>
            <a:ext cx="3648649" cy="364864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351" y="3043238"/>
            <a:ext cx="472478" cy="472478"/>
          </a:xfrm>
          <a:prstGeom prst="rect">
            <a:avLst/>
          </a:prstGeom>
        </p:spPr>
      </p:pic>
      <p:cxnSp>
        <p:nvCxnSpPr>
          <p:cNvPr id="21" name="Connettore 2 20"/>
          <p:cNvCxnSpPr/>
          <p:nvPr/>
        </p:nvCxnSpPr>
        <p:spPr>
          <a:xfrm>
            <a:off x="4704870" y="3381550"/>
            <a:ext cx="2753205" cy="9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351" y="4756114"/>
            <a:ext cx="1379257" cy="1381556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6466" y="2003062"/>
            <a:ext cx="3299043" cy="2775319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5037" y="2153816"/>
            <a:ext cx="1361900" cy="1361900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351" y="3043238"/>
            <a:ext cx="472478" cy="472478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873" y="2404053"/>
            <a:ext cx="472478" cy="472478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3621" y="2433437"/>
            <a:ext cx="472478" cy="472478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5677" y="2350882"/>
            <a:ext cx="472478" cy="4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3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2512" y="2612301"/>
            <a:ext cx="2244800" cy="188843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341" y="2632179"/>
            <a:ext cx="1093351" cy="109335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097669">
            <a:off x="7299805" y="2049569"/>
            <a:ext cx="916820" cy="91682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67436">
            <a:off x="3608273" y="2113628"/>
            <a:ext cx="916820" cy="91682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10914">
            <a:off x="3762763" y="4017992"/>
            <a:ext cx="916820" cy="91682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5587">
            <a:off x="7298730" y="4023398"/>
            <a:ext cx="916820" cy="91682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0047" y="1254192"/>
            <a:ext cx="1946476" cy="19464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98" y="4363136"/>
            <a:ext cx="1819982" cy="1819982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2250" y="1294866"/>
            <a:ext cx="1693487" cy="211685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2727" y="4066259"/>
            <a:ext cx="1693487" cy="2116859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4787" y="3626405"/>
            <a:ext cx="882853" cy="882853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104" y="672556"/>
            <a:ext cx="882853" cy="882853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9359" y="1113983"/>
            <a:ext cx="882853" cy="882853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5522" y="3764060"/>
            <a:ext cx="882853" cy="8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097669">
            <a:off x="7299805" y="2049569"/>
            <a:ext cx="916820" cy="91682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67436">
            <a:off x="3608273" y="2113628"/>
            <a:ext cx="916820" cy="91682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10914">
            <a:off x="3762763" y="4017992"/>
            <a:ext cx="916820" cy="91682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5587">
            <a:off x="7298730" y="4023398"/>
            <a:ext cx="916820" cy="91682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0047" y="1254192"/>
            <a:ext cx="1946476" cy="19464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98" y="4363136"/>
            <a:ext cx="1819982" cy="1819982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2250" y="1294866"/>
            <a:ext cx="1693487" cy="211685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2727" y="4066259"/>
            <a:ext cx="1693487" cy="211685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6441" y="1180592"/>
            <a:ext cx="902731" cy="902731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4371" y="3937062"/>
            <a:ext cx="902731" cy="902731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157" y="952375"/>
            <a:ext cx="902731" cy="902731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157" y="3731721"/>
            <a:ext cx="902731" cy="902731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0590" y="2422727"/>
            <a:ext cx="2646567" cy="2226424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255" y="2601430"/>
            <a:ext cx="1101013" cy="11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9814" y="117403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508965" y="4845155"/>
            <a:ext cx="1688952" cy="1526162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76880" y="4230626"/>
            <a:ext cx="1721037" cy="1555154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63769" y="3610772"/>
            <a:ext cx="1721037" cy="1555154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50658" y="3025235"/>
            <a:ext cx="1721037" cy="1555154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28684" y="2380041"/>
            <a:ext cx="1721037" cy="1555154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5918" y="1236633"/>
            <a:ext cx="2646567" cy="2226424"/>
          </a:xfrm>
          <a:prstGeom prst="rect">
            <a:avLst/>
          </a:prstGeom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0669" y="1414182"/>
            <a:ext cx="1101013" cy="1101013"/>
          </a:xfrm>
          <a:prstGeom prst="rect">
            <a:avLst/>
          </a:prstGeom>
        </p:spPr>
      </p:pic>
      <p:pic>
        <p:nvPicPr>
          <p:cNvPr id="36" name="Immagine 35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793" y="3625136"/>
            <a:ext cx="2646567" cy="2226424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544" y="3802685"/>
            <a:ext cx="1101013" cy="1101013"/>
          </a:xfrm>
          <a:prstGeom prst="rect">
            <a:avLst/>
          </a:prstGeom>
        </p:spPr>
      </p:pic>
      <p:sp>
        <p:nvSpPr>
          <p:cNvPr id="10" name="Freccia curva 9"/>
          <p:cNvSpPr/>
          <p:nvPr/>
        </p:nvSpPr>
        <p:spPr>
          <a:xfrm>
            <a:off x="2820391" y="1911604"/>
            <a:ext cx="2717986" cy="1083172"/>
          </a:xfrm>
          <a:prstGeom prst="bentArrow">
            <a:avLst/>
          </a:prstGeom>
          <a:ln w="31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8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321</TotalTime>
  <Words>657</Words>
  <Application>Microsoft Macintosh PowerPoint</Application>
  <PresentationFormat>Widescreen</PresentationFormat>
  <Paragraphs>115</Paragraphs>
  <Slides>17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Celestiale</vt:lpstr>
      <vt:lpstr>SECURITY CHALLENGES IN SMART CONTRACTS</vt:lpstr>
      <vt:lpstr>Content</vt:lpstr>
      <vt:lpstr>2. Blockchain technology </vt:lpstr>
      <vt:lpstr>2.1 What is a blockchain?</vt:lpstr>
      <vt:lpstr>2.2 How does blockchain work?</vt:lpstr>
      <vt:lpstr>2.2 How does blockchain work?</vt:lpstr>
      <vt:lpstr>2.2 How does blockchain work?</vt:lpstr>
      <vt:lpstr>2.2 How does blockchain work?</vt:lpstr>
      <vt:lpstr>2.2 How does blockchain work?</vt:lpstr>
      <vt:lpstr>2.2 How does blockchain work?</vt:lpstr>
      <vt:lpstr>2.3 Benefits of blockchain</vt:lpstr>
      <vt:lpstr>2.4 Blockchain applications</vt:lpstr>
      <vt:lpstr>Presentazione di PowerPoint</vt:lpstr>
      <vt:lpstr>3. Smart Contracts</vt:lpstr>
      <vt:lpstr>3.1 What is a smart contracT?</vt:lpstr>
      <vt:lpstr>3.2 Traditional ContractS vs. Smart Contracts </vt:lpstr>
      <vt:lpstr>3.1 What is a smart contracT?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CHALLENGES IN SMART CONTRACTS</dc:title>
  <dc:creator>Lucas Pelloni</dc:creator>
  <cp:lastModifiedBy>Lucas Pelloni</cp:lastModifiedBy>
  <cp:revision>48</cp:revision>
  <dcterms:created xsi:type="dcterms:W3CDTF">2017-03-12T09:30:45Z</dcterms:created>
  <dcterms:modified xsi:type="dcterms:W3CDTF">2017-03-12T15:00:21Z</dcterms:modified>
</cp:coreProperties>
</file>