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67" r:id="rId4"/>
    <p:sldId id="258" r:id="rId5"/>
    <p:sldId id="269" r:id="rId6"/>
    <p:sldId id="259" r:id="rId7"/>
    <p:sldId id="264" r:id="rId8"/>
    <p:sldId id="260" r:id="rId9"/>
    <p:sldId id="262" r:id="rId10"/>
    <p:sldId id="266" r:id="rId11"/>
    <p:sldId id="270" r:id="rId12"/>
    <p:sldId id="271" r:id="rId13"/>
    <p:sldId id="273" r:id="rId14"/>
    <p:sldId id="268" r:id="rId15"/>
    <p:sldId id="261" r:id="rId16"/>
    <p:sldId id="265" r:id="rId17"/>
    <p:sldId id="26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1" autoAdjust="0"/>
    <p:restoredTop sz="94660"/>
  </p:normalViewPr>
  <p:slideViewPr>
    <p:cSldViewPr snapToGrid="0">
      <p:cViewPr>
        <p:scale>
          <a:sx n="100" d="100"/>
          <a:sy n="100" d="100"/>
        </p:scale>
        <p:origin x="6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DE862-E15B-4F95-89D4-1B9DA46067FB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DA2A1-A9FE-4D09-8D63-68B6836660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15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BCB8-F503-404C-AAA6-4F9D560D62D9}" type="datetime1">
              <a:rPr lang="pt-BR" smtClean="0"/>
              <a:t>30/05/2023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44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1EFA-85EE-4077-AE91-19DFCEE5CF61}" type="datetime1">
              <a:rPr lang="pt-BR" smtClean="0"/>
              <a:t>30/05/2023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70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EF73-71D2-47ED-B180-6FCF8FE64703}" type="datetime1">
              <a:rPr lang="pt-BR" smtClean="0"/>
              <a:t>30/05/2023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02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FBEE-3021-4686-BE17-76C1AECA7A44}" type="datetime1">
              <a:rPr lang="pt-BR" smtClean="0"/>
              <a:t>30/05/2023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521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9147-8C45-429A-905C-7A86A10F8519}" type="datetime1">
              <a:rPr lang="pt-BR" smtClean="0"/>
              <a:t>30/05/2023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487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C79-9B62-4B8E-A86C-9F6AABEB4797}" type="datetime1">
              <a:rPr lang="pt-BR" smtClean="0"/>
              <a:t>30/05/2023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425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9517-6D92-44B3-AECC-F2CECA1BA333}" type="datetime1">
              <a:rPr lang="pt-BR" smtClean="0"/>
              <a:t>30/05/2023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236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40A5-3895-40A7-AD38-4C19DDCFB439}" type="datetime1">
              <a:rPr lang="pt-BR" smtClean="0"/>
              <a:t>30/05/2023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977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5990-26DD-4816-82A6-0847AB5788EE}" type="datetime1">
              <a:rPr lang="pt-BR" smtClean="0"/>
              <a:t>30/05/2023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53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E7F8-F1D2-4D33-A8A2-C600E8F24780}" type="datetime1">
              <a:rPr lang="pt-BR" smtClean="0"/>
              <a:t>30/05/2023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47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BD17-B527-46BC-84A4-095A02C2CAF7}" type="datetime1">
              <a:rPr lang="pt-BR" smtClean="0"/>
              <a:t>30/05/2023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19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4293-8088-48F9-860A-E1A54DBE8DD3}" type="datetime1">
              <a:rPr lang="pt-BR" smtClean="0"/>
              <a:t>30/05/2023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57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58CA-72E7-46E5-BAE6-E983D785F1D4}" type="datetime1">
              <a:rPr lang="pt-BR" smtClean="0"/>
              <a:t>30/05/2023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45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9C6E-A53A-4DA2-9B3B-EAED0F6A44BC}" type="datetime1">
              <a:rPr lang="pt-BR" smtClean="0"/>
              <a:t>30/05/2023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38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E628-AD06-4E1A-A914-B1DBCDD5E276}" type="datetime1">
              <a:rPr lang="pt-BR" smtClean="0"/>
              <a:t>30/05/2023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01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BA8-91FF-4124-93F5-3C7687D1A643}" type="datetime1">
              <a:rPr lang="pt-BR" smtClean="0"/>
              <a:t>30/05/2023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81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4CA57F7-7B1F-441E-BD00-C715E7764D2F}" type="datetime1">
              <a:rPr lang="pt-BR" smtClean="0"/>
              <a:t>30/05/2023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CC6808F-4597-4399-936C-38675E6C06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25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90D022D-68B9-4DBF-8CE5-FE8F852BC785}" type="datetime1">
              <a:rPr lang="pt-BR" smtClean="0"/>
              <a:t>30/05/2023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CC6808F-4597-4399-936C-38675E6C06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935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DFCF4-7E2B-0EEF-0047-4B1E42121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5756" y="1720850"/>
            <a:ext cx="8980488" cy="3416299"/>
          </a:xfrm>
        </p:spPr>
        <p:txBody>
          <a:bodyPr>
            <a:normAutofit fontScale="90000"/>
          </a:bodyPr>
          <a:lstStyle/>
          <a:p>
            <a:r>
              <a:rPr lang="pt-BR" dirty="0"/>
              <a:t>Cartões de Crédito para a Classe </a:t>
            </a:r>
            <a:r>
              <a:rPr lang="pt-BR" dirty="0" smtClean="0"/>
              <a:t>Média-Baixa </a:t>
            </a:r>
            <a:r>
              <a:rPr lang="pt-BR" dirty="0"/>
              <a:t>nos EUA: 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u="sng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</a:rPr>
              <a:t>Uma Análise de Propensão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62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49AC4-378A-08C7-49CB-EC78FBE6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Modelos utilizados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55" y="2369127"/>
            <a:ext cx="2874513" cy="287451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17" y="2942033"/>
            <a:ext cx="3519790" cy="187417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725" y="2558106"/>
            <a:ext cx="2314402" cy="2496554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09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49AC4-378A-08C7-49CB-EC78FBE6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25" y="247996"/>
            <a:ext cx="9905998" cy="1905000"/>
          </a:xfrm>
        </p:spPr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Modelos utilizados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71353" y="1722109"/>
            <a:ext cx="41124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Separação de Treino e Teste: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53" y="2152996"/>
            <a:ext cx="8010525" cy="4219575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48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49AC4-378A-08C7-49CB-EC78FBE6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25" y="247996"/>
            <a:ext cx="9905998" cy="1905000"/>
          </a:xfrm>
        </p:spPr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Modelos utilizados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71353" y="1722109"/>
            <a:ext cx="36029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cap="small" dirty="0" err="1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r>
              <a:rPr lang="pt-BR" sz="2200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e Árvore de Decisão:</a:t>
            </a:r>
            <a:endParaRPr lang="pt-BR" sz="22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53" y="2273098"/>
            <a:ext cx="8077200" cy="399097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66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49AC4-378A-08C7-49CB-EC78FBE6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25" y="247996"/>
            <a:ext cx="9905998" cy="1905000"/>
          </a:xfrm>
        </p:spPr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Modelos utilizados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072" y="1579418"/>
            <a:ext cx="5514528" cy="4928736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01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49AC4-378A-08C7-49CB-EC78FBE6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34339562-45D1-A723-DCD0-CAFDACD4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15" y="2497874"/>
            <a:ext cx="7823394" cy="2663283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46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49AC4-378A-08C7-49CB-EC78FBE6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Consumo de crédito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6EC544-05C7-35C0-9D8F-0A1B27CDD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Embora nesta classe existam pessoas que sabem regular seus gastos, ainda existem muitos que não tem planejamento financeiro,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muito menos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controle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gastos.</a:t>
            </a: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análise do estudo não é conclusiva pois os americanos ainda são relutantes na aquisição do cartão de crédito.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economista “Amy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Fontinelle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”,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graduada em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madrid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diversos certificados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 Universidade da Califórnia em Los Angeles (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ucla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 mais de 15 anos de experiência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mercado financeiro americano, discorda da aquisição do cartão de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crédito, enquanto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Fintech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TotallyMoney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totalmente a favor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obtenção de cartão de crédito. </a:t>
            </a:r>
          </a:p>
          <a:p>
            <a:pPr algn="just"/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645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49AC4-378A-08C7-49CB-EC78FBE6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Consumo de crédito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6EC544-05C7-35C0-9D8F-0A1B27CDD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discordâncias entre especialistas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serve justifica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acurácia baixa apresentada no modelo. Divergências de opiniões entre americanos sobre a propensão da aquisição de cartão de crédito são evidentes e a relutância ainda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esta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presente na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decisão.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acordo com o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“Bank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America”,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desde 2021, a população de classe média-baixa aumentou os gastos no cartão de crédito, em torno de 28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%.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540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E6DE7-104A-9F91-A157-33AC830D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E6699D-B6E5-75D1-6952-AE9290188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análise de propensão de cartões de crédito para pessoas classe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média-baixa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nos Estados Unidos é uma ferramenta importante para entender os hábitos e comportamentos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desta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classe social em relação ao uso de cartões de crédito. Com base nessas informações, as empresas podem oferecer serviços financeiros personalizados e reduzir os riscos de inadimplência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No entanto, é importante lembrar que essa análise deve ser constante e adaptativa, levando em consideração as tendências futuras e as mudanças no comportamento de consumo desta classe americana.</a:t>
            </a:r>
          </a:p>
          <a:p>
            <a:pPr algn="just"/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175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E6699D-B6E5-75D1-6952-AE9290188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7624" y="1844039"/>
            <a:ext cx="7852958" cy="3124201"/>
          </a:xfrm>
        </p:spPr>
        <p:txBody>
          <a:bodyPr>
            <a:noAutofit/>
          </a:bodyPr>
          <a:lstStyle/>
          <a:p>
            <a:pPr algn="ctr"/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OBRIGADO.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8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43E2E-9358-C424-95D2-57D2F6B8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113" y="1663700"/>
            <a:ext cx="9793287" cy="3911600"/>
          </a:xfrm>
        </p:spPr>
        <p:txBody>
          <a:bodyPr>
            <a:noAutofit/>
          </a:bodyPr>
          <a:lstStyle/>
          <a:p>
            <a:r>
              <a:rPr lang="pt-BR" sz="2000" b="1" dirty="0" smtClean="0"/>
              <a:t>PROBLEMA E TAREFA</a:t>
            </a:r>
            <a:br>
              <a:rPr lang="pt-BR" sz="2000" b="1" dirty="0" smtClean="0"/>
            </a:br>
            <a:r>
              <a:rPr lang="pt-BR" sz="2000" b="1" dirty="0" smtClean="0"/>
              <a:t/>
            </a:r>
            <a:br>
              <a:rPr lang="pt-BR" sz="2000" b="1" dirty="0" smtClean="0"/>
            </a:br>
            <a:r>
              <a:rPr lang="pt-BR" sz="2000" b="1" dirty="0" smtClean="0"/>
              <a:t>Introdução</a:t>
            </a:r>
            <a:r>
              <a:rPr lang="pt-BR" sz="2000" b="1" dirty="0"/>
              <a:t/>
            </a:r>
            <a:br>
              <a:rPr lang="pt-BR" sz="2000" b="1" dirty="0"/>
            </a:br>
            <a:r>
              <a:rPr lang="pt-BR" sz="2000" b="1" dirty="0"/>
              <a:t/>
            </a:r>
            <a:br>
              <a:rPr lang="pt-BR" sz="2000" b="1" dirty="0"/>
            </a:br>
            <a:r>
              <a:rPr lang="pt-BR" sz="2000" b="1" dirty="0"/>
              <a:t>Perfil da Classe Média-baixa nos Estados Unidos</a:t>
            </a:r>
            <a:br>
              <a:rPr lang="pt-BR" sz="2000" b="1" dirty="0"/>
            </a:br>
            <a:r>
              <a:rPr lang="pt-BR" sz="2000" b="1" dirty="0"/>
              <a:t/>
            </a:r>
            <a:br>
              <a:rPr lang="pt-BR" sz="2000" b="1" dirty="0"/>
            </a:br>
            <a:r>
              <a:rPr lang="pt-BR" sz="2000" b="1" dirty="0"/>
              <a:t>Comportamento de Consumo da Classe </a:t>
            </a:r>
            <a:r>
              <a:rPr lang="pt-BR" sz="2000" b="1" dirty="0" smtClean="0"/>
              <a:t>Média</a:t>
            </a:r>
            <a:r>
              <a:rPr lang="pt-BR" sz="2000" b="1" dirty="0"/>
              <a:t/>
            </a:r>
            <a:br>
              <a:rPr lang="pt-BR" sz="2000" b="1" dirty="0"/>
            </a:br>
            <a:r>
              <a:rPr lang="pt-BR" sz="2000" b="1" dirty="0"/>
              <a:t/>
            </a:r>
            <a:br>
              <a:rPr lang="pt-BR" sz="2000" b="1" dirty="0"/>
            </a:br>
            <a:r>
              <a:rPr lang="pt-BR" sz="2000" b="1" dirty="0"/>
              <a:t>Tendências </a:t>
            </a:r>
            <a:r>
              <a:rPr lang="pt-BR" sz="2000" b="1" dirty="0" smtClean="0"/>
              <a:t>Futuras</a:t>
            </a:r>
            <a:br>
              <a:rPr lang="pt-BR" sz="2000" b="1" dirty="0" smtClean="0"/>
            </a:br>
            <a:r>
              <a:rPr lang="pt-BR" sz="2000" b="1" dirty="0"/>
              <a:t/>
            </a:r>
            <a:br>
              <a:rPr lang="pt-BR" sz="2000" b="1" dirty="0"/>
            </a:br>
            <a:r>
              <a:rPr lang="pt-BR" sz="2000" b="1" dirty="0" smtClean="0"/>
              <a:t>MODELOS UTILIZADOS</a:t>
            </a:r>
            <a:br>
              <a:rPr lang="pt-BR" sz="2000" b="1" dirty="0" smtClean="0"/>
            </a:br>
            <a:r>
              <a:rPr lang="pt-BR" sz="2000" b="1" dirty="0"/>
              <a:t/>
            </a:r>
            <a:br>
              <a:rPr lang="pt-BR" sz="2000" b="1" dirty="0"/>
            </a:br>
            <a:r>
              <a:rPr lang="pt-BR" sz="2000" b="1" dirty="0" smtClean="0"/>
              <a:t>RESULTADOS</a:t>
            </a:r>
            <a:br>
              <a:rPr lang="pt-BR" sz="2000" b="1" dirty="0" smtClean="0"/>
            </a:br>
            <a:r>
              <a:rPr lang="pt-BR" sz="2000" b="1" dirty="0"/>
              <a:t/>
            </a:r>
            <a:br>
              <a:rPr lang="pt-BR" sz="2000" b="1" dirty="0"/>
            </a:br>
            <a:r>
              <a:rPr lang="pt-BR" sz="2000" b="1" dirty="0" smtClean="0"/>
              <a:t>CONSUMO DE CRÉDITO</a:t>
            </a:r>
            <a:r>
              <a:rPr lang="pt-BR" sz="2000" b="1" dirty="0"/>
              <a:t/>
            </a:r>
            <a:br>
              <a:rPr lang="pt-BR" sz="2000" b="1" dirty="0"/>
            </a:br>
            <a:r>
              <a:rPr lang="pt-BR" sz="2000" b="1" dirty="0"/>
              <a:t/>
            </a:r>
            <a:br>
              <a:rPr lang="pt-BR" sz="2000" b="1" dirty="0"/>
            </a:br>
            <a:r>
              <a:rPr lang="pt-BR" sz="2000" b="1" dirty="0"/>
              <a:t>Conclusão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94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43E2E-9358-C424-95D2-57D2F6B8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e Tarefa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E7D688B-C69F-1056-B82B-28B06C9B7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Problema:</a:t>
            </a:r>
          </a:p>
          <a:p>
            <a:r>
              <a:rPr lang="pt-BR" dirty="0" smtClean="0"/>
              <a:t>Realizar um modelo que identifique pessoas de media-baixa renda nos Estados Unidos da América, que possuam alta propensão para o recebimento de cartões de crédito.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Tarefa:</a:t>
            </a:r>
          </a:p>
          <a:p>
            <a:r>
              <a:rPr lang="pt-BR" dirty="0" smtClean="0"/>
              <a:t>Identificar através de um método preditor, quem são as pessoas de média-baixa renda que receberão cartão de crédito das empresas do ramo financeiro.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34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43E2E-9358-C424-95D2-57D2F6B8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E7D688B-C69F-1056-B82B-28B06C9B7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análise de propensão de cartões de crédito para pessoas classe média-baixa nos estados unidos da américa é um tema de grande relevância no mundo financeiro. Com o aumento do poder aquisitivo dessa classe social, tornou-se necessário entender seus hábitos e comportamentos em relação ao uso de cartões de crédito.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Essa análise pode ser útil para empresas que desejam oferecer serviços financeiros personalizados, além de ajudar na identificação de potenciais clientes e na redução de riscos de inadimplência.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78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43E2E-9358-C424-95D2-57D2F6B8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E7D688B-C69F-1056-B82B-28B06C9B7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602" y="2400992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Pré-Processamento das variáveis: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02" y="2795760"/>
            <a:ext cx="9448800" cy="3419475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2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43E2E-9358-C424-95D2-57D2F6B8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Perfil da Classe Média BAIXA nos Estados Unidos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C0FE1-5E8B-3587-C97D-CD0FDD215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Antes de analisarmos a propensão de cartões de crédito para a classe média-baixa nos Estados Unidos é importante entendermos quem são essas pessoas. De acordo com estudos recentes, a classe média americana é composta por indivíduos com renda anual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até US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$ 50.000.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Essa classe social é formada usualmente por pessoas casadas, por profissionais registrados com acesso à educação de qualidade e possuem bens duráveis como carros e imóveis. 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27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43E2E-9358-C424-95D2-57D2F6B8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Perfil da Classe Média BAIXA nos Estados Unidos</a:t>
            </a:r>
          </a:p>
        </p:txBody>
      </p:sp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0B3D4A46-FD6D-6144-5E63-0EABE5C06F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44" r="13927"/>
          <a:stretch/>
        </p:blipFill>
        <p:spPr>
          <a:xfrm>
            <a:off x="1141413" y="2148839"/>
            <a:ext cx="10376425" cy="4171951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23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43E2E-9358-C424-95D2-57D2F6B8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 de Consumo da Classe Média-baixa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C0FE1-5E8B-3587-C97D-CD0FDD215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Entender o comportamento e as principais características que influenciam a propensão da classe média-baixa americana a tomada do cartão de crédito é essencial, uma vez que pode ser utilizada como informação para auxiliar instituições financeiras em estratégias de ofertas dos cartões.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7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5D66C-0079-3884-1B5F-44A3D252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Tendências Futuras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E39F2F-1803-BE8F-3973-F90B5934B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 o avanço da tecnologia e o aumento da concorrência no setor financeiro, é possível que a propensão de cartões de crédito para pessoas classe média baixa nos Estados Unidos sofra algumas mudanças no futuro. Uma das tendências é o aumento do uso de cartões virtuais e carteiras digitais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Além disso, as empresas podem oferecer serviços personalizados com base nos hábitos de consumo dos clientes, como descontos em estabelecimentos parceiros e programas de recompensa mais atrativos. Essas estratégias podem ajudar a fidelizar os clientes e aumentar a rentabilidade das empresas.</a:t>
            </a:r>
          </a:p>
          <a:p>
            <a:pPr algn="just"/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808F-4597-4399-936C-38675E6C064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4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1532</TotalTime>
  <Words>709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Malha</vt:lpstr>
      <vt:lpstr>Cartões de Crédito para a Classe Média-Baixa nos EUA:   Uma Análise de Propensão</vt:lpstr>
      <vt:lpstr>PROBLEMA E TAREFA  Introdução  Perfil da Classe Média-baixa nos Estados Unidos  Comportamento de Consumo da Classe Média  Tendências Futuras  MODELOS UTILIZADOS  RESULTADOS  CONSUMO DE CRÉDITO  Conclusão </vt:lpstr>
      <vt:lpstr>PROBLEMA e Tarefa</vt:lpstr>
      <vt:lpstr>Introdução</vt:lpstr>
      <vt:lpstr>Introdução</vt:lpstr>
      <vt:lpstr>Perfil da Classe Média BAIXA nos Estados Unidos</vt:lpstr>
      <vt:lpstr>Perfil da Classe Média BAIXA nos Estados Unidos</vt:lpstr>
      <vt:lpstr>Comportamento de Consumo da Classe Média-baixa</vt:lpstr>
      <vt:lpstr>Tendências Futuras</vt:lpstr>
      <vt:lpstr>Modelos utilizados</vt:lpstr>
      <vt:lpstr>Modelos utilizados</vt:lpstr>
      <vt:lpstr>Modelos utilizados</vt:lpstr>
      <vt:lpstr>Modelos utilizados</vt:lpstr>
      <vt:lpstr>RESULTADOS</vt:lpstr>
      <vt:lpstr>Consumo de crédito</vt:lpstr>
      <vt:lpstr>Consumo de crédito</vt:lpstr>
      <vt:lpstr>Conclusão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Cartões de Crédito para a Classe Média Baixa nos EUA:   Uma Análise de Propensão</dc:title>
  <dc:creator>Pedro Gabriel Barreto Perobelli</dc:creator>
  <cp:lastModifiedBy>Pedro Perobelli</cp:lastModifiedBy>
  <cp:revision>16</cp:revision>
  <dcterms:created xsi:type="dcterms:W3CDTF">2023-05-23T22:44:42Z</dcterms:created>
  <dcterms:modified xsi:type="dcterms:W3CDTF">2023-05-30T23:26:37Z</dcterms:modified>
</cp:coreProperties>
</file>