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e87da2b5_1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e87da2b5_1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6ebc9ef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6ebc9ef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6ebc9ef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6ebc9ef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705074e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705074e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705074e0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705074e0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https://www.epochconverter.com/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705074e0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705074e0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5e87da2b5_1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5e87da2b5_1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4d5c946d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4d5c946d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5e87da2b5_1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5e87da2b5_1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4d5c946de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f4d5c946de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5e87da2b5_1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5e87da2b5_1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77800" lvl="0" marL="215900" rtl="0" algn="l">
              <a:lnSpc>
                <a:spcPct val="90000"/>
              </a:lnSpc>
              <a:spcBef>
                <a:spcPts val="0"/>
              </a:spcBef>
              <a:spcAft>
                <a:spcPts val="0"/>
              </a:spcAft>
              <a:buClr>
                <a:srgbClr val="424242"/>
              </a:buClr>
              <a:buSzPts val="1400"/>
              <a:buFont typeface="Arial"/>
              <a:buChar char="•"/>
            </a:pPr>
            <a:r>
              <a:rPr lang="en" sz="1000">
                <a:solidFill>
                  <a:srgbClr val="424242"/>
                </a:solidFill>
                <a:latin typeface="Roboto"/>
                <a:ea typeface="Roboto"/>
                <a:cs typeface="Roboto"/>
                <a:sym typeface="Roboto"/>
              </a:rPr>
              <a:t>many people who have been involved in the crypto space for a while have understood that volatility is really high. However, newcomers may find this hard to overcome and may eventually capitulate part of their portfolio rather than riding it out. We want to offer avid crypto investors a smart contract that helps them gift crypto (i.e birthday from a family member, friend, co-worker) but make sure the recipient hold the asset for at least X years. Our solution will allow newcomers to receive these gifts without constantly questioning themselves on whether they should sell or not, giving them time to educate themselves and build conviction on why crypto is a good asset to hold</a:t>
            </a:r>
            <a:endParaRPr>
              <a:solidFill>
                <a:srgbClr val="73737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5e87da2b5_1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5e87da2b5_1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4d5c946de_2_1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f4d5c946de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4d5c946de_2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f4d5c946de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5e87da2b5_1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5e87da2b5_1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6ebc9e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6ebc9e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4"/>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1" name="Google Shape;71;p14"/>
          <p:cNvSpPr/>
          <p:nvPr>
            <p:ph idx="2" type="pic"/>
          </p:nvPr>
        </p:nvSpPr>
        <p:spPr>
          <a:xfrm>
            <a:off x="3887391" y="740569"/>
            <a:ext cx="4629000" cy="3655200"/>
          </a:xfrm>
          <a:prstGeom prst="rect">
            <a:avLst/>
          </a:prstGeom>
          <a:noFill/>
          <a:ln>
            <a:noFill/>
          </a:ln>
        </p:spPr>
      </p:sp>
      <p:sp>
        <p:nvSpPr>
          <p:cNvPr id="72" name="Google Shape;72;p14"/>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73" name="Google Shape;7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6" name="Shape 76"/>
        <p:cNvGrpSpPr/>
        <p:nvPr/>
      </p:nvGrpSpPr>
      <p:grpSpPr>
        <a:xfrm>
          <a:off x="0" y="0"/>
          <a:ext cx="0" cy="0"/>
          <a:chOff x="0" y="0"/>
          <a:chExt cx="0" cy="0"/>
        </a:xfrm>
      </p:grpSpPr>
      <p:sp>
        <p:nvSpPr>
          <p:cNvPr id="77" name="Google Shape;77;p1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8" name="Google Shape;78;p1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79" name="Google Shape;7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github.com/radek1st/time-locked-wallets" TargetMode="External"/><Relationship Id="rId4" Type="http://schemas.openxmlformats.org/officeDocument/2006/relationships/hyperlink" Target="https://www.toptal.com/ethereum-smart-contract/time-locked-wallet-truffle-tutorial" TargetMode="External"/><Relationship Id="rId9" Type="http://schemas.openxmlformats.org/officeDocument/2006/relationships/hyperlink" Target="http://www.coingecko.com" TargetMode="External"/><Relationship Id="rId5" Type="http://schemas.openxmlformats.org/officeDocument/2006/relationships/hyperlink" Target="https://github.com/OpenZeppelin/openzeppelin-contracts/blob/master/contracts/token/ERC20/utils/TokenTimelock.sol" TargetMode="External"/><Relationship Id="rId6" Type="http://schemas.openxmlformats.org/officeDocument/2006/relationships/hyperlink" Target="https://github.com/OpenZeppelin/openzeppelin-contracts/blob/release-v4.3/contracts/token/ERC20/utils/SafeERC20.sol" TargetMode="External"/><Relationship Id="rId7" Type="http://schemas.openxmlformats.org/officeDocument/2006/relationships/hyperlink" Target="https://github.com/OpenZeppelin/openzeppelin-contracts/blob/release-v4.3/contracts/token/ERC20/utils/TokenTimelock.sol" TargetMode="External"/><Relationship Id="rId8" Type="http://schemas.openxmlformats.org/officeDocument/2006/relationships/hyperlink" Target="https://www.epochconvert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3680325" y="1819275"/>
            <a:ext cx="4932300" cy="933600"/>
          </a:xfrm>
          <a:prstGeom prst="rect">
            <a:avLst/>
          </a:prstGeom>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None/>
            </a:pPr>
            <a:r>
              <a:rPr lang="en" sz="2800"/>
              <a:t>Project 3: </a:t>
            </a:r>
            <a:r>
              <a:rPr lang="en" sz="2800"/>
              <a:t>Time Locked Gifting(TLG)</a:t>
            </a:r>
            <a:endParaRPr sz="2800"/>
          </a:p>
        </p:txBody>
      </p:sp>
      <p:sp>
        <p:nvSpPr>
          <p:cNvPr id="87" name="Google Shape;87;p16"/>
          <p:cNvSpPr txBox="1"/>
          <p:nvPr/>
        </p:nvSpPr>
        <p:spPr>
          <a:xfrm>
            <a:off x="3423625" y="2908350"/>
            <a:ext cx="5572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Group 5:</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Javier Palma, Jonathan Barajas,Lucas Riviere, Luke Agnew, Genki Hirayama</a:t>
            </a:r>
            <a:endParaRPr sz="40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8" name="Google Shape;88;p16"/>
          <p:cNvPicPr preferRelativeResize="0"/>
          <p:nvPr/>
        </p:nvPicPr>
        <p:blipFill>
          <a:blip r:embed="rId3">
            <a:alphaModFix/>
          </a:blip>
          <a:stretch>
            <a:fillRect/>
          </a:stretch>
        </p:blipFill>
        <p:spPr>
          <a:xfrm>
            <a:off x="26650" y="1522618"/>
            <a:ext cx="3375526" cy="17662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Token Sale Script</a:t>
            </a:r>
            <a:r>
              <a:rPr lang="en" sz="3500"/>
              <a:t> </a:t>
            </a:r>
            <a:endParaRPr sz="3500"/>
          </a:p>
        </p:txBody>
      </p:sp>
      <p:pic>
        <p:nvPicPr>
          <p:cNvPr id="187" name="Google Shape;187;p25"/>
          <p:cNvPicPr preferRelativeResize="0"/>
          <p:nvPr/>
        </p:nvPicPr>
        <p:blipFill>
          <a:blip r:embed="rId3">
            <a:alphaModFix/>
          </a:blip>
          <a:stretch>
            <a:fillRect/>
          </a:stretch>
        </p:blipFill>
        <p:spPr>
          <a:xfrm>
            <a:off x="152400" y="1520350"/>
            <a:ext cx="6019321" cy="347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Time Locked Wallet Script</a:t>
            </a:r>
            <a:endParaRPr sz="3500"/>
          </a:p>
        </p:txBody>
      </p:sp>
      <p:pic>
        <p:nvPicPr>
          <p:cNvPr id="193" name="Google Shape;193;p26"/>
          <p:cNvPicPr preferRelativeResize="0"/>
          <p:nvPr/>
        </p:nvPicPr>
        <p:blipFill>
          <a:blip r:embed="rId3">
            <a:alphaModFix/>
          </a:blip>
          <a:stretch>
            <a:fillRect/>
          </a:stretch>
        </p:blipFill>
        <p:spPr>
          <a:xfrm>
            <a:off x="213650" y="1275425"/>
            <a:ext cx="5763775" cy="366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7"/>
          <p:cNvPicPr preferRelativeResize="0"/>
          <p:nvPr/>
        </p:nvPicPr>
        <p:blipFill>
          <a:blip r:embed="rId3">
            <a:alphaModFix/>
          </a:blip>
          <a:stretch>
            <a:fillRect/>
          </a:stretch>
        </p:blipFill>
        <p:spPr>
          <a:xfrm>
            <a:off x="152400" y="381000"/>
            <a:ext cx="8839204" cy="44886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8"/>
          <p:cNvPicPr preferRelativeResize="0"/>
          <p:nvPr/>
        </p:nvPicPr>
        <p:blipFill>
          <a:blip r:embed="rId3">
            <a:alphaModFix/>
          </a:blip>
          <a:stretch>
            <a:fillRect/>
          </a:stretch>
        </p:blipFill>
        <p:spPr>
          <a:xfrm>
            <a:off x="152400" y="152400"/>
            <a:ext cx="6663262"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ctrTitle"/>
          </p:nvPr>
        </p:nvSpPr>
        <p:spPr>
          <a:xfrm>
            <a:off x="35350" y="0"/>
            <a:ext cx="8577300" cy="54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500"/>
              <a:t>Python Execution</a:t>
            </a:r>
            <a:endParaRPr sz="3500"/>
          </a:p>
        </p:txBody>
      </p:sp>
      <p:pic>
        <p:nvPicPr>
          <p:cNvPr id="209" name="Google Shape;209;p29"/>
          <p:cNvPicPr preferRelativeResize="0"/>
          <p:nvPr/>
        </p:nvPicPr>
        <p:blipFill>
          <a:blip r:embed="rId3">
            <a:alphaModFix/>
          </a:blip>
          <a:stretch>
            <a:fillRect/>
          </a:stretch>
        </p:blipFill>
        <p:spPr>
          <a:xfrm>
            <a:off x="152400" y="449925"/>
            <a:ext cx="4511500" cy="4541174"/>
          </a:xfrm>
          <a:prstGeom prst="rect">
            <a:avLst/>
          </a:prstGeom>
          <a:noFill/>
          <a:ln>
            <a:noFill/>
          </a:ln>
        </p:spPr>
      </p:pic>
      <p:pic>
        <p:nvPicPr>
          <p:cNvPr id="210" name="Google Shape;210;p29"/>
          <p:cNvPicPr preferRelativeResize="0"/>
          <p:nvPr/>
        </p:nvPicPr>
        <p:blipFill>
          <a:blip r:embed="rId4">
            <a:alphaModFix/>
          </a:blip>
          <a:stretch>
            <a:fillRect/>
          </a:stretch>
        </p:blipFill>
        <p:spPr>
          <a:xfrm>
            <a:off x="4816300" y="449925"/>
            <a:ext cx="4175301" cy="454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Q&amp;A</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rgbClr val="000000"/>
                </a:solidFill>
              </a:rPr>
              <a:t>S</a:t>
            </a:r>
            <a:r>
              <a:rPr lang="en">
                <a:solidFill>
                  <a:srgbClr val="000000"/>
                </a:solidFill>
              </a:rPr>
              <a:t>ources</a:t>
            </a:r>
            <a:r>
              <a:rPr lang="en"/>
              <a:t>esources</a:t>
            </a:r>
            <a:endParaRPr/>
          </a:p>
        </p:txBody>
      </p:sp>
      <p:sp>
        <p:nvSpPr>
          <p:cNvPr id="221" name="Google Shape;221;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200" u="sng">
                <a:solidFill>
                  <a:schemeClr val="hlink"/>
                </a:solidFill>
                <a:hlinkClick r:id="rId3"/>
              </a:rPr>
              <a:t>https://github.com/radek1st/time-locked-wallets</a:t>
            </a:r>
            <a:endParaRPr sz="1200"/>
          </a:p>
          <a:p>
            <a:pPr indent="0" lvl="0" marL="0" rtl="0" algn="l">
              <a:spcBef>
                <a:spcPts val="1200"/>
              </a:spcBef>
              <a:spcAft>
                <a:spcPts val="0"/>
              </a:spcAft>
              <a:buNone/>
            </a:pPr>
            <a:r>
              <a:rPr lang="en" sz="1200" u="sng">
                <a:solidFill>
                  <a:schemeClr val="hlink"/>
                </a:solidFill>
                <a:hlinkClick r:id="rId4"/>
              </a:rPr>
              <a:t>https://www.toptal.com/ethereum-smart-contract/time-locked-wallet-truffle-tutorial</a:t>
            </a:r>
            <a:endParaRPr sz="1200"/>
          </a:p>
          <a:p>
            <a:pPr indent="0" lvl="0" marL="0" rtl="0" algn="l">
              <a:spcBef>
                <a:spcPts val="1200"/>
              </a:spcBef>
              <a:spcAft>
                <a:spcPts val="0"/>
              </a:spcAft>
              <a:buNone/>
            </a:pPr>
            <a:r>
              <a:rPr lang="en" sz="1200" u="sng">
                <a:solidFill>
                  <a:schemeClr val="hlink"/>
                </a:solidFill>
                <a:hlinkClick r:id="rId5"/>
              </a:rPr>
              <a:t>https://github.com/OpenZeppelin/openzeppelin-contracts/blob/master/contracts/token/ERC20/utils/TokenTimelock.sol</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u="sng">
                <a:solidFill>
                  <a:schemeClr val="hlink"/>
                </a:solidFill>
                <a:hlinkClick r:id="rId6"/>
              </a:rPr>
              <a:t>https://github.com/OpenZeppelin/openzeppelin-contracts/blob/release-v4.3/contracts/token/ERC20/utils/SafeERC20.sol</a:t>
            </a:r>
            <a:endParaRPr sz="1200"/>
          </a:p>
          <a:p>
            <a:pPr indent="0" lvl="0" marL="0" rtl="0" algn="l">
              <a:spcBef>
                <a:spcPts val="1200"/>
              </a:spcBef>
              <a:spcAft>
                <a:spcPts val="0"/>
              </a:spcAft>
              <a:buNone/>
            </a:pPr>
            <a:r>
              <a:rPr lang="en" sz="1200" u="sng">
                <a:solidFill>
                  <a:schemeClr val="hlink"/>
                </a:solidFill>
                <a:hlinkClick r:id="rId7"/>
              </a:rPr>
              <a:t>https://github.com/OpenZeppelin/openzeppelin-contracts/blob/release-v4.3/contracts/token/ERC20/utils/TokenTimelock.sol</a:t>
            </a:r>
            <a:endParaRPr sz="1200"/>
          </a:p>
          <a:p>
            <a:pPr indent="0" lvl="0" marL="0" rtl="0" algn="l">
              <a:spcBef>
                <a:spcPts val="1200"/>
              </a:spcBef>
              <a:spcAft>
                <a:spcPts val="0"/>
              </a:spcAft>
              <a:buNone/>
            </a:pPr>
            <a:r>
              <a:rPr lang="en" sz="1200" u="sng">
                <a:solidFill>
                  <a:schemeClr val="hlink"/>
                </a:solidFill>
                <a:hlinkClick r:id="rId8"/>
              </a:rPr>
              <a:t>https://www.epochconverter.com/</a:t>
            </a:r>
            <a:endParaRPr sz="1200"/>
          </a:p>
          <a:p>
            <a:pPr indent="0" lvl="0" marL="0" rtl="0" algn="l">
              <a:spcBef>
                <a:spcPts val="1200"/>
              </a:spcBef>
              <a:spcAft>
                <a:spcPts val="0"/>
              </a:spcAft>
              <a:buNone/>
            </a:pPr>
            <a:r>
              <a:rPr lang="en" sz="1200" u="sng">
                <a:solidFill>
                  <a:schemeClr val="hlink"/>
                </a:solidFill>
                <a:hlinkClick r:id="rId9"/>
              </a:rPr>
              <a:t>www.coingecko.com</a:t>
            </a:r>
            <a:endParaRPr sz="1200"/>
          </a:p>
          <a:p>
            <a:pPr indent="0" lvl="0" marL="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b="11041" l="17658" r="10615" t="10199"/>
          <a:stretch/>
        </p:blipFill>
        <p:spPr>
          <a:xfrm>
            <a:off x="144875" y="666387"/>
            <a:ext cx="4232226" cy="3810725"/>
          </a:xfrm>
          <a:prstGeom prst="rect">
            <a:avLst/>
          </a:prstGeom>
          <a:noFill/>
          <a:ln>
            <a:noFill/>
          </a:ln>
        </p:spPr>
      </p:pic>
      <p:sp>
        <p:nvSpPr>
          <p:cNvPr id="94" name="Google Shape;94;p17"/>
          <p:cNvSpPr txBox="1"/>
          <p:nvPr/>
        </p:nvSpPr>
        <p:spPr>
          <a:xfrm>
            <a:off x="5092425" y="1083850"/>
            <a:ext cx="3370800" cy="2249400"/>
          </a:xfrm>
          <a:prstGeom prst="rect">
            <a:avLst/>
          </a:prstGeom>
          <a:noFill/>
          <a:ln>
            <a:noFill/>
          </a:ln>
        </p:spPr>
        <p:txBody>
          <a:bodyPr anchorCtr="0" anchor="t" bIns="91425" lIns="91425" spcFirstLastPara="1" rIns="91425" wrap="square" tIns="91425">
            <a:spAutoFit/>
          </a:bodyPr>
          <a:lstStyle/>
          <a:p>
            <a:pPr indent="-177800" lvl="0" marL="215900" rtl="0" algn="l">
              <a:lnSpc>
                <a:spcPct val="90000"/>
              </a:lnSpc>
              <a:spcBef>
                <a:spcPts val="0"/>
              </a:spcBef>
              <a:spcAft>
                <a:spcPts val="0"/>
              </a:spcAft>
              <a:buClr>
                <a:schemeClr val="lt1"/>
              </a:buClr>
              <a:buSzPts val="1400"/>
              <a:buFont typeface="Arial"/>
              <a:buChar char="•"/>
            </a:pPr>
            <a:r>
              <a:rPr lang="en">
                <a:solidFill>
                  <a:schemeClr val="lt1"/>
                </a:solidFill>
                <a:latin typeface="Roboto"/>
                <a:ea typeface="Roboto"/>
                <a:cs typeface="Roboto"/>
                <a:sym typeface="Roboto"/>
              </a:rPr>
              <a:t>Purpose of TLG</a:t>
            </a:r>
            <a:endParaRPr sz="1100">
              <a:solidFill>
                <a:schemeClr val="lt1"/>
              </a:solidFill>
              <a:latin typeface="Roboto"/>
              <a:ea typeface="Roboto"/>
              <a:cs typeface="Roboto"/>
              <a:sym typeface="Roboto"/>
            </a:endParaRPr>
          </a:p>
          <a:p>
            <a:pPr indent="-177800" lvl="0" marL="215900" rtl="0" algn="l">
              <a:lnSpc>
                <a:spcPct val="90000"/>
              </a:lnSpc>
              <a:spcBef>
                <a:spcPts val="800"/>
              </a:spcBef>
              <a:spcAft>
                <a:spcPts val="0"/>
              </a:spcAft>
              <a:buClr>
                <a:schemeClr val="lt1"/>
              </a:buClr>
              <a:buSzPts val="1400"/>
              <a:buFont typeface="Arial"/>
              <a:buChar char="•"/>
            </a:pPr>
            <a:r>
              <a:rPr lang="en">
                <a:solidFill>
                  <a:schemeClr val="lt1"/>
                </a:solidFill>
                <a:latin typeface="Roboto"/>
                <a:ea typeface="Roboto"/>
                <a:cs typeface="Roboto"/>
                <a:sym typeface="Roboto"/>
              </a:rPr>
              <a:t>Product Overview &amp; Business Value</a:t>
            </a:r>
            <a:endParaRPr sz="1100">
              <a:solidFill>
                <a:schemeClr val="lt1"/>
              </a:solidFill>
              <a:latin typeface="Roboto"/>
              <a:ea typeface="Roboto"/>
              <a:cs typeface="Roboto"/>
              <a:sym typeface="Roboto"/>
            </a:endParaRPr>
          </a:p>
          <a:p>
            <a:pPr indent="-177800" lvl="0" marL="215900" rtl="0" algn="l">
              <a:lnSpc>
                <a:spcPct val="90000"/>
              </a:lnSpc>
              <a:spcBef>
                <a:spcPts val="800"/>
              </a:spcBef>
              <a:spcAft>
                <a:spcPts val="0"/>
              </a:spcAft>
              <a:buClr>
                <a:schemeClr val="lt1"/>
              </a:buClr>
              <a:buSzPts val="1400"/>
              <a:buFont typeface="Arial"/>
              <a:buChar char="•"/>
            </a:pPr>
            <a:r>
              <a:rPr lang="en">
                <a:solidFill>
                  <a:schemeClr val="lt1"/>
                </a:solidFill>
                <a:latin typeface="Roboto"/>
                <a:ea typeface="Roboto"/>
                <a:cs typeface="Roboto"/>
                <a:sym typeface="Roboto"/>
              </a:rPr>
              <a:t>TLG Smart Contract </a:t>
            </a:r>
            <a:r>
              <a:rPr lang="en">
                <a:solidFill>
                  <a:schemeClr val="lt1"/>
                </a:solidFill>
                <a:latin typeface="Roboto"/>
                <a:ea typeface="Roboto"/>
                <a:cs typeface="Roboto"/>
                <a:sym typeface="Roboto"/>
              </a:rPr>
              <a:t>Architecture</a:t>
            </a:r>
            <a:endParaRPr sz="1100">
              <a:solidFill>
                <a:schemeClr val="lt1"/>
              </a:solidFill>
              <a:latin typeface="Roboto"/>
              <a:ea typeface="Roboto"/>
              <a:cs typeface="Roboto"/>
              <a:sym typeface="Roboto"/>
            </a:endParaRPr>
          </a:p>
          <a:p>
            <a:pPr indent="-177800" lvl="0" marL="215900" rtl="0" algn="l">
              <a:lnSpc>
                <a:spcPct val="90000"/>
              </a:lnSpc>
              <a:spcBef>
                <a:spcPts val="800"/>
              </a:spcBef>
              <a:spcAft>
                <a:spcPts val="0"/>
              </a:spcAft>
              <a:buClr>
                <a:schemeClr val="lt1"/>
              </a:buClr>
              <a:buSzPts val="1400"/>
              <a:buFont typeface="Arial"/>
              <a:buChar char="•"/>
            </a:pPr>
            <a:r>
              <a:rPr lang="en">
                <a:solidFill>
                  <a:schemeClr val="lt1"/>
                </a:solidFill>
                <a:latin typeface="Roboto"/>
                <a:ea typeface="Roboto"/>
                <a:cs typeface="Roboto"/>
                <a:sym typeface="Roboto"/>
              </a:rPr>
              <a:t>Fe</a:t>
            </a:r>
            <a:r>
              <a:rPr lang="en">
                <a:solidFill>
                  <a:schemeClr val="lt1"/>
                </a:solidFill>
                <a:latin typeface="Roboto"/>
                <a:ea typeface="Roboto"/>
                <a:cs typeface="Roboto"/>
                <a:sym typeface="Roboto"/>
              </a:rPr>
              <a:t>atures &amp; Workflows</a:t>
            </a:r>
            <a:endParaRPr sz="1100">
              <a:solidFill>
                <a:schemeClr val="lt1"/>
              </a:solidFill>
              <a:latin typeface="Roboto"/>
              <a:ea typeface="Roboto"/>
              <a:cs typeface="Roboto"/>
              <a:sym typeface="Roboto"/>
            </a:endParaRPr>
          </a:p>
          <a:p>
            <a:pPr indent="-177800" lvl="0" marL="215900" rtl="0" algn="l">
              <a:lnSpc>
                <a:spcPct val="90000"/>
              </a:lnSpc>
              <a:spcBef>
                <a:spcPts val="800"/>
              </a:spcBef>
              <a:spcAft>
                <a:spcPts val="0"/>
              </a:spcAft>
              <a:buClr>
                <a:schemeClr val="lt1"/>
              </a:buClr>
              <a:buSzPts val="1400"/>
              <a:buFont typeface="Arial"/>
              <a:buChar char="•"/>
            </a:pPr>
            <a:r>
              <a:rPr lang="en">
                <a:solidFill>
                  <a:schemeClr val="lt1"/>
                </a:solidFill>
                <a:latin typeface="Roboto"/>
                <a:ea typeface="Roboto"/>
                <a:cs typeface="Roboto"/>
                <a:sym typeface="Roboto"/>
              </a:rPr>
              <a:t>Product Demo with python </a:t>
            </a:r>
            <a:endParaRPr sz="1100">
              <a:solidFill>
                <a:schemeClr val="lt1"/>
              </a:solidFill>
              <a:latin typeface="Roboto"/>
              <a:ea typeface="Roboto"/>
              <a:cs typeface="Roboto"/>
              <a:sym typeface="Roboto"/>
            </a:endParaRPr>
          </a:p>
          <a:p>
            <a:pPr indent="-177800" lvl="0" marL="215900" rtl="0" algn="l">
              <a:lnSpc>
                <a:spcPct val="90000"/>
              </a:lnSpc>
              <a:spcBef>
                <a:spcPts val="800"/>
              </a:spcBef>
              <a:spcAft>
                <a:spcPts val="0"/>
              </a:spcAft>
              <a:buClr>
                <a:schemeClr val="lt1"/>
              </a:buClr>
              <a:buSzPts val="1400"/>
              <a:buFont typeface="Arial"/>
              <a:buChar char="•"/>
            </a:pPr>
            <a:r>
              <a:rPr lang="en">
                <a:solidFill>
                  <a:schemeClr val="lt1"/>
                </a:solidFill>
                <a:latin typeface="Roboto"/>
                <a:ea typeface="Roboto"/>
                <a:cs typeface="Roboto"/>
                <a:sym typeface="Roboto"/>
              </a:rPr>
              <a:t>Code walk-through of contracts, architecture and relationship of functions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8"/>
          <p:cNvSpPr/>
          <p:nvPr/>
        </p:nvSpPr>
        <p:spPr>
          <a:xfrm>
            <a:off x="0" y="0"/>
            <a:ext cx="9143772"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0" name="Google Shape;100;p18"/>
          <p:cNvSpPr txBox="1"/>
          <p:nvPr>
            <p:ph type="title"/>
          </p:nvPr>
        </p:nvSpPr>
        <p:spPr>
          <a:xfrm>
            <a:off x="4570579" y="221216"/>
            <a:ext cx="3733500" cy="1090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Calibri"/>
              <a:buNone/>
            </a:pPr>
            <a:r>
              <a:rPr lang="en" sz="2700">
                <a:solidFill>
                  <a:schemeClr val="dk2"/>
                </a:solidFill>
              </a:rPr>
              <a:t>Business Problem</a:t>
            </a:r>
            <a:endParaRPr sz="1100"/>
          </a:p>
        </p:txBody>
      </p:sp>
      <p:pic>
        <p:nvPicPr>
          <p:cNvPr id="101" name="Google Shape;101;p18"/>
          <p:cNvPicPr preferRelativeResize="0"/>
          <p:nvPr/>
        </p:nvPicPr>
        <p:blipFill rotWithShape="1">
          <a:blip r:embed="rId3">
            <a:alphaModFix/>
          </a:blip>
          <a:srcRect b="-1" l="28342" r="0" t="0"/>
          <a:stretch/>
        </p:blipFill>
        <p:spPr>
          <a:xfrm>
            <a:off x="15" y="680423"/>
            <a:ext cx="3628516" cy="3797803"/>
          </a:xfrm>
          <a:custGeom>
            <a:rect b="b" l="l" r="r" t="t"/>
            <a:pathLst>
              <a:path extrusionOk="0" h="5063738" w="4838041">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grpSp>
        <p:nvGrpSpPr>
          <p:cNvPr id="102" name="Google Shape;102;p18"/>
          <p:cNvGrpSpPr/>
          <p:nvPr/>
        </p:nvGrpSpPr>
        <p:grpSpPr>
          <a:xfrm>
            <a:off x="0" y="597521"/>
            <a:ext cx="3638188" cy="3909019"/>
            <a:chOff x="0" y="796695"/>
            <a:chExt cx="4850918" cy="5212025"/>
          </a:xfrm>
        </p:grpSpPr>
        <p:sp>
          <p:nvSpPr>
            <p:cNvPr id="103" name="Google Shape;103;p18"/>
            <p:cNvSpPr/>
            <p:nvPr/>
          </p:nvSpPr>
          <p:spPr>
            <a:xfrm>
              <a:off x="1" y="926917"/>
              <a:ext cx="4828239" cy="4951702"/>
            </a:xfrm>
            <a:custGeom>
              <a:rect b="b" l="l" r="r" t="t"/>
              <a:pathLst>
                <a:path extrusionOk="0" h="4951702" w="4828239">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4" name="Google Shape;104;p18"/>
            <p:cNvSpPr/>
            <p:nvPr/>
          </p:nvSpPr>
          <p:spPr>
            <a:xfrm>
              <a:off x="0" y="960593"/>
              <a:ext cx="4814598" cy="4884231"/>
            </a:xfrm>
            <a:custGeom>
              <a:rect b="b" l="l" r="r" t="t"/>
              <a:pathLst>
                <a:path extrusionOk="0" h="4884231" w="4814598">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5" name="Google Shape;105;p18"/>
            <p:cNvSpPr/>
            <p:nvPr/>
          </p:nvSpPr>
          <p:spPr>
            <a:xfrm>
              <a:off x="0" y="960593"/>
              <a:ext cx="4814598" cy="4884231"/>
            </a:xfrm>
            <a:custGeom>
              <a:rect b="b" l="l" r="r" t="t"/>
              <a:pathLst>
                <a:path extrusionOk="0" h="4884231" w="4814598">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l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6" name="Google Shape;106;p18"/>
            <p:cNvSpPr/>
            <p:nvPr/>
          </p:nvSpPr>
          <p:spPr>
            <a:xfrm>
              <a:off x="0" y="796695"/>
              <a:ext cx="4850918" cy="5212025"/>
            </a:xfrm>
            <a:custGeom>
              <a:rect b="b" l="l" r="r" t="t"/>
              <a:pathLst>
                <a:path extrusionOk="0" h="5212025" w="4850918">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07" name="Google Shape;107;p18"/>
          <p:cNvSpPr txBox="1"/>
          <p:nvPr>
            <p:ph idx="1" type="body"/>
          </p:nvPr>
        </p:nvSpPr>
        <p:spPr>
          <a:xfrm>
            <a:off x="4567925" y="1133149"/>
            <a:ext cx="3733200" cy="3412500"/>
          </a:xfrm>
          <a:prstGeom prst="rect">
            <a:avLst/>
          </a:prstGeom>
          <a:noFill/>
          <a:ln>
            <a:noFill/>
          </a:ln>
        </p:spPr>
        <p:txBody>
          <a:bodyPr anchorCtr="0" anchor="ctr" bIns="34275" lIns="68575" spcFirstLastPara="1" rIns="68575" wrap="square" tIns="34275">
            <a:normAutofit fontScale="77500" lnSpcReduction="20000"/>
          </a:bodyPr>
          <a:lstStyle/>
          <a:p>
            <a:pPr indent="-157797" lvl="0" marL="215900" rtl="0" algn="l">
              <a:lnSpc>
                <a:spcPct val="115000"/>
              </a:lnSpc>
              <a:spcBef>
                <a:spcPts val="0"/>
              </a:spcBef>
              <a:spcAft>
                <a:spcPts val="0"/>
              </a:spcAft>
              <a:buClr>
                <a:schemeClr val="dk2"/>
              </a:buClr>
              <a:buSzPct val="100000"/>
              <a:buFont typeface="Arial"/>
              <a:buChar char="•"/>
            </a:pPr>
            <a:r>
              <a:rPr lang="en" sz="1400">
                <a:solidFill>
                  <a:schemeClr val="dk2"/>
                </a:solidFill>
              </a:rPr>
              <a:t>What business problem are you solving?:</a:t>
            </a:r>
            <a:r>
              <a:rPr lang="en">
                <a:solidFill>
                  <a:schemeClr val="dk2"/>
                </a:solidFill>
              </a:rPr>
              <a:t>many people who have been involved in the crypto space for a while have understood that volatility is really high. </a:t>
            </a:r>
            <a:r>
              <a:rPr lang="en">
                <a:solidFill>
                  <a:schemeClr val="dk2"/>
                </a:solidFill>
              </a:rPr>
              <a:t>However</a:t>
            </a:r>
            <a:r>
              <a:rPr lang="en">
                <a:solidFill>
                  <a:schemeClr val="dk2"/>
                </a:solidFill>
              </a:rPr>
              <a:t>, newcomers may find this hard to overcome and may eventually capitulate part of their portfolio rather than riding it out. We want to offer avid crypto investors a smart contract that helps them gift crypto (i.e birthday from a family member, friend, co-worker) but make sure the recipient hold the asset for at least X years. Our solution will allow newcomers to receive these gifts without constantly questioning themselves on whether they should sell or not, giving them time to educate themselves and build conviction on why crypto is a good asset to hold</a:t>
            </a:r>
            <a:endParaRPr>
              <a:solidFill>
                <a:schemeClr val="dk2"/>
              </a:solidFill>
            </a:endParaRPr>
          </a:p>
          <a:p>
            <a:pPr indent="0" lvl="0" marL="0" rtl="0" algn="l">
              <a:lnSpc>
                <a:spcPct val="90000"/>
              </a:lnSpc>
              <a:spcBef>
                <a:spcPts val="0"/>
              </a:spcBef>
              <a:spcAft>
                <a:spcPts val="0"/>
              </a:spcAft>
              <a:buNone/>
            </a:pPr>
            <a:r>
              <a:t/>
            </a:r>
            <a:endParaRPr sz="1000">
              <a:solidFill>
                <a:schemeClr val="dk2"/>
              </a:solidFill>
            </a:endParaRPr>
          </a:p>
          <a:p>
            <a:pPr indent="0" lvl="0" marL="0" rtl="0" algn="l">
              <a:lnSpc>
                <a:spcPct val="90000"/>
              </a:lnSpc>
              <a:spcBef>
                <a:spcPts val="0"/>
              </a:spcBef>
              <a:spcAft>
                <a:spcPts val="0"/>
              </a:spcAft>
              <a:buNone/>
            </a:pPr>
            <a:r>
              <a:t/>
            </a:r>
            <a:endParaRPr sz="1000">
              <a:solidFill>
                <a:schemeClr val="dk2"/>
              </a:solidFill>
            </a:endParaRPr>
          </a:p>
          <a:p>
            <a:pPr indent="0" lvl="0" marL="0" rtl="0" algn="l">
              <a:lnSpc>
                <a:spcPct val="90000"/>
              </a:lnSpc>
              <a:spcBef>
                <a:spcPts val="0"/>
              </a:spcBef>
              <a:spcAft>
                <a:spcPts val="0"/>
              </a:spcAft>
              <a:buNone/>
            </a:pPr>
            <a:r>
              <a:t/>
            </a:r>
            <a:endParaRPr sz="1000">
              <a:solidFill>
                <a:schemeClr val="dk2"/>
              </a:solidFill>
            </a:endParaRPr>
          </a:p>
          <a:p>
            <a:pPr indent="0" lvl="0" marL="0" rtl="0" algn="l">
              <a:lnSpc>
                <a:spcPct val="90000"/>
              </a:lnSpc>
              <a:spcBef>
                <a:spcPts val="0"/>
              </a:spcBef>
              <a:spcAft>
                <a:spcPts val="0"/>
              </a:spcAft>
              <a:buNone/>
            </a:pPr>
            <a:r>
              <a:t/>
            </a:r>
            <a:endParaRPr sz="1000">
              <a:solidFill>
                <a:schemeClr val="dk2"/>
              </a:solidFill>
            </a:endParaRPr>
          </a:p>
          <a:p>
            <a:pPr indent="-157797" lvl="0" marL="215900" rtl="0" algn="l">
              <a:lnSpc>
                <a:spcPct val="90000"/>
              </a:lnSpc>
              <a:spcBef>
                <a:spcPts val="800"/>
              </a:spcBef>
              <a:spcAft>
                <a:spcPts val="0"/>
              </a:spcAft>
              <a:buClr>
                <a:schemeClr val="dk2"/>
              </a:buClr>
              <a:buSzPct val="100000"/>
              <a:buFont typeface="Arial"/>
              <a:buChar char="•"/>
            </a:pPr>
            <a:r>
              <a:rPr lang="en" sz="1400">
                <a:solidFill>
                  <a:schemeClr val="dk2"/>
                </a:solidFill>
              </a:rPr>
              <a:t>What are the key elements of the business problem / user experience that are critical?: </a:t>
            </a:r>
            <a:r>
              <a:rPr lang="en" sz="1000">
                <a:solidFill>
                  <a:schemeClr val="dk2"/>
                </a:solidFill>
              </a:rPr>
              <a:t>amount of funds gifted ; time lock ; recipient address</a:t>
            </a:r>
            <a:endParaRPr sz="1400">
              <a:solidFill>
                <a:schemeClr val="dk2"/>
              </a:solidFill>
            </a:endParaRPr>
          </a:p>
          <a:p>
            <a:pPr indent="0" lvl="0" marL="0" rtl="0" algn="l">
              <a:lnSpc>
                <a:spcPct val="90000"/>
              </a:lnSpc>
              <a:spcBef>
                <a:spcPts val="800"/>
              </a:spcBef>
              <a:spcAft>
                <a:spcPts val="0"/>
              </a:spcAft>
              <a:buNone/>
            </a:pPr>
            <a:r>
              <a:rPr lang="en" sz="1400">
                <a:solidFill>
                  <a:schemeClr val="dk2"/>
                </a:solidFill>
              </a:rPr>
              <a:t>      </a:t>
            </a:r>
            <a:endParaRPr sz="1100"/>
          </a:p>
          <a:p>
            <a:pPr indent="-88900" lvl="0" marL="215900" rtl="0" algn="l">
              <a:lnSpc>
                <a:spcPct val="90000"/>
              </a:lnSpc>
              <a:spcBef>
                <a:spcPts val="800"/>
              </a:spcBef>
              <a:spcAft>
                <a:spcPts val="0"/>
              </a:spcAft>
              <a:buClr>
                <a:schemeClr val="dk1"/>
              </a:buClr>
              <a:buSzPct val="100000"/>
              <a:buFont typeface="Arial"/>
              <a:buNone/>
            </a:pPr>
            <a:r>
              <a:t/>
            </a:r>
            <a:endParaRPr sz="1400">
              <a:solidFill>
                <a:schemeClr val="dk2"/>
              </a:solidFill>
            </a:endParaRPr>
          </a:p>
          <a:p>
            <a:pPr indent="88900" lvl="0" marL="0" rtl="0" algn="l">
              <a:lnSpc>
                <a:spcPct val="90000"/>
              </a:lnSpc>
              <a:spcBef>
                <a:spcPts val="800"/>
              </a:spcBef>
              <a:spcAft>
                <a:spcPts val="1200"/>
              </a:spcAft>
              <a:buClr>
                <a:schemeClr val="dk1"/>
              </a:buClr>
              <a:buSzPct val="100000"/>
              <a:buFont typeface="Arial"/>
              <a:buNone/>
            </a:pPr>
            <a:r>
              <a:t/>
            </a:r>
            <a:endParaRPr sz="1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Time Locked Gifting Solves...</a:t>
            </a:r>
            <a:endParaRPr sz="3500"/>
          </a:p>
        </p:txBody>
      </p:sp>
      <p:sp>
        <p:nvSpPr>
          <p:cNvPr id="113" name="Google Shape;113;p19"/>
          <p:cNvSpPr txBox="1"/>
          <p:nvPr/>
        </p:nvSpPr>
        <p:spPr>
          <a:xfrm>
            <a:off x="1015050" y="1367950"/>
            <a:ext cx="6897600" cy="115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solidFill>
                  <a:schemeClr val="lt1"/>
                </a:solidFill>
                <a:latin typeface="Roboto"/>
                <a:ea typeface="Roboto"/>
                <a:cs typeface="Roboto"/>
                <a:sym typeface="Roboto"/>
              </a:rPr>
              <a:t>Receiver’s gift liquidation inefficiency</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“Paper Hands” syndrome</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FOMO</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Anxiety</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Allows more people to get into Crypto </a:t>
            </a:r>
            <a:endParaRPr>
              <a:solidFill>
                <a:schemeClr val="lt1"/>
              </a:solidFill>
              <a:latin typeface="Roboto"/>
              <a:ea typeface="Roboto"/>
              <a:cs typeface="Roboto"/>
              <a:sym typeface="Roboto"/>
            </a:endParaRPr>
          </a:p>
        </p:txBody>
      </p:sp>
      <p:pic>
        <p:nvPicPr>
          <p:cNvPr id="114" name="Google Shape;114;p19"/>
          <p:cNvPicPr preferRelativeResize="0"/>
          <p:nvPr/>
        </p:nvPicPr>
        <p:blipFill>
          <a:blip r:embed="rId3">
            <a:alphaModFix/>
          </a:blip>
          <a:stretch>
            <a:fillRect/>
          </a:stretch>
        </p:blipFill>
        <p:spPr>
          <a:xfrm>
            <a:off x="5445625" y="1531400"/>
            <a:ext cx="3317724" cy="262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Product Overview</a:t>
            </a:r>
            <a:endParaRPr sz="3500"/>
          </a:p>
        </p:txBody>
      </p:sp>
      <p:sp>
        <p:nvSpPr>
          <p:cNvPr id="120" name="Google Shape;120;p20"/>
          <p:cNvSpPr txBox="1"/>
          <p:nvPr/>
        </p:nvSpPr>
        <p:spPr>
          <a:xfrm>
            <a:off x="4731125" y="1367950"/>
            <a:ext cx="3964200" cy="960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solidFill>
                  <a:schemeClr val="lt1"/>
                </a:solidFill>
                <a:latin typeface="Roboto"/>
                <a:ea typeface="Roboto"/>
                <a:cs typeface="Roboto"/>
                <a:sym typeface="Roboto"/>
              </a:rPr>
              <a:t>Audiences: </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Users who do not possess sufficient financial education</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Newcomers to the crypto space</a:t>
            </a:r>
            <a:endParaRPr>
              <a:solidFill>
                <a:schemeClr val="lt1"/>
              </a:solidFill>
              <a:latin typeface="Roboto"/>
              <a:ea typeface="Roboto"/>
              <a:cs typeface="Roboto"/>
              <a:sym typeface="Roboto"/>
            </a:endParaRPr>
          </a:p>
        </p:txBody>
      </p:sp>
      <p:pic>
        <p:nvPicPr>
          <p:cNvPr id="121" name="Google Shape;121;p20"/>
          <p:cNvPicPr preferRelativeResize="0"/>
          <p:nvPr/>
        </p:nvPicPr>
        <p:blipFill rotWithShape="1">
          <a:blip r:embed="rId3">
            <a:alphaModFix/>
          </a:blip>
          <a:srcRect b="13308" l="42755" r="1882" t="8315"/>
          <a:stretch/>
        </p:blipFill>
        <p:spPr>
          <a:xfrm>
            <a:off x="454550" y="1583625"/>
            <a:ext cx="3475225" cy="26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603504" y="598834"/>
            <a:ext cx="3602727" cy="983748"/>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Calibri"/>
              <a:buNone/>
            </a:pPr>
            <a:r>
              <a:rPr lang="en" sz="2700"/>
              <a:t>Smart Contract Architecture</a:t>
            </a:r>
            <a:endParaRPr sz="1100"/>
          </a:p>
        </p:txBody>
      </p:sp>
      <p:sp>
        <p:nvSpPr>
          <p:cNvPr id="127" name="Google Shape;127;p21"/>
          <p:cNvSpPr txBox="1"/>
          <p:nvPr>
            <p:ph idx="1" type="body"/>
          </p:nvPr>
        </p:nvSpPr>
        <p:spPr>
          <a:xfrm>
            <a:off x="603504" y="1704107"/>
            <a:ext cx="3530102" cy="2841623"/>
          </a:xfrm>
          <a:prstGeom prst="rect">
            <a:avLst/>
          </a:prstGeom>
          <a:noFill/>
          <a:ln>
            <a:noFill/>
          </a:ln>
        </p:spPr>
        <p:txBody>
          <a:bodyPr anchorCtr="0" anchor="ctr" bIns="34275" lIns="68575" spcFirstLastPara="1" rIns="68575" wrap="square" tIns="34275">
            <a:normAutofit/>
          </a:bodyPr>
          <a:lstStyle/>
          <a:p>
            <a:pPr indent="-177800" lvl="0" marL="215900" rtl="0" algn="l">
              <a:lnSpc>
                <a:spcPct val="90000"/>
              </a:lnSpc>
              <a:spcBef>
                <a:spcPts val="0"/>
              </a:spcBef>
              <a:spcAft>
                <a:spcPts val="0"/>
              </a:spcAft>
              <a:buClr>
                <a:schemeClr val="lt1"/>
              </a:buClr>
              <a:buSzPts val="1400"/>
              <a:buFont typeface="Arial"/>
              <a:buChar char="•"/>
            </a:pPr>
            <a:r>
              <a:rPr lang="en" sz="1400">
                <a:solidFill>
                  <a:schemeClr val="lt1"/>
                </a:solidFill>
              </a:rPr>
              <a:t>Contracts are compiled in a specific order in order for the timelock to work</a:t>
            </a:r>
            <a:r>
              <a:rPr lang="en" sz="1400">
                <a:solidFill>
                  <a:schemeClr val="lt1"/>
                </a:solidFill>
              </a:rPr>
              <a:t>. </a:t>
            </a:r>
            <a:endParaRPr sz="1100">
              <a:solidFill>
                <a:schemeClr val="lt1"/>
              </a:solidFill>
            </a:endParaRPr>
          </a:p>
        </p:txBody>
      </p:sp>
      <p:cxnSp>
        <p:nvCxnSpPr>
          <p:cNvPr id="128" name="Google Shape;128;p21"/>
          <p:cNvCxnSpPr/>
          <p:nvPr/>
        </p:nvCxnSpPr>
        <p:spPr>
          <a:xfrm>
            <a:off x="6586444" y="727355"/>
            <a:ext cx="0" cy="3946896"/>
          </a:xfrm>
          <a:prstGeom prst="straightConnector1">
            <a:avLst/>
          </a:prstGeom>
          <a:noFill/>
          <a:ln cap="flat" cmpd="sng" w="9525">
            <a:solidFill>
              <a:srgbClr val="D8D8D8"/>
            </a:solidFill>
            <a:prstDash val="solid"/>
            <a:miter lim="800000"/>
            <a:headEnd len="sm" w="sm" type="none"/>
            <a:tailEnd len="sm" w="sm" type="none"/>
          </a:ln>
        </p:spPr>
      </p:cxnSp>
      <p:sp>
        <p:nvSpPr>
          <p:cNvPr id="129" name="Google Shape;129;p21"/>
          <p:cNvSpPr/>
          <p:nvPr/>
        </p:nvSpPr>
        <p:spPr>
          <a:xfrm>
            <a:off x="4818888" y="996696"/>
            <a:ext cx="1389888" cy="70741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Register gift </a:t>
            </a:r>
            <a:endParaRPr sz="1100"/>
          </a:p>
        </p:txBody>
      </p:sp>
      <p:sp>
        <p:nvSpPr>
          <p:cNvPr id="130" name="Google Shape;130;p21"/>
          <p:cNvSpPr/>
          <p:nvPr/>
        </p:nvSpPr>
        <p:spPr>
          <a:xfrm>
            <a:off x="7177880" y="1476177"/>
            <a:ext cx="1389888" cy="70741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Timer starts</a:t>
            </a:r>
            <a:endParaRPr sz="1100"/>
          </a:p>
        </p:txBody>
      </p:sp>
      <p:sp>
        <p:nvSpPr>
          <p:cNvPr id="131" name="Google Shape;131;p21"/>
          <p:cNvSpPr/>
          <p:nvPr/>
        </p:nvSpPr>
        <p:spPr>
          <a:xfrm>
            <a:off x="4823447" y="1993392"/>
            <a:ext cx="1389888" cy="70741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Set timer</a:t>
            </a:r>
            <a:endParaRPr sz="1100"/>
          </a:p>
        </p:txBody>
      </p:sp>
      <p:sp>
        <p:nvSpPr>
          <p:cNvPr id="132" name="Google Shape;132;p21"/>
          <p:cNvSpPr/>
          <p:nvPr/>
        </p:nvSpPr>
        <p:spPr>
          <a:xfrm>
            <a:off x="7177880" y="2700803"/>
            <a:ext cx="1389888" cy="70741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Receive gift</a:t>
            </a:r>
            <a:endParaRPr sz="1100"/>
          </a:p>
        </p:txBody>
      </p:sp>
      <p:sp>
        <p:nvSpPr>
          <p:cNvPr id="133" name="Google Shape;133;p21"/>
          <p:cNvSpPr txBox="1"/>
          <p:nvPr/>
        </p:nvSpPr>
        <p:spPr>
          <a:xfrm>
            <a:off x="6839713" y="425196"/>
            <a:ext cx="1472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Set timer</a:t>
            </a:r>
            <a:endParaRPr sz="1100"/>
          </a:p>
        </p:txBody>
      </p:sp>
      <p:sp>
        <p:nvSpPr>
          <p:cNvPr id="134" name="Google Shape;134;p21"/>
          <p:cNvSpPr txBox="1"/>
          <p:nvPr/>
        </p:nvSpPr>
        <p:spPr>
          <a:xfrm>
            <a:off x="4697435" y="425196"/>
            <a:ext cx="14721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a:solidFill>
                  <a:schemeClr val="dk1"/>
                </a:solidFill>
                <a:latin typeface="Calibri"/>
                <a:ea typeface="Calibri"/>
                <a:cs typeface="Calibri"/>
                <a:sym typeface="Calibri"/>
              </a:rPr>
              <a:t>Register gift and set timer</a:t>
            </a:r>
            <a:endParaRPr sz="1100"/>
          </a:p>
        </p:txBody>
      </p:sp>
      <p:sp>
        <p:nvSpPr>
          <p:cNvPr id="135" name="Google Shape;135;p21"/>
          <p:cNvSpPr/>
          <p:nvPr/>
        </p:nvSpPr>
        <p:spPr>
          <a:xfrm>
            <a:off x="7170164" y="3505475"/>
            <a:ext cx="1389888" cy="70741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Decides what to do with the gift</a:t>
            </a:r>
            <a:endParaRPr sz="1100"/>
          </a:p>
        </p:txBody>
      </p:sp>
      <p:cxnSp>
        <p:nvCxnSpPr>
          <p:cNvPr id="136" name="Google Shape;136;p21"/>
          <p:cNvCxnSpPr>
            <a:stCxn id="129" idx="3"/>
            <a:endCxn id="130" idx="1"/>
          </p:cNvCxnSpPr>
          <p:nvPr/>
        </p:nvCxnSpPr>
        <p:spPr>
          <a:xfrm>
            <a:off x="6208776" y="1350402"/>
            <a:ext cx="969000" cy="479400"/>
          </a:xfrm>
          <a:prstGeom prst="bentConnector3">
            <a:avLst>
              <a:gd fmla="val 71502" name="adj1"/>
            </a:avLst>
          </a:prstGeom>
          <a:noFill/>
          <a:ln cap="flat" cmpd="sng" w="19050">
            <a:solidFill>
              <a:schemeClr val="accent6"/>
            </a:solidFill>
            <a:prstDash val="solid"/>
            <a:miter lim="800000"/>
            <a:headEnd len="sm" w="sm" type="none"/>
            <a:tailEnd len="med" w="med" type="triangle"/>
          </a:ln>
        </p:spPr>
      </p:cxnSp>
      <p:cxnSp>
        <p:nvCxnSpPr>
          <p:cNvPr id="137" name="Google Shape;137;p21"/>
          <p:cNvCxnSpPr>
            <a:stCxn id="131" idx="3"/>
            <a:endCxn id="130" idx="1"/>
          </p:cNvCxnSpPr>
          <p:nvPr/>
        </p:nvCxnSpPr>
        <p:spPr>
          <a:xfrm flipH="1" rot="10800000">
            <a:off x="6213335" y="1829898"/>
            <a:ext cx="964500" cy="517200"/>
          </a:xfrm>
          <a:prstGeom prst="bentConnector3">
            <a:avLst>
              <a:gd fmla="val 70854" name="adj1"/>
            </a:avLst>
          </a:prstGeom>
          <a:noFill/>
          <a:ln cap="flat" cmpd="sng" w="19050">
            <a:solidFill>
              <a:schemeClr val="accent6"/>
            </a:solidFill>
            <a:prstDash val="solid"/>
            <a:miter lim="800000"/>
            <a:headEnd len="sm" w="sm" type="none"/>
            <a:tailEnd len="med" w="med" type="triangle"/>
          </a:ln>
        </p:spPr>
      </p:cxnSp>
      <p:sp>
        <p:nvSpPr>
          <p:cNvPr id="138" name="Google Shape;138;p21"/>
          <p:cNvSpPr/>
          <p:nvPr/>
        </p:nvSpPr>
        <p:spPr>
          <a:xfrm>
            <a:off x="4818888" y="3122589"/>
            <a:ext cx="1389888" cy="70741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Recipient receives gift</a:t>
            </a:r>
            <a:endParaRPr sz="1100"/>
          </a:p>
        </p:txBody>
      </p:sp>
      <p:cxnSp>
        <p:nvCxnSpPr>
          <p:cNvPr id="139" name="Google Shape;139;p21"/>
          <p:cNvCxnSpPr>
            <a:stCxn id="138" idx="3"/>
            <a:endCxn id="132" idx="1"/>
          </p:cNvCxnSpPr>
          <p:nvPr/>
        </p:nvCxnSpPr>
        <p:spPr>
          <a:xfrm flipH="1" rot="10800000">
            <a:off x="6208776" y="3054495"/>
            <a:ext cx="969000" cy="421800"/>
          </a:xfrm>
          <a:prstGeom prst="bentConnector3">
            <a:avLst>
              <a:gd fmla="val 69817" name="adj1"/>
            </a:avLst>
          </a:prstGeom>
          <a:noFill/>
          <a:ln cap="flat" cmpd="sng" w="19050">
            <a:solidFill>
              <a:schemeClr val="accent6"/>
            </a:solidFill>
            <a:prstDash val="solid"/>
            <a:miter lim="800000"/>
            <a:headEnd len="sm" w="sm" type="none"/>
            <a:tailEnd len="med" w="med" type="triangle"/>
          </a:ln>
        </p:spPr>
      </p:cxnSp>
      <p:cxnSp>
        <p:nvCxnSpPr>
          <p:cNvPr id="140" name="Google Shape;140;p21"/>
          <p:cNvCxnSpPr>
            <a:stCxn id="138" idx="3"/>
            <a:endCxn id="135" idx="1"/>
          </p:cNvCxnSpPr>
          <p:nvPr/>
        </p:nvCxnSpPr>
        <p:spPr>
          <a:xfrm>
            <a:off x="6208776" y="3476295"/>
            <a:ext cx="961500" cy="382800"/>
          </a:xfrm>
          <a:prstGeom prst="bentConnector3">
            <a:avLst>
              <a:gd fmla="val 69971" name="adj1"/>
            </a:avLst>
          </a:prstGeom>
          <a:noFill/>
          <a:ln cap="flat" cmpd="sng" w="19050">
            <a:solidFill>
              <a:schemeClr val="accent6"/>
            </a:solidFill>
            <a:prstDash val="solid"/>
            <a:miter lim="800000"/>
            <a:headEnd len="sm" w="sm" type="none"/>
            <a:tailEnd len="med" w="med" type="triangle"/>
          </a:ln>
        </p:spPr>
      </p:cxnSp>
      <p:sp>
        <p:nvSpPr>
          <p:cNvPr id="141" name="Google Shape;141;p21"/>
          <p:cNvSpPr txBox="1"/>
          <p:nvPr/>
        </p:nvSpPr>
        <p:spPr>
          <a:xfrm>
            <a:off x="4962611" y="96650"/>
            <a:ext cx="3038619"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400">
                <a:solidFill>
                  <a:schemeClr val="dk1"/>
                </a:solidFill>
                <a:latin typeface="Calibri"/>
                <a:ea typeface="Calibri"/>
                <a:cs typeface="Calibri"/>
                <a:sym typeface="Calibri"/>
              </a:rPr>
              <a:t>Example Architecture from Class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p:nvPr/>
        </p:nvSpPr>
        <p:spPr>
          <a:xfrm>
            <a:off x="1498426" y="4038689"/>
            <a:ext cx="940500" cy="551700"/>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lang="en" sz="900">
                <a:solidFill>
                  <a:schemeClr val="lt1"/>
                </a:solidFill>
                <a:latin typeface="Calibri"/>
                <a:ea typeface="Calibri"/>
                <a:cs typeface="Calibri"/>
                <a:sym typeface="Calibri"/>
              </a:rPr>
              <a:t>Receiver gets assets deposited</a:t>
            </a:r>
            <a:endParaRPr sz="1100"/>
          </a:p>
        </p:txBody>
      </p:sp>
      <p:sp>
        <p:nvSpPr>
          <p:cNvPr id="147" name="Google Shape;147;p22"/>
          <p:cNvSpPr txBox="1"/>
          <p:nvPr>
            <p:ph type="title"/>
          </p:nvPr>
        </p:nvSpPr>
        <p:spPr>
          <a:xfrm>
            <a:off x="628650" y="273845"/>
            <a:ext cx="7886700" cy="38959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1100"/>
              <a:t>Features and Workflows</a:t>
            </a:r>
            <a:endParaRPr sz="1100"/>
          </a:p>
        </p:txBody>
      </p:sp>
      <p:sp>
        <p:nvSpPr>
          <p:cNvPr id="148" name="Google Shape;148;p22"/>
          <p:cNvSpPr/>
          <p:nvPr/>
        </p:nvSpPr>
        <p:spPr>
          <a:xfrm>
            <a:off x="1498324" y="1200150"/>
            <a:ext cx="940738" cy="551622"/>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Owner Registers</a:t>
            </a:r>
            <a:endParaRPr sz="1100"/>
          </a:p>
        </p:txBody>
      </p:sp>
      <p:sp>
        <p:nvSpPr>
          <p:cNvPr id="149" name="Google Shape;149;p22"/>
          <p:cNvSpPr/>
          <p:nvPr/>
        </p:nvSpPr>
        <p:spPr>
          <a:xfrm>
            <a:off x="2913807" y="1205088"/>
            <a:ext cx="940800" cy="551700"/>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Owners post receiver address</a:t>
            </a:r>
            <a:endParaRPr sz="1100"/>
          </a:p>
        </p:txBody>
      </p:sp>
      <p:sp>
        <p:nvSpPr>
          <p:cNvPr id="150" name="Google Shape;150;p22"/>
          <p:cNvSpPr/>
          <p:nvPr/>
        </p:nvSpPr>
        <p:spPr>
          <a:xfrm>
            <a:off x="3943540" y="2559301"/>
            <a:ext cx="940500" cy="551700"/>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Contract Receives assets</a:t>
            </a:r>
            <a:endParaRPr sz="1100"/>
          </a:p>
        </p:txBody>
      </p:sp>
      <p:sp>
        <p:nvSpPr>
          <p:cNvPr id="151" name="Google Shape;151;p22"/>
          <p:cNvSpPr txBox="1"/>
          <p:nvPr/>
        </p:nvSpPr>
        <p:spPr>
          <a:xfrm>
            <a:off x="483042" y="1264258"/>
            <a:ext cx="7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Gifter</a:t>
            </a:r>
            <a:endParaRPr sz="1100"/>
          </a:p>
        </p:txBody>
      </p:sp>
      <p:sp>
        <p:nvSpPr>
          <p:cNvPr id="152" name="Google Shape;152;p22"/>
          <p:cNvSpPr txBox="1"/>
          <p:nvPr/>
        </p:nvSpPr>
        <p:spPr>
          <a:xfrm>
            <a:off x="483041" y="2365213"/>
            <a:ext cx="7812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Smart Contract</a:t>
            </a:r>
            <a:endParaRPr sz="1100"/>
          </a:p>
        </p:txBody>
      </p:sp>
      <p:sp>
        <p:nvSpPr>
          <p:cNvPr id="153" name="Google Shape;153;p22"/>
          <p:cNvSpPr txBox="1"/>
          <p:nvPr/>
        </p:nvSpPr>
        <p:spPr>
          <a:xfrm>
            <a:off x="483041" y="4172138"/>
            <a:ext cx="781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Receiver</a:t>
            </a:r>
            <a:endParaRPr sz="1100"/>
          </a:p>
        </p:txBody>
      </p:sp>
      <p:sp>
        <p:nvSpPr>
          <p:cNvPr id="154" name="Google Shape;154;p22"/>
          <p:cNvSpPr/>
          <p:nvPr/>
        </p:nvSpPr>
        <p:spPr>
          <a:xfrm>
            <a:off x="4519483" y="1275108"/>
            <a:ext cx="940800" cy="411600"/>
          </a:xfrm>
          <a:prstGeom prst="roundRect">
            <a:avLst>
              <a:gd fmla="val 50000"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Owner posts timelock</a:t>
            </a:r>
            <a:endParaRPr sz="1100"/>
          </a:p>
        </p:txBody>
      </p:sp>
      <p:cxnSp>
        <p:nvCxnSpPr>
          <p:cNvPr id="155" name="Google Shape;155;p22"/>
          <p:cNvCxnSpPr>
            <a:stCxn id="148" idx="3"/>
            <a:endCxn id="149" idx="1"/>
          </p:cNvCxnSpPr>
          <p:nvPr/>
        </p:nvCxnSpPr>
        <p:spPr>
          <a:xfrm>
            <a:off x="2439062" y="1475961"/>
            <a:ext cx="474600" cy="5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 name="Google Shape;156;p22"/>
          <p:cNvCxnSpPr>
            <a:stCxn id="149" idx="3"/>
            <a:endCxn id="154" idx="1"/>
          </p:cNvCxnSpPr>
          <p:nvPr/>
        </p:nvCxnSpPr>
        <p:spPr>
          <a:xfrm>
            <a:off x="3854607" y="1480938"/>
            <a:ext cx="664800" cy="0"/>
          </a:xfrm>
          <a:prstGeom prst="straightConnector1">
            <a:avLst/>
          </a:prstGeom>
          <a:noFill/>
          <a:ln cap="flat" cmpd="sng" w="9525">
            <a:solidFill>
              <a:schemeClr val="accent1"/>
            </a:solidFill>
            <a:prstDash val="solid"/>
            <a:miter lim="800000"/>
            <a:headEnd len="sm" w="sm" type="none"/>
            <a:tailEnd len="med" w="med" type="triangle"/>
          </a:ln>
        </p:spPr>
      </p:cxnSp>
      <p:sp>
        <p:nvSpPr>
          <p:cNvPr id="157" name="Google Shape;157;p22"/>
          <p:cNvSpPr/>
          <p:nvPr/>
        </p:nvSpPr>
        <p:spPr>
          <a:xfrm>
            <a:off x="6458024" y="1275146"/>
            <a:ext cx="940800" cy="411600"/>
          </a:xfrm>
          <a:prstGeom prst="roundRect">
            <a:avLst>
              <a:gd fmla="val 50000"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Timelock Starts</a:t>
            </a:r>
            <a:endParaRPr sz="1100"/>
          </a:p>
        </p:txBody>
      </p:sp>
      <p:sp>
        <p:nvSpPr>
          <p:cNvPr id="158" name="Google Shape;158;p22"/>
          <p:cNvSpPr/>
          <p:nvPr/>
        </p:nvSpPr>
        <p:spPr>
          <a:xfrm>
            <a:off x="4813603" y="4038651"/>
            <a:ext cx="940500" cy="551700"/>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None/>
            </a:pPr>
            <a:r>
              <a:rPr lang="en" sz="900">
                <a:solidFill>
                  <a:schemeClr val="lt1"/>
                </a:solidFill>
                <a:latin typeface="Calibri"/>
                <a:ea typeface="Calibri"/>
                <a:cs typeface="Calibri"/>
                <a:sym typeface="Calibri"/>
              </a:rPr>
              <a:t>Receiver decides what to do with assets</a:t>
            </a:r>
            <a:endParaRPr sz="900">
              <a:solidFill>
                <a:schemeClr val="lt1"/>
              </a:solidFill>
              <a:latin typeface="Calibri"/>
              <a:ea typeface="Calibri"/>
              <a:cs typeface="Calibri"/>
              <a:sym typeface="Calibri"/>
            </a:endParaRPr>
          </a:p>
        </p:txBody>
      </p:sp>
      <p:sp>
        <p:nvSpPr>
          <p:cNvPr id="159" name="Google Shape;159;p22"/>
          <p:cNvSpPr/>
          <p:nvPr/>
        </p:nvSpPr>
        <p:spPr>
          <a:xfrm>
            <a:off x="1498426" y="2559192"/>
            <a:ext cx="940500" cy="551700"/>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Timer finishes</a:t>
            </a:r>
            <a:endParaRPr sz="1100"/>
          </a:p>
        </p:txBody>
      </p:sp>
      <p:cxnSp>
        <p:nvCxnSpPr>
          <p:cNvPr id="160" name="Google Shape;160;p22"/>
          <p:cNvCxnSpPr>
            <a:stCxn id="150" idx="3"/>
            <a:endCxn id="150" idx="3"/>
          </p:cNvCxnSpPr>
          <p:nvPr/>
        </p:nvCxnSpPr>
        <p:spPr>
          <a:xfrm>
            <a:off x="4884040" y="2835151"/>
            <a:ext cx="600" cy="600"/>
          </a:xfrm>
          <a:prstGeom prst="bentConnector3">
            <a:avLst>
              <a:gd fmla="val 254976595" name="adj1"/>
            </a:avLst>
          </a:prstGeom>
          <a:noFill/>
          <a:ln cap="flat" cmpd="sng" w="9525">
            <a:solidFill>
              <a:schemeClr val="accent1"/>
            </a:solidFill>
            <a:prstDash val="solid"/>
            <a:miter lim="800000"/>
            <a:headEnd len="sm" w="sm" type="none"/>
            <a:tailEnd len="med" w="med" type="triangle"/>
          </a:ln>
        </p:spPr>
      </p:cxnSp>
      <p:sp>
        <p:nvSpPr>
          <p:cNvPr id="161" name="Google Shape;161;p22"/>
          <p:cNvSpPr/>
          <p:nvPr/>
        </p:nvSpPr>
        <p:spPr>
          <a:xfrm>
            <a:off x="6459308" y="2641087"/>
            <a:ext cx="940800" cy="411600"/>
          </a:xfrm>
          <a:prstGeom prst="roundRect">
            <a:avLst>
              <a:gd fmla="val 50000"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Contract timer starts</a:t>
            </a:r>
            <a:endParaRPr sz="1100"/>
          </a:p>
        </p:txBody>
      </p:sp>
      <p:cxnSp>
        <p:nvCxnSpPr>
          <p:cNvPr id="162" name="Google Shape;162;p22"/>
          <p:cNvCxnSpPr>
            <a:stCxn id="154" idx="3"/>
            <a:endCxn id="157" idx="1"/>
          </p:cNvCxnSpPr>
          <p:nvPr/>
        </p:nvCxnSpPr>
        <p:spPr>
          <a:xfrm>
            <a:off x="5460283" y="1480908"/>
            <a:ext cx="997800" cy="600"/>
          </a:xfrm>
          <a:prstGeom prst="bentConnector3">
            <a:avLst>
              <a:gd fmla="val 49997" name="adj1"/>
            </a:avLst>
          </a:prstGeom>
          <a:noFill/>
          <a:ln cap="flat" cmpd="sng" w="9525">
            <a:solidFill>
              <a:schemeClr val="accent1"/>
            </a:solidFill>
            <a:prstDash val="solid"/>
            <a:miter lim="800000"/>
            <a:headEnd len="sm" w="sm" type="none"/>
            <a:tailEnd len="med" w="med" type="triangle"/>
          </a:ln>
        </p:spPr>
      </p:cxnSp>
      <p:cxnSp>
        <p:nvCxnSpPr>
          <p:cNvPr id="163" name="Google Shape;163;p22"/>
          <p:cNvCxnSpPr/>
          <p:nvPr/>
        </p:nvCxnSpPr>
        <p:spPr>
          <a:xfrm>
            <a:off x="1264256" y="2020128"/>
            <a:ext cx="7138906" cy="0"/>
          </a:xfrm>
          <a:prstGeom prst="straightConnector1">
            <a:avLst/>
          </a:prstGeom>
          <a:noFill/>
          <a:ln cap="flat" cmpd="sng" w="9525">
            <a:solidFill>
              <a:schemeClr val="dk1"/>
            </a:solidFill>
            <a:prstDash val="solid"/>
            <a:miter lim="800000"/>
            <a:headEnd len="sm" w="sm" type="none"/>
            <a:tailEnd len="sm" w="sm" type="none"/>
          </a:ln>
        </p:spPr>
      </p:cxnSp>
      <p:cxnSp>
        <p:nvCxnSpPr>
          <p:cNvPr id="164" name="Google Shape;164;p22"/>
          <p:cNvCxnSpPr/>
          <p:nvPr/>
        </p:nvCxnSpPr>
        <p:spPr>
          <a:xfrm>
            <a:off x="1264256" y="3753560"/>
            <a:ext cx="7138906" cy="0"/>
          </a:xfrm>
          <a:prstGeom prst="straightConnector1">
            <a:avLst/>
          </a:prstGeom>
          <a:noFill/>
          <a:ln cap="flat" cmpd="sng" w="9525">
            <a:solidFill>
              <a:schemeClr val="dk1"/>
            </a:solidFill>
            <a:prstDash val="solid"/>
            <a:miter lim="800000"/>
            <a:headEnd len="sm" w="sm" type="none"/>
            <a:tailEnd len="sm" w="sm" type="none"/>
          </a:ln>
        </p:spPr>
      </p:cxnSp>
      <p:cxnSp>
        <p:nvCxnSpPr>
          <p:cNvPr id="165" name="Google Shape;165;p22"/>
          <p:cNvCxnSpPr>
            <a:stCxn id="159" idx="3"/>
            <a:endCxn id="159" idx="3"/>
          </p:cNvCxnSpPr>
          <p:nvPr/>
        </p:nvCxnSpPr>
        <p:spPr>
          <a:xfrm>
            <a:off x="2438926" y="2835042"/>
            <a:ext cx="600" cy="600"/>
          </a:xfrm>
          <a:prstGeom prst="bentConnector3">
            <a:avLst>
              <a:gd fmla="val 254212403" name="adj1"/>
            </a:avLst>
          </a:prstGeom>
          <a:noFill/>
          <a:ln cap="flat" cmpd="sng" w="9525">
            <a:solidFill>
              <a:schemeClr val="accent1"/>
            </a:solidFill>
            <a:prstDash val="solid"/>
            <a:miter lim="800000"/>
            <a:headEnd len="sm" w="sm" type="none"/>
            <a:tailEnd len="med" w="med" type="triangle"/>
          </a:ln>
        </p:spPr>
      </p:cxnSp>
      <p:cxnSp>
        <p:nvCxnSpPr>
          <p:cNvPr id="166" name="Google Shape;166;p22"/>
          <p:cNvCxnSpPr>
            <a:stCxn id="157" idx="2"/>
            <a:endCxn id="161" idx="0"/>
          </p:cNvCxnSpPr>
          <p:nvPr/>
        </p:nvCxnSpPr>
        <p:spPr>
          <a:xfrm>
            <a:off x="6928424" y="1686746"/>
            <a:ext cx="1200" cy="954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7" name="Google Shape;167;p22"/>
          <p:cNvCxnSpPr>
            <a:stCxn id="159" idx="2"/>
          </p:cNvCxnSpPr>
          <p:nvPr/>
        </p:nvCxnSpPr>
        <p:spPr>
          <a:xfrm>
            <a:off x="1968676" y="3110892"/>
            <a:ext cx="1200" cy="908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68" name="Google Shape;168;p22"/>
          <p:cNvCxnSpPr>
            <a:endCxn id="158" idx="1"/>
          </p:cNvCxnSpPr>
          <p:nvPr/>
        </p:nvCxnSpPr>
        <p:spPr>
          <a:xfrm>
            <a:off x="2439103" y="4312101"/>
            <a:ext cx="2374500" cy="24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Script Breakdown</a:t>
            </a:r>
            <a:endParaRPr sz="3500"/>
          </a:p>
        </p:txBody>
      </p:sp>
      <p:sp>
        <p:nvSpPr>
          <p:cNvPr id="174" name="Google Shape;174;p23"/>
          <p:cNvSpPr txBox="1"/>
          <p:nvPr/>
        </p:nvSpPr>
        <p:spPr>
          <a:xfrm>
            <a:off x="4731125" y="1367950"/>
            <a:ext cx="3964200" cy="13482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Mint</a:t>
            </a:r>
            <a:endParaRPr>
              <a:solidFill>
                <a:schemeClr val="lt1"/>
              </a:solidFill>
              <a:latin typeface="Roboto"/>
              <a:ea typeface="Roboto"/>
              <a:cs typeface="Roboto"/>
              <a:sym typeface="Roboto"/>
            </a:endParaRPr>
          </a:p>
          <a:p>
            <a:pPr indent="0" lvl="0" marL="0" rtl="0" algn="l">
              <a:lnSpc>
                <a:spcPct val="90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Token sale</a:t>
            </a:r>
            <a:endParaRPr>
              <a:solidFill>
                <a:schemeClr val="lt1"/>
              </a:solidFill>
              <a:latin typeface="Roboto"/>
              <a:ea typeface="Roboto"/>
              <a:cs typeface="Roboto"/>
              <a:sym typeface="Roboto"/>
            </a:endParaRPr>
          </a:p>
          <a:p>
            <a:pPr indent="0" lvl="0" marL="914400" rtl="0" algn="l">
              <a:lnSpc>
                <a:spcPct val="90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Time locked wallet</a:t>
            </a:r>
            <a:endParaRPr>
              <a:solidFill>
                <a:schemeClr val="lt1"/>
              </a:solidFill>
              <a:latin typeface="Roboto"/>
              <a:ea typeface="Roboto"/>
              <a:cs typeface="Roboto"/>
              <a:sym typeface="Roboto"/>
            </a:endParaRPr>
          </a:p>
          <a:p>
            <a:pPr indent="0" lvl="0" marL="914400" rtl="0" algn="l">
              <a:lnSpc>
                <a:spcPct val="90000"/>
              </a:lnSpc>
              <a:spcBef>
                <a:spcPts val="0"/>
              </a:spcBef>
              <a:spcAft>
                <a:spcPts val="0"/>
              </a:spcAft>
              <a:buNone/>
            </a:pPr>
            <a:r>
              <a:t/>
            </a:r>
            <a:endParaRPr>
              <a:solidFill>
                <a:schemeClr val="lt1"/>
              </a:solidFill>
              <a:latin typeface="Roboto"/>
              <a:ea typeface="Roboto"/>
              <a:cs typeface="Roboto"/>
              <a:sym typeface="Roboto"/>
            </a:endParaRPr>
          </a:p>
        </p:txBody>
      </p:sp>
      <p:pic>
        <p:nvPicPr>
          <p:cNvPr id="175" name="Google Shape;175;p23"/>
          <p:cNvPicPr preferRelativeResize="0"/>
          <p:nvPr/>
        </p:nvPicPr>
        <p:blipFill>
          <a:blip r:embed="rId3">
            <a:alphaModFix/>
          </a:blip>
          <a:stretch>
            <a:fillRect/>
          </a:stretch>
        </p:blipFill>
        <p:spPr>
          <a:xfrm>
            <a:off x="573925" y="1505700"/>
            <a:ext cx="3773632" cy="2898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ctrTitle"/>
          </p:nvPr>
        </p:nvSpPr>
        <p:spPr>
          <a:xfrm>
            <a:off x="390525" y="43435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Mint Script</a:t>
            </a:r>
            <a:endParaRPr sz="3500"/>
          </a:p>
        </p:txBody>
      </p:sp>
      <p:pic>
        <p:nvPicPr>
          <p:cNvPr id="181" name="Google Shape;181;p24"/>
          <p:cNvPicPr preferRelativeResize="0"/>
          <p:nvPr/>
        </p:nvPicPr>
        <p:blipFill>
          <a:blip r:embed="rId3">
            <a:alphaModFix/>
          </a:blip>
          <a:stretch>
            <a:fillRect/>
          </a:stretch>
        </p:blipFill>
        <p:spPr>
          <a:xfrm>
            <a:off x="172900" y="1561325"/>
            <a:ext cx="8839203" cy="2267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