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2" id="2147483648"/>
  </p:sldMasterIdLst>
  <p:notesMasterIdLst>
    <p:notesMasterId r:id="rId3"/>
  </p:notesMasterIdLst>
  <p:sldIdLst>
    <p:sldId r:id="rId4" id="256"/>
    <p:sldId r:id="rId5" id="257"/>
    <p:sldId r:id="rId6" id="258"/>
    <p:sldId r:id="rId7" id="259"/>
    <p:sldId r:id="rId8" id="260"/>
    <p:sldId r:id="rId9" id="261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slideMasters/slideMaster1.xml" Type="http://schemas.openxmlformats.org/officeDocument/2006/relationships/slideMaster"></Relationship><Relationship Id="rId3" Target="notesMasters/notesMaster1.xml" Type="http://schemas.openxmlformats.org/officeDocument/2006/relationships/notesMaster"></Relationship><Relationship Id="rId4" Target="slides/slide1.xml" Type="http://schemas.openxmlformats.org/officeDocument/2006/relationships/slide"></Relationship><Relationship Id="rId5" Target="slides/slide2.xml" Type="http://schemas.openxmlformats.org/officeDocument/2006/relationships/slide"></Relationship><Relationship Id="rId6" Target="slides/slide3.xml" Type="http://schemas.openxmlformats.org/officeDocument/2006/relationships/slide"></Relationship><Relationship Id="rId7" Target="slides/slide4.xml" Type="http://schemas.openxmlformats.org/officeDocument/2006/relationships/slide"></Relationship><Relationship Id="rId8" Target="slides/slide5.xml" Type="http://schemas.openxmlformats.org/officeDocument/2006/relationships/slide"></Relationship><Relationship Id="rId9" Target="slides/slide6.xml" Type="http://schemas.openxmlformats.org/officeDocument/2006/relationships/slide"></Relationship><Relationship Id="rId10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2" name="Shape 2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Google Shape;3;n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Google Shape;4;n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9pPr>
          </a:lstStyle>
          <a:p/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dk2" folHlink="folHlink" hlink="hlink" tx1="dk1" tx2="lt2"/>
  <p:notesStyle xmlns:c="http://schemas.openxmlformats.org/drawingml/2006/chart" xmlns:pic="http://schemas.openxmlformats.org/drawingml/2006/picture" xmlns:dgm="http://schemas.openxmlformats.org/drawingml/2006/diagram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35" name="Shape 135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36" name="Google Shape;136;p1:notes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7" name="Google Shape;137;p1:notes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42" name="Shape 142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3" name="Google Shape;143;p2:notes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4" name="Google Shape;144;p2:notes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55" name="Shape 155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6" name="Google Shape;156;p4:notes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7" name="Google Shape;157;p4:notes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50" name="Shape 150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1" name="Google Shape;151;p3:notes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2" name="Google Shape;152;p3:notes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60" name="Shape 160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61" name="Google Shape;161;p5:notes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2" name="Google Shape;162;p5:notes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73" name="Shape 173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4" name="Google Shape;174;p6:notes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5" name="Google Shape;175;p6:notes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225" y="685800"/>
            <a:ext cx="457222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 type="title">
  <p:cSld name="TITLE">
    <p:spTree>
      <p:nvGrpSpPr>
        <p:cNvPr xmlns:c="http://schemas.openxmlformats.org/drawingml/2006/chart" xmlns:pic="http://schemas.openxmlformats.org/drawingml/2006/picture" xmlns:dgm="http://schemas.openxmlformats.org/drawingml/2006/diagram" id="17" name="Shape 17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8" name="Google Shape;18;p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Google Shape;19;p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lvl="0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  <a:uFillTx/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  <a:uFillTx/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  <a:uFillTx/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  <a:uFillTx/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  <a:uFillTx/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  <a:uFillTx/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  <a:uFillTx/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  <a:uFillTx/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Google Shape;20;p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Google Shape;21;p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Google Shape;22;p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3" name="Google Shape;23;p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4" name="Google Shape;24;p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5" name="Google Shape;25;p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6" name="Google Shape;26;p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7" name="Google Shape;27;p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Panoramic 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79" name="Shape 79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0" name="Google Shape;80;p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" name="Google Shape;81;p1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ctr" lvl="0" marR="0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algn="l" lvl="2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algn="l" lvl="3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algn="l" lvl="4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algn="l" lvl="5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algn="l" lvl="6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algn="l" lvl="7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algn="l" lvl="8" marR="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" name="Google Shape;82;p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3" name="Google Shape;83;p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4" name="Google Shape;84;p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5" name="Google Shape;85;p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Title and Caption">
    <p:spTree>
      <p:nvGrpSpPr>
        <p:cNvPr xmlns:c="http://schemas.openxmlformats.org/drawingml/2006/chart" xmlns:pic="http://schemas.openxmlformats.org/drawingml/2006/picture" xmlns:dgm="http://schemas.openxmlformats.org/drawingml/2006/diagram" id="86" name="Shape 86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7" name="Google Shape;87;p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cap="none" sz="32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8" name="Google Shape;88;p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9" name="Google Shape;89;p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Google Shape;90;p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Google Shape;91;p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Quote with Caption">
    <p:spTree>
      <p:nvGrpSpPr>
        <p:cNvPr xmlns:c="http://schemas.openxmlformats.org/drawingml/2006/chart" xmlns:pic="http://schemas.openxmlformats.org/drawingml/2006/picture" xmlns:dgm="http://schemas.openxmlformats.org/drawingml/2006/diagram" id="92" name="Shape 92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93" name="Google Shape;93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cap="none" sz="3200">
                <a:solidFill>
                  <a:schemeClr val="lt1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4" name="Google Shape;94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5" name="Google Shape;95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2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6" name="Google Shape;96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7" name="Google Shape;97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8" name="Google Shape;98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9" name="Google Shape;99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pt-BR" strike="noStrike" sz="80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0" name="Google Shape;100;p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pt-BR" strike="noStrike" sz="80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Name Card">
    <p:spTree>
      <p:nvGrpSpPr>
        <p:cNvPr xmlns:c="http://schemas.openxmlformats.org/drawingml/2006/chart" xmlns:pic="http://schemas.openxmlformats.org/drawingml/2006/picture" xmlns:dgm="http://schemas.openxmlformats.org/drawingml/2006/diagram" id="101" name="Shape 101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" name="Google Shape;102;p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cap="none" sz="32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3" name="Google Shape;103;p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4" name="Google Shape;104;p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5" name="Google Shape;105;p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6" name="Google Shape;106;p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Quote Name Card">
    <p:spTree>
      <p:nvGrpSpPr>
        <p:cNvPr xmlns:c="http://schemas.openxmlformats.org/drawingml/2006/chart" xmlns:pic="http://schemas.openxmlformats.org/drawingml/2006/picture" xmlns:dgm="http://schemas.openxmlformats.org/drawingml/2006/diagram" id="107" name="Shape 107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8" name="Google Shape;108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cap="none" sz="3200">
                <a:solidFill>
                  <a:schemeClr val="lt1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9" name="Google Shape;109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920"/>
              <a:buNone/>
              <a:defRPr b="0" cap="none" sz="2400">
                <a:solidFill>
                  <a:schemeClr val="lt1"/>
                </a:solidFill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0" name="Google Shape;110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2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1" name="Google Shape;111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2" name="Google Shape;112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3" name="Google Shape;113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4" name="Google Shape;114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pt-BR" strike="noStrike" sz="80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5" name="Google Shape;115;p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pt-BR" strike="noStrike" sz="80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True or False">
    <p:spTree>
      <p:nvGrpSpPr>
        <p:cNvPr xmlns:c="http://schemas.openxmlformats.org/drawingml/2006/chart" xmlns:pic="http://schemas.openxmlformats.org/drawingml/2006/picture" xmlns:dgm="http://schemas.openxmlformats.org/drawingml/2006/diagram" id="116" name="Shape 116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17" name="Google Shape;117;p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8" name="Google Shape;118;p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920"/>
              <a:buNone/>
              <a:defRPr b="0" cap="none" sz="2400">
                <a:solidFill>
                  <a:schemeClr val="lt1"/>
                </a:solidFill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9" name="Google Shape;119;p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2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0" name="Google Shape;120;p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1" name="Google Shape;121;p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2" name="Google Shape;122;p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x">
  <p:cSld name="VERTICAL_TEXT">
    <p:spTree>
      <p:nvGrpSpPr>
        <p:cNvPr xmlns:c="http://schemas.openxmlformats.org/drawingml/2006/chart" xmlns:pic="http://schemas.openxmlformats.org/drawingml/2006/picture" xmlns:dgm="http://schemas.openxmlformats.org/drawingml/2006/diagram" id="123" name="Shape 123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4" name="Google Shape;124;p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5" name="Google Shape;125;p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6" name="Google Shape;126;p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7" name="Google Shape;127;p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8" name="Google Shape;128;p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itleAndTx">
  <p:cSld name="VERTICAL_TITLE_AND_VERTICAL_TEXT">
    <p:spTree>
      <p:nvGrpSpPr>
        <p:cNvPr xmlns:c="http://schemas.openxmlformats.org/drawingml/2006/chart" xmlns:pic="http://schemas.openxmlformats.org/drawingml/2006/picture" xmlns:dgm="http://schemas.openxmlformats.org/drawingml/2006/diagram" id="129" name="Shape 129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30" name="Google Shape;130;p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1" name="Google Shape;131;p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2" name="Google Shape;132;p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3" name="Google Shape;133;p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4" name="Google Shape;134;p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">
  <p:cSld name="OBJECT">
    <p:spTree>
      <p:nvGrpSpPr>
        <p:cNvPr xmlns:c="http://schemas.openxmlformats.org/drawingml/2006/chart" xmlns:pic="http://schemas.openxmlformats.org/drawingml/2006/picture" xmlns:dgm="http://schemas.openxmlformats.org/drawingml/2006/diagram" id="28" name="Shape 28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9" name="Google Shape;29;p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Google Shape;30;p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Google Shape;31;p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Google Shape;32;p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" name="Google Shape;33;p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secHead">
  <p:cSld name="SECTION_HEADER">
    <p:spTree>
      <p:nvGrpSpPr>
        <p:cNvPr xmlns:c="http://schemas.openxmlformats.org/drawingml/2006/chart" xmlns:pic="http://schemas.openxmlformats.org/drawingml/2006/picture" xmlns:dgm="http://schemas.openxmlformats.org/drawingml/2006/diagram" id="34" name="Shape 34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5" name="Google Shape;35;p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cap="none" sz="36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Google Shape;36;p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Google Shape;37;p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Google Shape;38;p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Google Shape;39;p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Obj">
  <p:cSld name="TWO_OBJECTS">
    <p:spTree>
      <p:nvGrpSpPr>
        <p:cNvPr xmlns:c="http://schemas.openxmlformats.org/drawingml/2006/chart" xmlns:pic="http://schemas.openxmlformats.org/drawingml/2006/picture" xmlns:dgm="http://schemas.openxmlformats.org/drawingml/2006/diagram" id="40" name="Shape 40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1" name="Google Shape;41;p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Google Shape;42;p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" name="Google Shape;43;p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2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4" name="Google Shape;44;p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" name="Google Shape;45;p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" name="Google Shape;46;p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TxTwoObj">
  <p:cSld name="TWO_OBJECTS_WITH_TEXT">
    <p:spTree>
      <p:nvGrpSpPr>
        <p:cNvPr xmlns:c="http://schemas.openxmlformats.org/drawingml/2006/chart" xmlns:pic="http://schemas.openxmlformats.org/drawingml/2006/picture" xmlns:dgm="http://schemas.openxmlformats.org/drawingml/2006/diagram" id="47" name="Shape 47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8" name="Google Shape;48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9" name="Google Shape;49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Google Shape;50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2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Google Shape;51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3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Google Shape;52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4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Google Shape;53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Google Shape;54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Google Shape;55;p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Only">
  <p:cSld name="TITLE_ONLY">
    <p:spTree>
      <p:nvGrpSpPr>
        <p:cNvPr xmlns:c="http://schemas.openxmlformats.org/drawingml/2006/chart" xmlns:pic="http://schemas.openxmlformats.org/drawingml/2006/picture" xmlns:dgm="http://schemas.openxmlformats.org/drawingml/2006/diagram" id="56" name="Shape 56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7" name="Google Shape;57;p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Google Shape;58;p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Google Shape;59;p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Google Shape;60;p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61" name="Shape 61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2" name="Google Shape;62;p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Google Shape;63;p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Google Shape;64;p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Tx">
  <p:cSld name="OBJECT_WITH_CAPTION_TEXT">
    <p:spTree>
      <p:nvGrpSpPr>
        <p:cNvPr xmlns:c="http://schemas.openxmlformats.org/drawingml/2006/chart" xmlns:pic="http://schemas.openxmlformats.org/drawingml/2006/picture" xmlns:dgm="http://schemas.openxmlformats.org/drawingml/2006/diagram" id="65" name="Shape 65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6" name="Google Shape;66;p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Google Shape;67;p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320040" lvl="0" marL="457200">
              <a:spcBef>
                <a:spcPts val="36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1pPr>
            <a:lvl2pPr algn="l" indent="-320040" lvl="1" marL="914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2pPr>
            <a:lvl3pPr algn="l" indent="-320039" lvl="2" marL="1371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3pPr>
            <a:lvl4pPr algn="l" indent="-320039" lvl="3" marL="18288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4pPr>
            <a:lvl5pPr algn="l" indent="-320039" lvl="4" marL="22860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5pPr>
            <a:lvl6pPr algn="l" indent="-320039" lvl="5" marL="27432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6pPr>
            <a:lvl7pPr algn="l" indent="-320039" lvl="6" marL="32004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7pPr>
            <a:lvl8pPr algn="l" indent="-320040" lvl="7" marL="3657600">
              <a:spcBef>
                <a:spcPts val="600"/>
              </a:spcBef>
              <a:spcAft>
                <a:spcPts val="0"/>
              </a:spcAft>
              <a:buSzPts val="1440"/>
              <a:buChar char="▶"/>
              <a:defRPr>
                <a:uFillTx/>
              </a:defRPr>
            </a:lvl8pPr>
            <a:lvl9pPr algn="l" indent="-320040" lvl="8" marL="411480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Google Shape;68;p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2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960"/>
              <a:buNone/>
              <a:defRPr sz="1200"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720"/>
              <a:buNone/>
              <a:defRPr sz="9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Google Shape;69;p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Google Shape;70;p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Google Shape;71;p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picTx">
  <p:cSld name="PICTURE_WITH_CAPTION_TEXT">
    <p:spTree>
      <p:nvGrpSpPr>
        <p:cNvPr xmlns:c="http://schemas.openxmlformats.org/drawingml/2006/chart" xmlns:pic="http://schemas.openxmlformats.org/drawingml/2006/picture" xmlns:dgm="http://schemas.openxmlformats.org/drawingml/2006/diagram" id="72" name="Shape 72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73" name="Google Shape;73;p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Google Shape;74;p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>
            <p:ph idx="2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ctr" lvl="0" marR="0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algn="l" lvl="2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algn="l" lvl="3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algn="l" lvl="4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algn="l" lvl="5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algn="l" lvl="6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algn="l" lvl="7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algn="l" lvl="8" marR="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Google Shape;75;p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uFillTx/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960"/>
              <a:buNone/>
              <a:defRPr sz="1200">
                <a:uFillTx/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uFillTx/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720"/>
              <a:buNone/>
              <a:defRPr sz="900">
                <a:uFillTx/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720"/>
              <a:buNone/>
              <a:defRPr sz="9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6" name="Google Shape;76;p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7" name="Google Shape;77;p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Google Shape;78;p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slideLayouts/slideLayout13.xml" Type="http://schemas.openxmlformats.org/officeDocument/2006/relationships/slideLayout"></Relationship><Relationship Id="rId14" Target="../slideLayouts/slideLayout14.xml" Type="http://schemas.openxmlformats.org/officeDocument/2006/relationships/slideLayout"></Relationship><Relationship Id="rId15" Target="../slideLayouts/slideLayout15.xml" Type="http://schemas.openxmlformats.org/officeDocument/2006/relationships/slideLayout"></Relationship><Relationship Id="rId16" Target="../slideLayouts/slideLayout16.xml" Type="http://schemas.openxmlformats.org/officeDocument/2006/relationships/slideLayout"></Relationship><Relationship Id="rId17" Target="../slideLayouts/slideLayout17.xml" Type="http://schemas.openxmlformats.org/officeDocument/2006/relationships/slideLayout"></Relationship><Relationship Id="rId18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5" name="Shape 5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6" name="Google Shape;6;p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7" name="Google Shape;7;p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8" name="Google Shape;8;p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9" name="Google Shape;9;p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0" name="Google Shape;10;p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" name="Google Shape;11;p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2" name="Google Shape;12;p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cap="none" i="0" strike="noStrike" sz="36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2"/>
                </a:solidFill>
                <a:uFillTx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Google Shape;13;p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>
            <a:lvl1pPr algn="l" indent="-330200" lvl="0" marL="457200" marR="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cap="none" i="0" strike="noStrike" sz="20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indent="-320040" lvl="1" marL="9144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cap="none" i="0" strike="noStrike" sz="18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algn="l" indent="-309880" lvl="2" marL="13716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cap="none" i="0" strike="noStrike" sz="16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algn="l" indent="-299719" lvl="3" marL="18288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i="0" strike="noStrike" sz="14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algn="l" indent="-299720" lvl="4" marL="22860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i="0" strike="noStrike" sz="14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algn="l" indent="-299720" lvl="5" marL="27432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i="0" strike="noStrike" sz="14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algn="l" indent="-299720" lvl="6" marL="32004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i="0" strike="noStrike" sz="14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algn="l" indent="-299720" lvl="7" marL="3657600" marR="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i="0" strike="noStrike" sz="14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algn="l" indent="-299720" lvl="8" marL="4114800" marR="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cap="none" i="0" strike="noStrike" sz="1400" u="none">
                <a:solidFill>
                  <a:srgbClr val="0F486F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Google Shape;14;p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0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0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Google Shape;15;p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1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0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Google Shape;16;p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2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i="0" strike="noStrike" sz="3200" u="none">
                <a:solidFill>
                  <a:srgbClr val="09304A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dk2" folHlink="folHlink" hlink="hlink" tx1="dk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  <p:sldLayoutId r:id="rId13" id="2147483673"/>
    <p:sldLayoutId r:id="rId14" id="2147483674"/>
    <p:sldLayoutId r:id="rId15" id="2147483675"/>
    <p:sldLayoutId r:id="rId16" id="2147483676"/>
    <p:sldLayoutId r:id="rId17" id="2147483677"/>
  </p:sldLayoutIdLst>
  <p:hf dt="0" ftr="0" hdr="0" sldNum="0"/>
  <p:txStyles>
    <p:titleStyle xmlns:c="http://schemas.openxmlformats.org/drawingml/2006/chart" xmlns:pic="http://schemas.openxmlformats.org/drawingml/2006/picture" xmlns:dgm="http://schemas.openxmlformats.org/drawingml/2006/diagram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1.jp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Relationship Id="rId3" Target="https://drauziovarella.uol.com.br/doencas-e-sintomas/transtorno-do-espectro-autista-tea/" TargetMode="External" Type="http://schemas.openxmlformats.org/officeDocument/2006/relationships/hyperlink"></Relationship><Relationship Id="rId4" Target="http://bvsms.saude.gov.br/bvs/publicacoes/diretrizes_atencao_reabilitacao_pessoa_autismo.pdf" TargetMode="External" Type="http://schemas.openxmlformats.org/officeDocument/2006/relationships/hyperlink"></Relationship><Relationship Id="rId5" Target="https://www.em.com.br/app/noticia/economia/2019/04/26/internas_economia,1049125/brasil-tem-230-mi-de-smartphones-em-uso.shtml" TargetMode="External" Type="http://schemas.openxmlformats.org/officeDocument/2006/relationships/hyperlink"></Relationship><Relationship Id="rId6" Target="https://www.ibge.gov.br/apps/populacao/projecao/" TargetMode="External" Type="http://schemas.openxmlformats.org/officeDocument/2006/relationships/hyperlink"></Relationship><Relationship Id="rId7" Target="http://editorarealize.com.br/revistas/cintedi/trabalhos/Modalidade_1datahora_07_10_2014_16_44_33_idinscrito_387_654ecb08429600021f5e35b9dc5266d9.pdf" TargetMode="External" Type="http://schemas.openxmlformats.org/officeDocument/2006/relationships/hyperlink"></Relationship><Relationship Id="rId8" Target="https://www.grupoconduzir.com.br/2018/08/como-o-uso-da-tecnologia-pode-ajudar-desenvolver-criancas-com-autismo/" TargetMode="External" Type="http://schemas.openxmlformats.org/officeDocument/2006/relationships/hyperlink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38" name="Shape 138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39" name="Google Shape;139;p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00" y="2518175"/>
            <a:ext cx="8001000" cy="1139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br>
              <a:rPr lang="pt-BR">
                <a:uFillTx/>
              </a:rPr>
            </a:br>
            <a:r>
              <a:rPr lang="pt-BR" sz="1800">
                <a:uFillTx/>
              </a:rPr>
              <a:t>APLICAÇÃO MOBILE PARA AUXILIAR A COMUNICAÇÃO ALTERNATIVA E DESENVOLVIMENTO PEDAGÓGICO DE PESSOAS COM TRANSTORNO DO ESPECTRO AUTISTA (TEA).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0" name="Google Shape;140;p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4186238"/>
            <a:ext cx="9144000" cy="16557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00" lIns="91425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pt-BR">
                <a:solidFill>
                  <a:schemeClr val="lt1"/>
                </a:solidFill>
                <a:uFillTx/>
              </a:rPr>
              <a:t>Lucas Pinheiro</a:t>
            </a:r>
            <a:endParaRPr>
              <a:uFillTx/>
            </a:endParaRPr>
          </a:p>
          <a:p>
            <a:pPr algn="l" indent="0" lvl="0" marL="0" rtl="0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pt-BR">
                <a:solidFill>
                  <a:schemeClr val="lt1"/>
                </a:solidFill>
                <a:uFillTx/>
              </a:rPr>
              <a:t>Thaise Vaz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1" name="Google Shape;141;p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00" y="1464475"/>
            <a:ext cx="9786900" cy="1141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pt-BR" sz="4800">
                <a:solidFill>
                  <a:schemeClr val="lt1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rPr>
              <a:t>AMIGO AZUL</a:t>
            </a:r>
            <a:endParaRPr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45" name="Shape 145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46" name="Google Shape;146;p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7" name="Google Shape;147;p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685799"/>
            <a:ext cx="3747111" cy="489204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uFillTx/>
              </a:rPr>
              <a:t>TEA – TRANSTORNO DO ESPECTRO AUTISTA</a:t>
            </a:r>
            <a:endParaRPr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48" name="Google Shape;148;p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4650783" y="1532373"/>
            <a:ext cx="0" cy="3198892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60000"/>
              </a:schemeClr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149" name="Google Shape;149;p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79962" y="685799"/>
            <a:ext cx="6288260" cy="489204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>
                <a:solidFill>
                  <a:schemeClr val="lt1"/>
                </a:solidFill>
                <a:uFillTx/>
              </a:rPr>
              <a:t>O Transtorno do Espectro Autista (TEA) engloba diferentes condições marcadas por perturbações do desenvolvimento neurológico com três características fundamentais, que podem manifestar-se em conjunto ou isoladamente. São elas: </a:t>
            </a:r>
            <a:r>
              <a:rPr b="1" i="1" lang="pt-BR">
                <a:solidFill>
                  <a:schemeClr val="lt1"/>
                </a:solidFill>
                <a:uFillTx/>
              </a:rPr>
              <a:t>dificuldade de comunicação </a:t>
            </a:r>
            <a:r>
              <a:rPr lang="pt-BR">
                <a:solidFill>
                  <a:schemeClr val="lt1"/>
                </a:solidFill>
                <a:uFillTx/>
              </a:rPr>
              <a:t>por deficiência no domínio da linguagem, </a:t>
            </a:r>
            <a:r>
              <a:rPr b="1" i="1" lang="pt-BR">
                <a:solidFill>
                  <a:schemeClr val="lt1"/>
                </a:solidFill>
                <a:uFillTx/>
              </a:rPr>
              <a:t>dificuldade de socialização </a:t>
            </a:r>
            <a:r>
              <a:rPr lang="pt-BR">
                <a:solidFill>
                  <a:schemeClr val="lt1"/>
                </a:solidFill>
                <a:uFillTx/>
              </a:rPr>
              <a:t>e </a:t>
            </a:r>
            <a:r>
              <a:rPr b="1" i="1" lang="pt-BR">
                <a:solidFill>
                  <a:schemeClr val="lt1"/>
                </a:solidFill>
                <a:uFillTx/>
              </a:rPr>
              <a:t>padrão de comportamento restritivo e repetitivo</a:t>
            </a:r>
            <a:r>
              <a:rPr lang="pt-BR">
                <a:solidFill>
                  <a:schemeClr val="lt1"/>
                </a:solidFill>
                <a:uFillTx/>
              </a:rPr>
              <a:t> </a:t>
            </a:r>
            <a:r>
              <a:rPr b="1" lang="pt-BR">
                <a:solidFill>
                  <a:schemeClr val="lt1"/>
                </a:solidFill>
                <a:uFillTx/>
              </a:rPr>
              <a:t>(Varella, Maria Helena).</a:t>
            </a:r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58" name="Shape 158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9" name="Google Shape;159;p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875211"/>
            <a:ext cx="10515600" cy="530175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pt-BR" sz="3600">
                <a:solidFill>
                  <a:schemeClr val="lt1"/>
                </a:solidFill>
                <a:uFillTx/>
              </a:rPr>
              <a:t>Sabe-se que cerca de 25% dos autistas tem a condição de não verbais e que a comunicação alternativa estimula a fala. Desta forma, o objetivo do presente projeto é realizar uma forma de comunicação alternativa, utilizando a aplicação mobile  para auxiliar a comunicação de autistas não verbais por meio de imagens e auxiliar no desenvolvimento pedagógico e a concentração, dando assim autonomia para as atividades do cotidiano.</a:t>
            </a:r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53" name="Shape 153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54" name="Google Shape;154;p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703941"/>
            <a:ext cx="10515600" cy="48053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664"/>
              <a:buNone/>
            </a:pPr>
            <a:r>
              <a:rPr lang="pt-BR" sz="3330">
                <a:solidFill>
                  <a:schemeClr val="lt1"/>
                </a:solidFill>
                <a:uFillTx/>
              </a:rPr>
              <a:t>O AMIGO AZUL trata-se de uma aplicação mobile que propõe a finalidade de auxiliar a comunicação, o desenvolvimento pedagógico, a concentração e outros distúrbios de aprendizagem das pessoas que foram diagnosticadas com TEA (Transtorno do Espectro Autista), Síndrome de Asperger, Síndrome de Down e outros tipos de síndromes que dificultam a comunicação e a interação social.</a:t>
            </a:r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63" name="Shape 163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164" name="Google Shape;164;p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165" name="Google Shape;165;p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66" name="Google Shape;166;p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67" name="Google Shape;167;p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68" name="Google Shape;168;p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69" name="Google Shape;169;p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p:spPr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70" name="Google Shape;170;p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1" name="Google Shape;171;p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8225" y="206775"/>
            <a:ext cx="11176800" cy="6215100"/>
          </a:xfrm>
          <a:prstGeom prst="snip2DiagRect">
            <a:avLst>
              <a:gd fmla="val 1078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72" name="Google Shape;172;p5"/>
          <p:cNvPicPr xmlns:c="http://schemas.openxmlformats.org/drawingml/2006/chart" xmlns:pic="http://schemas.openxmlformats.org/drawingml/2006/picture" xmlns:dgm="http://schemas.openxmlformats.org/drawingml/2006/diagram" preferRelativeResize="0"/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114700" y="386700"/>
            <a:ext cx="8350900" cy="58744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76" name="Shape 176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7" name="Google Shape;177;p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8" name="Google Shape;178;p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-2"/>
            <a:ext cx="8129873" cy="6858002"/>
          </a:xfrm>
          <a:prstGeom prst="snip2DiagRect">
            <a:avLst>
              <a:gd fmla="val 0" name="adj1"/>
              <a:gd fmla="val 0" name="adj2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0" cap="none" i="0" strike="noStrike" sz="1800" u="none">
              <a:solidFill>
                <a:schemeClr val="lt1"/>
              </a:solidFill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79" name="Google Shape;179;p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180" name="Google Shape;180;p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81" name="Google Shape;181;p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82" name="Google Shape;182;p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83" name="Google Shape;183;p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84" name="Google Shape;184;p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type="none" w="sm"/>
              <a:tailEnd len="sm" type="none" w="sm"/>
            </a:ln>
          </p:spPr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85" name="Google Shape;185;p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72083" y="941424"/>
            <a:ext cx="4060474" cy="324861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00" lIns="91425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  <a:uFillTx/>
              </a:rPr>
              <a:t>REFERÊNCIAS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6" name="Google Shape;186;p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4212" y="941424"/>
            <a:ext cx="6261337" cy="475898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00" lIns="91425" rIns="91425" spcFirstLastPara="1" tIns="45700" wrap="square">
            <a:normAutofit/>
          </a:bodyPr>
          <a:lstStyle/>
          <a:p>
            <a:pPr algn="l" indent="-285750" lvl="0" marL="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uFillTx/>
                <a:hlinkClick r:id="rId3"/>
              </a:rPr>
              <a:t>https://drauziovarella.uol.com.br/doencas-e-sintomas/transtorno-do-espectro-autista-tea/</a:t>
            </a:r>
            <a:endParaRPr sz="1400">
              <a:uFillTx/>
            </a:endParaRPr>
          </a:p>
          <a:p>
            <a:pPr algn="l" indent="-28575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uFillTx/>
                <a:hlinkClick r:id="rId4"/>
              </a:rPr>
              <a:t>http://bvsms.saude.gov.br/bvs/publicacoes/diretrizes_atencao_reabilitacao_pessoa_autismo.pdf</a:t>
            </a:r>
            <a:endParaRPr sz="1400">
              <a:uFillTx/>
            </a:endParaRPr>
          </a:p>
          <a:p>
            <a:pPr algn="l" indent="-28575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uFillTx/>
                <a:hlinkClick r:id="rId5"/>
              </a:rPr>
              <a:t>https://www.em.com.br/app/noticia/economia/2019/04/26/internas_economia,1049125/brasil-tem-230-mi-de-smartphones-em-uso.shtml</a:t>
            </a:r>
            <a:endParaRPr sz="1400">
              <a:uFillTx/>
            </a:endParaRPr>
          </a:p>
          <a:p>
            <a:pPr algn="l" indent="-28575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 u="sng">
                <a:solidFill>
                  <a:schemeClr val="hlink"/>
                </a:solidFill>
                <a:uFillTx/>
                <a:hlinkClick r:id="rId6"/>
              </a:rPr>
              <a:t>https://www.ibge.gov.br/apps/populacao/projecao/</a:t>
            </a:r>
            <a:endParaRPr sz="1400">
              <a:uFillTx/>
            </a:endParaRPr>
          </a:p>
          <a:p>
            <a:pPr algn="l" indent="-28575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>
                <a:uFillTx/>
              </a:rPr>
              <a:t>AUTISMO: A TECNOLOGIA COMO FERRAMENTA ASSISTIVA AO PROCESSO DE ENSINO E APRENDIZAGEM DE UMA CRIANÇA DENTRO DO ESPECTRO - </a:t>
            </a:r>
            <a:r>
              <a:rPr lang="pt-BR" sz="1400" u="sng">
                <a:solidFill>
                  <a:schemeClr val="hlink"/>
                </a:solidFill>
                <a:uFillTx/>
                <a:hlinkClick r:id="rId7"/>
              </a:rPr>
              <a:t>http://editorarealize.com.br/revistas/cintedi/trabalhos/Modalidade_1datahora_07_10_2014_16_44_33_idinscrito_387_654ecb08429600021f5e35b9dc5266d9.pdf</a:t>
            </a:r>
            <a:endParaRPr sz="1400">
              <a:uFillTx/>
            </a:endParaRPr>
          </a:p>
          <a:p>
            <a:pPr algn="l" indent="-28575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pt-BR" sz="1400">
                <a:uFillTx/>
              </a:rPr>
              <a:t>COMO O USO DA TECNOLOGIA PODE AJUDAR A DESENVOLVER CRIANÇAS COM AUTISMO - </a:t>
            </a:r>
            <a:r>
              <a:rPr lang="pt-BR" sz="1400" u="sng">
                <a:solidFill>
                  <a:schemeClr val="hlink"/>
                </a:solidFill>
                <a:uFillTx/>
                <a:hlinkClick r:id="rId8"/>
              </a:rPr>
              <a:t>https://www.grupoconduzir.com.br/2018/08/como-o-uso-da-tecnologia-pode-ajudar-desenvolver-criancas-com-autismo/</a:t>
            </a:r>
            <a:endParaRPr sz="1400">
              <a:uFillTx/>
            </a:endParaRPr>
          </a:p>
          <a:p>
            <a:pPr algn="l" indent="-28575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br>
              <a:rPr lang="pt-BR" sz="1400">
                <a:uFillTx/>
              </a:rPr>
            </a:br>
            <a:endParaRPr sz="1400">
              <a:uFillTx/>
            </a:endParaRPr>
          </a:p>
          <a:p>
            <a:pPr algn="l" indent="-21463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None/>
            </a:pPr>
            <a:r>
              <a:rPr>
                <a:uFillTx/>
              </a:rPr>
              <a:t/>
            </a:r>
            <a:endParaRPr sz="1400">
              <a:uFillTx/>
            </a:endParaRPr>
          </a:p>
          <a:p>
            <a:pPr algn="l" indent="-214630" lvl="0" marL="285750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120"/>
              <a:buNone/>
            </a:pPr>
            <a:r>
              <a:rPr>
                <a:uFillTx/>
              </a:rPr>
              <a:t/>
            </a:r>
            <a:endParaRPr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2019-08-05T00:19:51Z</dcterms:created>
  <dc:creator>Thaise Vaz</dc:creator>
</cp:coreProperties>
</file>