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B79A5-6E12-CF4C-A64A-7067405885B0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468B7-C391-094A-AF05-1CE407F72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15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5" Type="http://schemas.openxmlformats.org/officeDocument/2006/relationships/hyperlink" Target="https://gamma.app" TargetMode="Externa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6" Type="http://schemas.openxmlformats.org/officeDocument/2006/relationships/hyperlink" Target="https://gamma.app" TargetMode="Externa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png" /><Relationship Id="rId4" Type="http://schemas.openxmlformats.org/officeDocument/2006/relationships/hyperlink" Target="https://gamma.app" TargetMode="Externa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7" Type="http://schemas.openxmlformats.org/officeDocument/2006/relationships/image" Target="../media/image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6" Type="http://schemas.openxmlformats.org/officeDocument/2006/relationships/hyperlink" Target="https://gamma.app" TargetMode="Externa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673548"/>
            <a:ext cx="6727627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Inspetor de Qualidade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384000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inspetores de qualidade desempenham um papel crucial na garantia de que os produtos atendam aos padrões estabelecidos. Vamos ver mais sobre as funções, ferramentas e desafios na inspeção de qualidade.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15612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163741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161598"/>
            <a:ext cx="211276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Lucas Poddis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94617"/>
            <a:ext cx="96962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Funções de um Inspetor de Qualidade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33330"/>
            <a:ext cx="5166122" cy="1739741"/>
          </a:xfrm>
          <a:prstGeom prst="roundRect">
            <a:avLst>
              <a:gd name="adj" fmla="val 315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063121"/>
            <a:ext cx="25849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Análise de amostras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Examinar os produtos aleatoriamente selecionados na produção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33330"/>
            <a:ext cx="5166122" cy="1739741"/>
          </a:xfrm>
          <a:prstGeom prst="roundRect">
            <a:avLst>
              <a:gd name="adj" fmla="val 315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063121"/>
            <a:ext cx="36010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Medição das especificações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632478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Aferir dimensões, pesos, formatos, cores, etc.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739741"/>
          </a:xfrm>
          <a:prstGeom prst="roundRect">
            <a:avLst>
              <a:gd name="adj" fmla="val 315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40325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Relatórios de não conformidade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9439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Registrar desvios de qualidade e notificar os departamentos relacionados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739741"/>
          </a:xfrm>
          <a:prstGeom prst="roundRect">
            <a:avLst>
              <a:gd name="adj" fmla="val 315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8342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Testes de qualificação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9439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Avaliar se os produtos atendem as especificações regulatórias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2312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Importância da Inspeção de Qualidade na Produção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05621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370790"/>
            <a:ext cx="30926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Garantir a conformidade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940147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Minimiza produtos defeituosos e retrabalhos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056215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370909"/>
            <a:ext cx="23577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Proteção da marca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940266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Aumenta a confiança e satisfaz as expectativas do cliente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056215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370909"/>
            <a:ext cx="22892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Melhoria contínua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940266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Identifica oportunidades de melhoria nos processos e produtos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6539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Tipos de Defeito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684157"/>
            <a:ext cx="10554414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4598849" y="4684157"/>
            <a:ext cx="44410" cy="777597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542234" y="4475917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10082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Erro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625340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Resultado de uma operação incorreta ou mal executada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3906560"/>
            <a:ext cx="44410" cy="777597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7331" y="4475917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204228" y="24041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Falha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2973467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Desempenho insatisfatório em condições normais de uso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4684157"/>
            <a:ext cx="44410" cy="777597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907667" y="4475917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898374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Anomalia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25340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Qualquer desvio de uma condição normal esperada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277808" y="580311"/>
            <a:ext cx="7561183" cy="1319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93"/>
              </a:lnSpc>
              <a:buNone/>
            </a:pPr>
            <a:r>
              <a:rPr lang="en-US" sz="4155" b="1" kern="0" spc="-12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Métodos Utilizados na Inspeção de Qualidade</a:t>
            </a:r>
            <a:endParaRPr lang="en-US" sz="4155" dirty="0"/>
          </a:p>
        </p:txBody>
      </p:sp>
      <p:sp>
        <p:nvSpPr>
          <p:cNvPr id="5" name="Shape 3"/>
          <p:cNvSpPr/>
          <p:nvPr/>
        </p:nvSpPr>
        <p:spPr>
          <a:xfrm>
            <a:off x="6277808" y="2381012"/>
            <a:ext cx="474821" cy="474821"/>
          </a:xfrm>
          <a:prstGeom prst="roundRect">
            <a:avLst>
              <a:gd name="adj" fmla="val 115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43663" y="2420541"/>
            <a:ext cx="142994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kern="0" spc="-7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93" dirty="0"/>
          </a:p>
        </p:txBody>
      </p:sp>
      <p:sp>
        <p:nvSpPr>
          <p:cNvPr id="7" name="Text 5"/>
          <p:cNvSpPr/>
          <p:nvPr/>
        </p:nvSpPr>
        <p:spPr>
          <a:xfrm>
            <a:off x="6963608" y="2453521"/>
            <a:ext cx="2110502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2077" b="1" kern="0" spc="-6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Amostragem</a:t>
            </a:r>
            <a:endParaRPr lang="en-US" sz="2077" dirty="0"/>
          </a:p>
        </p:txBody>
      </p:sp>
      <p:sp>
        <p:nvSpPr>
          <p:cNvPr id="8" name="Text 6"/>
          <p:cNvSpPr/>
          <p:nvPr/>
        </p:nvSpPr>
        <p:spPr>
          <a:xfrm>
            <a:off x="6963608" y="2994303"/>
            <a:ext cx="6875383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9"/>
              </a:lnSpc>
              <a:buNone/>
            </a:pPr>
            <a:r>
              <a:rPr lang="en-US" sz="1662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Seleciona produtos aleatórios para inspeção</a:t>
            </a:r>
            <a:endParaRPr lang="en-US" sz="1662" dirty="0"/>
          </a:p>
        </p:txBody>
      </p:sp>
      <p:sp>
        <p:nvSpPr>
          <p:cNvPr id="9" name="Shape 7"/>
          <p:cNvSpPr/>
          <p:nvPr/>
        </p:nvSpPr>
        <p:spPr>
          <a:xfrm>
            <a:off x="6277808" y="3707844"/>
            <a:ext cx="474821" cy="474821"/>
          </a:xfrm>
          <a:prstGeom prst="roundRect">
            <a:avLst>
              <a:gd name="adj" fmla="val 115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420803" y="3747373"/>
            <a:ext cx="188714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kern="0" spc="-7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93" dirty="0"/>
          </a:p>
        </p:txBody>
      </p:sp>
      <p:sp>
        <p:nvSpPr>
          <p:cNvPr id="11" name="Text 9"/>
          <p:cNvSpPr/>
          <p:nvPr/>
        </p:nvSpPr>
        <p:spPr>
          <a:xfrm>
            <a:off x="6963608" y="3780353"/>
            <a:ext cx="2110502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2077" b="1" kern="0" spc="-6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Inspeção 100%</a:t>
            </a:r>
            <a:endParaRPr lang="en-US" sz="2077" dirty="0"/>
          </a:p>
        </p:txBody>
      </p:sp>
      <p:sp>
        <p:nvSpPr>
          <p:cNvPr id="12" name="Text 10"/>
          <p:cNvSpPr/>
          <p:nvPr/>
        </p:nvSpPr>
        <p:spPr>
          <a:xfrm>
            <a:off x="6963608" y="4321135"/>
            <a:ext cx="6875383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9"/>
              </a:lnSpc>
              <a:buNone/>
            </a:pPr>
            <a:r>
              <a:rPr lang="en-US" sz="1662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Cada item é verificado individualmente</a:t>
            </a:r>
            <a:endParaRPr lang="en-US" sz="1662" dirty="0"/>
          </a:p>
        </p:txBody>
      </p:sp>
      <p:sp>
        <p:nvSpPr>
          <p:cNvPr id="13" name="Shape 11"/>
          <p:cNvSpPr/>
          <p:nvPr/>
        </p:nvSpPr>
        <p:spPr>
          <a:xfrm>
            <a:off x="6277808" y="5034677"/>
            <a:ext cx="474821" cy="474821"/>
          </a:xfrm>
          <a:prstGeom prst="roundRect">
            <a:avLst>
              <a:gd name="adj" fmla="val 115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416993" y="5074206"/>
            <a:ext cx="196334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kern="0" spc="-7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93" dirty="0"/>
          </a:p>
        </p:txBody>
      </p:sp>
      <p:sp>
        <p:nvSpPr>
          <p:cNvPr id="15" name="Text 13"/>
          <p:cNvSpPr/>
          <p:nvPr/>
        </p:nvSpPr>
        <p:spPr>
          <a:xfrm>
            <a:off x="6963608" y="5107186"/>
            <a:ext cx="2729151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2077" b="1" kern="0" spc="-6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Inspeção por atributos</a:t>
            </a:r>
            <a:endParaRPr lang="en-US" sz="2077" dirty="0"/>
          </a:p>
        </p:txBody>
      </p:sp>
      <p:sp>
        <p:nvSpPr>
          <p:cNvPr id="16" name="Text 14"/>
          <p:cNvSpPr/>
          <p:nvPr/>
        </p:nvSpPr>
        <p:spPr>
          <a:xfrm>
            <a:off x="6963608" y="5647968"/>
            <a:ext cx="6875383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9"/>
              </a:lnSpc>
              <a:buNone/>
            </a:pPr>
            <a:r>
              <a:rPr lang="en-US" sz="1662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Julgar se um item é aceitável ou não aceitável</a:t>
            </a:r>
            <a:endParaRPr lang="en-US" sz="1662" dirty="0"/>
          </a:p>
        </p:txBody>
      </p:sp>
      <p:sp>
        <p:nvSpPr>
          <p:cNvPr id="17" name="Shape 15"/>
          <p:cNvSpPr/>
          <p:nvPr/>
        </p:nvSpPr>
        <p:spPr>
          <a:xfrm>
            <a:off x="6277808" y="6361509"/>
            <a:ext cx="474821" cy="474821"/>
          </a:xfrm>
          <a:prstGeom prst="roundRect">
            <a:avLst>
              <a:gd name="adj" fmla="val 11555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6413182" y="6401038"/>
            <a:ext cx="203954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kern="0" spc="-7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493" dirty="0"/>
          </a:p>
        </p:txBody>
      </p:sp>
      <p:sp>
        <p:nvSpPr>
          <p:cNvPr id="19" name="Text 17"/>
          <p:cNvSpPr/>
          <p:nvPr/>
        </p:nvSpPr>
        <p:spPr>
          <a:xfrm>
            <a:off x="6963608" y="6434018"/>
            <a:ext cx="2706291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7"/>
              </a:lnSpc>
              <a:buNone/>
            </a:pPr>
            <a:r>
              <a:rPr lang="en-US" sz="2077" b="1" kern="0" spc="-6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Inspeção por variáveis</a:t>
            </a:r>
            <a:endParaRPr lang="en-US" sz="2077" dirty="0"/>
          </a:p>
        </p:txBody>
      </p:sp>
      <p:sp>
        <p:nvSpPr>
          <p:cNvPr id="20" name="Text 18"/>
          <p:cNvSpPr/>
          <p:nvPr/>
        </p:nvSpPr>
        <p:spPr>
          <a:xfrm>
            <a:off x="6963608" y="6974800"/>
            <a:ext cx="6875383" cy="6753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9"/>
              </a:lnSpc>
              <a:buNone/>
            </a:pPr>
            <a:r>
              <a:rPr lang="en-US" sz="1662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Medir as dimensões ou características dos itens e comparar com as especificações</a:t>
            </a:r>
            <a:endParaRPr lang="en-US" sz="1662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433"/>
          </a:xfrm>
          <a:prstGeom prst="rect">
            <a:avLst/>
          </a:prstGeom>
        </p:spPr>
      </p:pic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051566"/>
            <a:ext cx="95971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Ferramentas de Análise de Qualidade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301365"/>
            <a:ext cx="27028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Análise de Pareto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940016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Identifica os itens que mais contribuem para a não conformidade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206127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Estabelece as prioridades e os objetivos de melhoria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301365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Diagrama de Ishikawa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5743932" y="4356497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Procura as causas raízes dos problemas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5267206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Identifica as entradas, o processo e as saídas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330136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Histograma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9449872" y="3940016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Apresenta as distribuições de frequência de um atributo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4850725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Mostra os limites superior e inferior de especificação</a:t>
            </a:r>
            <a:endParaRPr lang="en-US" sz="1750" dirty="0"/>
          </a:p>
        </p:txBody>
      </p:sp>
      <p:pic>
        <p:nvPicPr>
          <p:cNvPr id="1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14901"/>
            <a:ext cx="102862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Boas Práticas na Inspeção de Qualidade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5361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6819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Planejamento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37547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Estabelecer procedimentos para a inspeção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6048256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Implementar recursos e capacidade para a inspeção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53615"/>
            <a:ext cx="3296007" cy="203704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667137" y="45683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Processo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667137" y="5137666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Garantir que o processo atenda as especificações de qualidade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5667137" y="6048375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Usar métodos validados e calibrados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53615"/>
            <a:ext cx="3296007" cy="203704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296400" y="45683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Pessoas</a:t>
            </a:r>
            <a:endParaRPr lang="en-US" sz="2187" dirty="0"/>
          </a:p>
        </p:txBody>
      </p:sp>
      <p:sp>
        <p:nvSpPr>
          <p:cNvPr id="15" name="Text 10"/>
          <p:cNvSpPr/>
          <p:nvPr/>
        </p:nvSpPr>
        <p:spPr>
          <a:xfrm>
            <a:off x="9296400" y="5137666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Treinar os inspetores de qualidade regularmente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9296400" y="604837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Encorajar a participação dos trabalhadores no controle de qualidade</a:t>
            </a:r>
            <a:endParaRPr lang="en-US" sz="1750" dirty="0"/>
          </a:p>
        </p:txBody>
      </p:sp>
      <p:pic>
        <p:nvPicPr>
          <p:cNvPr id="17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304342" y="464344"/>
            <a:ext cx="8021598" cy="10553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155"/>
              </a:lnSpc>
              <a:buNone/>
            </a:pPr>
            <a:r>
              <a:rPr lang="en-US" sz="3324" b="1" kern="0" spc="-1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Desafios na Implementação da Inspeção de Qualidade</a:t>
            </a:r>
            <a:endParaRPr lang="en-US" sz="3324" dirty="0"/>
          </a:p>
        </p:txBody>
      </p:sp>
      <p:sp>
        <p:nvSpPr>
          <p:cNvPr id="5" name="Shape 3"/>
          <p:cNvSpPr/>
          <p:nvPr/>
        </p:nvSpPr>
        <p:spPr>
          <a:xfrm>
            <a:off x="3540800" y="1857375"/>
            <a:ext cx="33695" cy="5910501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3747552" y="2162354"/>
            <a:ext cx="591026" cy="3369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3367623" y="1989296"/>
            <a:ext cx="379928" cy="379928"/>
          </a:xfrm>
          <a:prstGeom prst="roundRect">
            <a:avLst>
              <a:gd name="adj" fmla="val 14441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500378" y="2020848"/>
            <a:ext cx="114419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b="1" kern="0" spc="-6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995" dirty="0"/>
          </a:p>
        </p:txBody>
      </p:sp>
      <p:sp>
        <p:nvSpPr>
          <p:cNvPr id="9" name="Text 7"/>
          <p:cNvSpPr/>
          <p:nvPr/>
        </p:nvSpPr>
        <p:spPr>
          <a:xfrm>
            <a:off x="4486394" y="2026206"/>
            <a:ext cx="2252186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8"/>
              </a:lnSpc>
              <a:buNone/>
            </a:pPr>
            <a:r>
              <a:rPr lang="en-US" sz="1662" b="1" kern="0" spc="-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Resistência à mudança</a:t>
            </a:r>
            <a:endParaRPr lang="en-US" sz="1662" dirty="0"/>
          </a:p>
        </p:txBody>
      </p:sp>
      <p:sp>
        <p:nvSpPr>
          <p:cNvPr id="10" name="Text 8"/>
          <p:cNvSpPr/>
          <p:nvPr/>
        </p:nvSpPr>
        <p:spPr>
          <a:xfrm>
            <a:off x="4486394" y="2458879"/>
            <a:ext cx="6839545" cy="2700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8"/>
              </a:lnSpc>
              <a:buNone/>
            </a:pPr>
            <a:r>
              <a:rPr lang="en-US" sz="1330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Alguns funcionários podem resistir à introdução de novos procedimentos</a:t>
            </a:r>
            <a:endParaRPr lang="en-US" sz="1330" dirty="0"/>
          </a:p>
        </p:txBody>
      </p:sp>
      <p:sp>
        <p:nvSpPr>
          <p:cNvPr id="11" name="Shape 9"/>
          <p:cNvSpPr/>
          <p:nvPr/>
        </p:nvSpPr>
        <p:spPr>
          <a:xfrm>
            <a:off x="3747552" y="3682186"/>
            <a:ext cx="591026" cy="3369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3367623" y="3509129"/>
            <a:ext cx="379928" cy="379928"/>
          </a:xfrm>
          <a:prstGeom prst="roundRect">
            <a:avLst>
              <a:gd name="adj" fmla="val 14441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3481328" y="3540681"/>
            <a:ext cx="152519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b="1" kern="0" spc="-6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995" dirty="0"/>
          </a:p>
        </p:txBody>
      </p:sp>
      <p:sp>
        <p:nvSpPr>
          <p:cNvPr id="14" name="Text 12"/>
          <p:cNvSpPr/>
          <p:nvPr/>
        </p:nvSpPr>
        <p:spPr>
          <a:xfrm>
            <a:off x="4486394" y="3546038"/>
            <a:ext cx="1688663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8"/>
              </a:lnSpc>
              <a:buNone/>
            </a:pPr>
            <a:r>
              <a:rPr lang="en-US" sz="1662" b="1" kern="0" spc="-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Custos e tempo</a:t>
            </a:r>
            <a:endParaRPr lang="en-US" sz="1662" dirty="0"/>
          </a:p>
        </p:txBody>
      </p:sp>
      <p:sp>
        <p:nvSpPr>
          <p:cNvPr id="15" name="Text 13"/>
          <p:cNvSpPr/>
          <p:nvPr/>
        </p:nvSpPr>
        <p:spPr>
          <a:xfrm>
            <a:off x="4486394" y="3978712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r>
              <a:rPr lang="en-US" sz="1330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inspeção de qualidade requer investimento de recursos como pessoal, equipamentos e tempo</a:t>
            </a:r>
            <a:endParaRPr lang="en-US" sz="1330" dirty="0"/>
          </a:p>
        </p:txBody>
      </p:sp>
      <p:sp>
        <p:nvSpPr>
          <p:cNvPr id="16" name="Shape 14"/>
          <p:cNvSpPr/>
          <p:nvPr/>
        </p:nvSpPr>
        <p:spPr>
          <a:xfrm>
            <a:off x="3747552" y="5202019"/>
            <a:ext cx="591026" cy="3369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3367623" y="5028962"/>
            <a:ext cx="379928" cy="379928"/>
          </a:xfrm>
          <a:prstGeom prst="roundRect">
            <a:avLst>
              <a:gd name="adj" fmla="val 14441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3477518" y="5060513"/>
            <a:ext cx="160139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b="1" kern="0" spc="-6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995" dirty="0"/>
          </a:p>
        </p:txBody>
      </p:sp>
      <p:sp>
        <p:nvSpPr>
          <p:cNvPr id="19" name="Text 17"/>
          <p:cNvSpPr/>
          <p:nvPr/>
        </p:nvSpPr>
        <p:spPr>
          <a:xfrm>
            <a:off x="4486394" y="5065871"/>
            <a:ext cx="1891427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8"/>
              </a:lnSpc>
              <a:buNone/>
            </a:pPr>
            <a:r>
              <a:rPr lang="en-US" sz="1662" b="1" kern="0" spc="-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Resultados voláteis</a:t>
            </a:r>
            <a:endParaRPr lang="en-US" sz="1662" dirty="0"/>
          </a:p>
        </p:txBody>
      </p:sp>
      <p:sp>
        <p:nvSpPr>
          <p:cNvPr id="20" name="Text 18"/>
          <p:cNvSpPr/>
          <p:nvPr/>
        </p:nvSpPr>
        <p:spPr>
          <a:xfrm>
            <a:off x="4486394" y="5498544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r>
              <a:rPr lang="en-US" sz="1330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Pode haver variação nos resultados da inspeção de qualidade, mesmo quando o processo é o mesmo</a:t>
            </a:r>
            <a:endParaRPr lang="en-US" sz="1330" dirty="0"/>
          </a:p>
        </p:txBody>
      </p:sp>
      <p:sp>
        <p:nvSpPr>
          <p:cNvPr id="21" name="Shape 19"/>
          <p:cNvSpPr/>
          <p:nvPr/>
        </p:nvSpPr>
        <p:spPr>
          <a:xfrm>
            <a:off x="3747552" y="6721852"/>
            <a:ext cx="591026" cy="3369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22" name="Shape 20"/>
          <p:cNvSpPr/>
          <p:nvPr/>
        </p:nvSpPr>
        <p:spPr>
          <a:xfrm>
            <a:off x="3367623" y="6548795"/>
            <a:ext cx="379928" cy="379928"/>
          </a:xfrm>
          <a:prstGeom prst="roundRect">
            <a:avLst>
              <a:gd name="adj" fmla="val 14441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3477518" y="6580346"/>
            <a:ext cx="160139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b="1" kern="0" spc="-6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995" dirty="0"/>
          </a:p>
        </p:txBody>
      </p:sp>
      <p:sp>
        <p:nvSpPr>
          <p:cNvPr id="24" name="Text 22"/>
          <p:cNvSpPr/>
          <p:nvPr/>
        </p:nvSpPr>
        <p:spPr>
          <a:xfrm>
            <a:off x="4486394" y="6585704"/>
            <a:ext cx="1688663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8"/>
              </a:lnSpc>
              <a:buNone/>
            </a:pPr>
            <a:r>
              <a:rPr lang="en-US" sz="1662" b="1" kern="0" spc="-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Padronização</a:t>
            </a:r>
            <a:endParaRPr lang="en-US" sz="1662" dirty="0"/>
          </a:p>
        </p:txBody>
      </p:sp>
      <p:sp>
        <p:nvSpPr>
          <p:cNvPr id="25" name="Text 23"/>
          <p:cNvSpPr/>
          <p:nvPr/>
        </p:nvSpPr>
        <p:spPr>
          <a:xfrm>
            <a:off x="4486394" y="7018377"/>
            <a:ext cx="6839545" cy="540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8"/>
              </a:lnSpc>
              <a:buNone/>
            </a:pPr>
            <a:r>
              <a:rPr lang="en-US" sz="1330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Manter os padrões de qualidade é essencial para medir e melhorar a qualidade consistentemente</a:t>
            </a:r>
            <a:endParaRPr lang="en-US" sz="1330" dirty="0"/>
          </a:p>
        </p:txBody>
      </p:sp>
      <p:pic>
        <p:nvPicPr>
          <p:cNvPr id="2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12996736670</cp:lastModifiedBy>
  <cp:revision>2</cp:revision>
  <dcterms:created xsi:type="dcterms:W3CDTF">2023-08-17T23:15:53Z</dcterms:created>
  <dcterms:modified xsi:type="dcterms:W3CDTF">2023-08-17T23:19:20Z</dcterms:modified>
</cp:coreProperties>
</file>