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306" r:id="rId5"/>
    <p:sldId id="307" r:id="rId6"/>
    <p:sldId id="308" r:id="rId7"/>
    <p:sldId id="296" r:id="rId8"/>
    <p:sldId id="309" r:id="rId9"/>
    <p:sldId id="259" r:id="rId10"/>
    <p:sldId id="310" r:id="rId11"/>
    <p:sldId id="262" r:id="rId12"/>
    <p:sldId id="303" r:id="rId13"/>
    <p:sldId id="298" r:id="rId14"/>
    <p:sldId id="312" r:id="rId15"/>
    <p:sldId id="297" r:id="rId16"/>
    <p:sldId id="299" r:id="rId17"/>
    <p:sldId id="300" r:id="rId18"/>
    <p:sldId id="301" r:id="rId19"/>
    <p:sldId id="302" r:id="rId20"/>
    <p:sldId id="304" r:id="rId21"/>
    <p:sldId id="313" r:id="rId22"/>
    <p:sldId id="311" r:id="rId23"/>
    <p:sldId id="3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3E3CAB-1542-B44B-90FF-BA77950D683E}" v="5" dt="2021-12-08T06:58:43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4"/>
  </p:normalViewPr>
  <p:slideViewPr>
    <p:cSldViewPr snapToGrid="0" snapToObjects="1">
      <p:cViewPr varScale="1">
        <p:scale>
          <a:sx n="79" d="100"/>
          <a:sy n="79" d="100"/>
        </p:scale>
        <p:origin x="77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393A-7429-9F47-A37C-D4D5B2991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EC5F3-F9FD-8C4C-942F-741A07A29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4DC46-61C0-8B4F-AD7C-F4783D39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F218-EC91-344E-A158-D8E2EE3AC300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94CF4-614C-534D-9FBC-6C4198AD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88E41-5ED8-1B4C-81F5-943FDA83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28AA-F93D-834E-8C1E-1ABB7F30CE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193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C22B-BB59-1348-9F3C-BFB59FC5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2AA98-54DA-B347-9E45-028E97BEC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B3E6E-8A94-4743-8032-B17C5F91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F218-EC91-344E-A158-D8E2EE3AC300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85808-84D3-E740-A3DD-C9CC24E3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9E7A1-14C9-8248-BA53-3162CB0D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28AA-F93D-834E-8C1E-1ABB7F30CE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04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3964B-296E-284F-B7B9-C668B70B9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FB38B-0E77-514C-9FC0-B5132AF0A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A702-8B54-444E-B8D6-43641439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F218-EC91-344E-A158-D8E2EE3AC300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7C741-5859-544A-9814-6F5588A9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5A8F0-2A0A-7E44-AB75-FC6ED924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28AA-F93D-834E-8C1E-1ABB7F30CE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90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6459-1D2A-8146-8E5C-BC687A40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70DBF-7366-F646-9D06-D4BED74F8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479B4-C685-7E4F-940E-A2B38CA8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F218-EC91-344E-A158-D8E2EE3AC300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C790A-3478-7441-AF03-542D152E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72FB4-AAF1-C644-8533-CF201D73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28AA-F93D-834E-8C1E-1ABB7F30CE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66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389C2-3738-AF4D-B37E-21F28EB2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5D14B-F7B8-D445-9C17-FAB51B44A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AE8D5-85FC-5C45-8AEE-7DABF5E3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F218-EC91-344E-A158-D8E2EE3AC300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C1517-6F2E-DE42-BA56-EA4519A3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C0204-CBBD-9D40-A79F-03797DB6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28AA-F93D-834E-8C1E-1ABB7F30CE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26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1A31-13D6-A941-B21F-C5DBB908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D035-A90D-EC49-95B3-90C241B97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C5DA5-E712-2F41-A0E2-A62E120BD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A3E95-27A4-6042-B0BB-59E87132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F218-EC91-344E-A158-D8E2EE3AC300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43360-8525-D54D-A95A-0A50019D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12753-995B-A44D-A621-AC3EC813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28AA-F93D-834E-8C1E-1ABB7F30CE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88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1E95-106E-1844-8AB6-36D2EF23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80665-9C0A-DE41-AA8F-0291D1EBD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37C75-9FF0-824C-B2BE-945A6AD95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91C82-6437-F845-BF51-1B683380E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A17C7-5EEC-1C48-B17B-D2E113817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21D1C-F905-4A4A-8423-3A446483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F218-EC91-344E-A158-D8E2EE3AC300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4670D-96A5-3B40-A8DE-A5F39C66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993D8-93A9-854D-B96F-3E514F7C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28AA-F93D-834E-8C1E-1ABB7F30CE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813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9538-66B8-1549-9536-76C597D0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3F187-63DD-7242-87CC-8F8D9468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F218-EC91-344E-A158-D8E2EE3AC300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091BA-4AEF-9648-AE59-7EED3E07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7CD45-CB14-9B4E-AFC1-AA81D20C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28AA-F93D-834E-8C1E-1ABB7F30CE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19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676D3-61A5-4A46-9CDA-164CED15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F218-EC91-344E-A158-D8E2EE3AC300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61537-379B-0E48-9717-7CBDCE7A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DA2CB-8BD6-004C-8DEF-8497D3C0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28AA-F93D-834E-8C1E-1ABB7F30CE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59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540E-0D37-9C4F-A360-0E9A21E3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30C7E-ADE3-7E49-8042-D3D718D8F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F47C2-0B87-B540-973A-EA9BCD6AE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C2D16-521F-8041-B9BB-153BD081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F218-EC91-344E-A158-D8E2EE3AC300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DB540-FA53-6146-9162-3458A903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E0C91-86C6-B44D-A427-FFAA2602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28AA-F93D-834E-8C1E-1ABB7F30CE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92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99FE-A644-7743-921B-028221B9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D478B-3FFF-EB40-B3D2-016DC115F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3AB7E-CA1F-D04E-8BAD-87AAD8C3A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39412-4F5E-2143-B418-4A1C534D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F218-EC91-344E-A158-D8E2EE3AC300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08210-7849-2A4A-923E-BF4484F0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D2D70-0C4C-5345-8B53-83B6DDCD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28AA-F93D-834E-8C1E-1ABB7F30CE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754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F7FBD-EA8A-4844-8B8A-5953C607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9F0AB-EE96-5D45-8185-BB4BB3F54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30BE0-A39D-BA43-894A-999AF5D03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BF218-EC91-344E-A158-D8E2EE3AC300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0293B-1F32-8947-823F-BCE4E823E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26799-44F1-B34F-8593-4A0F9A1F7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628AA-F93D-834E-8C1E-1ABB7F30CE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654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ngx7/mozbc_for_WRFv3.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mmm.ucar.edu/wrf/users/download/get_sources_wps_geog.html#mandatory" TargetMode="External"/><Relationship Id="rId2" Type="http://schemas.openxmlformats.org/officeDocument/2006/relationships/hyperlink" Target="https://www2.mmm.ucar.edu/wrf/users/download/get_sources_wps_geog_V3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rf-model/WPS/releases" TargetMode="External"/><Relationship Id="rId7" Type="http://schemas.openxmlformats.org/officeDocument/2006/relationships/hyperlink" Target="https://wrfgc.readthedocs.io/en/latest/getting-started.html" TargetMode="External"/><Relationship Id="rId2" Type="http://schemas.openxmlformats.org/officeDocument/2006/relationships/hyperlink" Target="https://github.com/NCAR/WRFV3/releas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ugroup.org/wrf-gc/WRF-GC_Documentation_updated_for_v2_Feb2021.pdf" TargetMode="External"/><Relationship Id="rId5" Type="http://schemas.openxmlformats.org/officeDocument/2006/relationships/hyperlink" Target="https://github.com/jimmielin/wrf-gc-release/tree/master" TargetMode="External"/><Relationship Id="rId4" Type="http://schemas.openxmlformats.org/officeDocument/2006/relationships/hyperlink" Target="https://fugroup.org/index.php/WRF-GC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ngx7/WRF-GC-GCC_ICBC/blob/master/convert_gcoutput_mozart_structure_selected_domain.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rf-model/WPS/archive/refs/tags/v4.0.zip" TargetMode="External"/><Relationship Id="rId2" Type="http://schemas.openxmlformats.org/officeDocument/2006/relationships/hyperlink" Target="https://github.com/NCAR/WRFV3/archive/refs/tags/V3.9.1.1.z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58D2-058E-814E-B6D1-8D9150715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Installation of WRF-GC on Niagara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54777-B0C6-1145-8413-057EDE429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126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AC1B-994D-F116-1B1F-2B303CE6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6D06A-FB60-9510-758B-A0BE2BACB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If you copied WRF-GC from an existing instance in Niagara, you may see the following error in the compilation log</a:t>
            </a:r>
          </a:p>
          <a:p>
            <a:r>
              <a:rPr lang="en-CA" dirty="0" err="1"/>
              <a:t>ld</a:t>
            </a:r>
            <a:r>
              <a:rPr lang="en-CA" dirty="0"/>
              <a:t>: cannot find -</a:t>
            </a:r>
            <a:r>
              <a:rPr lang="en-CA" dirty="0" err="1"/>
              <a:t>lGIGC</a:t>
            </a:r>
            <a:r>
              <a:rPr lang="en-CA" dirty="0"/>
              <a:t> -</a:t>
            </a:r>
            <a:r>
              <a:rPr lang="en-CA" dirty="0" err="1"/>
              <a:t>lHistory</a:t>
            </a:r>
            <a:r>
              <a:rPr lang="en-CA" dirty="0"/>
              <a:t> -</a:t>
            </a:r>
            <a:r>
              <a:rPr lang="en-CA" dirty="0" err="1"/>
              <a:t>lGeosCore</a:t>
            </a:r>
            <a:r>
              <a:rPr lang="en-CA" dirty="0"/>
              <a:t> -</a:t>
            </a:r>
            <a:r>
              <a:rPr lang="en-CA" dirty="0" err="1"/>
              <a:t>lHistory</a:t>
            </a:r>
            <a:r>
              <a:rPr lang="en-CA" dirty="0"/>
              <a:t> -</a:t>
            </a:r>
            <a:r>
              <a:rPr lang="en-CA" dirty="0" err="1"/>
              <a:t>lKpp</a:t>
            </a:r>
            <a:r>
              <a:rPr lang="en-CA" dirty="0"/>
              <a:t> -</a:t>
            </a:r>
            <a:r>
              <a:rPr lang="en-CA" dirty="0" err="1"/>
              <a:t>lGeosCore</a:t>
            </a:r>
            <a:r>
              <a:rPr lang="en-CA" dirty="0"/>
              <a:t> -</a:t>
            </a:r>
            <a:r>
              <a:rPr lang="en-CA" dirty="0" err="1"/>
              <a:t>lIsorropia</a:t>
            </a:r>
            <a:r>
              <a:rPr lang="en-CA" dirty="0"/>
              <a:t> -</a:t>
            </a:r>
            <a:r>
              <a:rPr lang="en-CA" dirty="0" err="1"/>
              <a:t>lHCOI</a:t>
            </a:r>
            <a:r>
              <a:rPr lang="en-CA" dirty="0"/>
              <a:t> -</a:t>
            </a:r>
            <a:r>
              <a:rPr lang="en-CA" dirty="0" err="1"/>
              <a:t>lHCOX</a:t>
            </a:r>
            <a:r>
              <a:rPr lang="en-CA" dirty="0"/>
              <a:t> -</a:t>
            </a:r>
            <a:r>
              <a:rPr lang="en-CA" dirty="0" err="1"/>
              <a:t>lHCO</a:t>
            </a:r>
            <a:r>
              <a:rPr lang="en-CA" dirty="0"/>
              <a:t> -</a:t>
            </a:r>
            <a:r>
              <a:rPr lang="en-CA" dirty="0" err="1"/>
              <a:t>lGeosUtil</a:t>
            </a:r>
            <a:r>
              <a:rPr lang="en-CA" dirty="0"/>
              <a:t> -</a:t>
            </a:r>
            <a:r>
              <a:rPr lang="en-CA" dirty="0" err="1"/>
              <a:t>lKpp</a:t>
            </a:r>
            <a:r>
              <a:rPr lang="en-CA" dirty="0"/>
              <a:t> -</a:t>
            </a:r>
            <a:r>
              <a:rPr lang="en-CA" dirty="0" err="1"/>
              <a:t>lHeaders</a:t>
            </a:r>
            <a:r>
              <a:rPr lang="en-CA" dirty="0"/>
              <a:t> –</a:t>
            </a:r>
            <a:r>
              <a:rPr lang="en-CA" dirty="0" err="1"/>
              <a:t>lNcUtils</a:t>
            </a:r>
            <a:endParaRPr lang="en-CA" dirty="0"/>
          </a:p>
          <a:p>
            <a:r>
              <a:rPr lang="en-CA" dirty="0"/>
              <a:t>The fix:</a:t>
            </a:r>
          </a:p>
          <a:p>
            <a:pPr marL="0" indent="0">
              <a:buNone/>
            </a:pPr>
            <a:r>
              <a:rPr lang="en-CA" dirty="0"/>
              <a:t>mv </a:t>
            </a:r>
            <a:r>
              <a:rPr lang="en-CA" b="0" i="0" dirty="0">
                <a:solidFill>
                  <a:srgbClr val="E74C3C"/>
                </a:solidFill>
                <a:effectLst/>
                <a:latin typeface="SFMono-Regular"/>
              </a:rPr>
              <a:t>WRFV3/main/</a:t>
            </a:r>
            <a:r>
              <a:rPr lang="en-CA" b="0" i="0" dirty="0" err="1">
                <a:solidFill>
                  <a:srgbClr val="E74C3C"/>
                </a:solidFill>
                <a:effectLst/>
                <a:latin typeface="SFMono-Regular"/>
              </a:rPr>
              <a:t>Makefile.bak</a:t>
            </a:r>
            <a:r>
              <a:rPr lang="en-CA" b="0" i="0" dirty="0">
                <a:solidFill>
                  <a:srgbClr val="E74C3C"/>
                </a:solidFill>
                <a:effectLst/>
                <a:latin typeface="SFMono-Regular"/>
              </a:rPr>
              <a:t> WRFV3/main/</a:t>
            </a:r>
            <a:r>
              <a:rPr lang="en-CA" b="0" i="0" dirty="0" err="1">
                <a:solidFill>
                  <a:srgbClr val="E74C3C"/>
                </a:solidFill>
                <a:effectLst/>
                <a:latin typeface="SFMono-Regular"/>
              </a:rPr>
              <a:t>Makefile</a:t>
            </a:r>
            <a:endParaRPr lang="en-CA" b="0" i="0" dirty="0">
              <a:solidFill>
                <a:srgbClr val="E74C3C"/>
              </a:solidFill>
              <a:effectLst/>
              <a:latin typeface="SFMono-Regular"/>
            </a:endParaRPr>
          </a:p>
          <a:p>
            <a:r>
              <a:rPr lang="en-CA" dirty="0">
                <a:latin typeface="SFMono-Regular"/>
              </a:rPr>
              <a:t>Make sure the new </a:t>
            </a:r>
            <a:r>
              <a:rPr lang="en-CA" dirty="0" err="1">
                <a:latin typeface="SFMono-Regular"/>
              </a:rPr>
              <a:t>Makefile</a:t>
            </a:r>
            <a:r>
              <a:rPr lang="en-CA" dirty="0">
                <a:latin typeface="SFMono-Regular"/>
              </a:rPr>
              <a:t> doesn’t have </a:t>
            </a:r>
            <a:r>
              <a:rPr lang="en-CA" b="0" i="0" dirty="0">
                <a:solidFill>
                  <a:srgbClr val="E74C3C"/>
                </a:solidFill>
                <a:effectLst/>
                <a:latin typeface="SFMono-Regular"/>
              </a:rPr>
              <a:t>–</a:t>
            </a:r>
            <a:r>
              <a:rPr lang="en-CA" b="0" i="0" dirty="0" err="1">
                <a:solidFill>
                  <a:srgbClr val="E74C3C"/>
                </a:solidFill>
                <a:effectLst/>
                <a:latin typeface="SFMono-Regular"/>
              </a:rPr>
              <a:t>lGIGC</a:t>
            </a:r>
            <a:r>
              <a:rPr lang="en-CA" b="0" i="0" dirty="0">
                <a:solidFill>
                  <a:srgbClr val="E74C3C"/>
                </a:solidFill>
                <a:effectLst/>
                <a:latin typeface="SFMono-Regular"/>
              </a:rPr>
              <a:t> </a:t>
            </a:r>
            <a:r>
              <a:rPr lang="en-CA" b="0" i="0" dirty="0">
                <a:effectLst/>
                <a:latin typeface="SFMono-Regular"/>
              </a:rPr>
              <a:t>anywhere in the file. If it does, copy one over from a fresh copy of WRF</a:t>
            </a:r>
          </a:p>
          <a:p>
            <a:r>
              <a:rPr lang="en-CA" dirty="0">
                <a:latin typeface="SFMono-Regular"/>
              </a:rPr>
              <a:t>Now go to WRFV3/chem and run </a:t>
            </a:r>
            <a:r>
              <a:rPr lang="en-CA" b="0" i="0" dirty="0">
                <a:solidFill>
                  <a:srgbClr val="E74C3C"/>
                </a:solidFill>
                <a:effectLst/>
                <a:latin typeface="SFMono-Regular"/>
              </a:rPr>
              <a:t>make </a:t>
            </a:r>
            <a:r>
              <a:rPr lang="en-CA" b="0" i="0" dirty="0" err="1">
                <a:solidFill>
                  <a:srgbClr val="E74C3C"/>
                </a:solidFill>
                <a:effectLst/>
                <a:latin typeface="SFMono-Regular"/>
              </a:rPr>
              <a:t>compile_chem</a:t>
            </a:r>
            <a:endParaRPr lang="en-CA" b="0" i="0" dirty="0">
              <a:solidFill>
                <a:srgbClr val="E74C3C"/>
              </a:solidFill>
              <a:effectLst/>
              <a:latin typeface="SFMono-Regular"/>
            </a:endParaRPr>
          </a:p>
          <a:p>
            <a:r>
              <a:rPr lang="en-CA" dirty="0">
                <a:latin typeface="SFMono-Regular"/>
              </a:rPr>
              <a:t>Now you may attempt to recompile, no need to clean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90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0ABD-5F4F-D64C-B668-572BC30F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Building WPS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A080-542D-9C4E-A9F3-92A275C33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./configure</a:t>
            </a:r>
          </a:p>
          <a:p>
            <a:r>
              <a:rPr lang="en-CA" dirty="0"/>
              <a:t>Use option 19 for the compiler when prompted</a:t>
            </a:r>
          </a:p>
          <a:p>
            <a:r>
              <a:rPr lang="en-CA" dirty="0"/>
              <a:t>In </a:t>
            </a:r>
            <a:r>
              <a:rPr lang="en-CA" dirty="0" err="1"/>
              <a:t>configure.wps</a:t>
            </a:r>
            <a:r>
              <a:rPr lang="en-CA" dirty="0"/>
              <a:t> file, replace /lib/</a:t>
            </a:r>
            <a:r>
              <a:rPr lang="en-CA" dirty="0" err="1"/>
              <a:t>cpp</a:t>
            </a:r>
            <a:r>
              <a:rPr lang="en-CA" dirty="0"/>
              <a:t> by /</a:t>
            </a:r>
            <a:r>
              <a:rPr lang="en-CA" dirty="0" err="1"/>
              <a:t>scinet</a:t>
            </a:r>
            <a:r>
              <a:rPr lang="en-CA" dirty="0"/>
              <a:t>/</a:t>
            </a:r>
            <a:r>
              <a:rPr lang="en-CA" dirty="0" err="1"/>
              <a:t>niagara</a:t>
            </a:r>
            <a:r>
              <a:rPr lang="en-CA" dirty="0"/>
              <a:t>/software/2019b/core/bin/</a:t>
            </a:r>
            <a:r>
              <a:rPr lang="en-CA" dirty="0" err="1"/>
              <a:t>cpp</a:t>
            </a:r>
            <a:r>
              <a:rPr lang="en-CA" dirty="0"/>
              <a:t> </a:t>
            </a:r>
          </a:p>
          <a:p>
            <a:r>
              <a:rPr lang="en-CA" dirty="0"/>
              <a:t>In </a:t>
            </a:r>
            <a:r>
              <a:rPr lang="en-CA" dirty="0" err="1"/>
              <a:t>configure.wps</a:t>
            </a:r>
            <a:r>
              <a:rPr lang="en-CA" dirty="0"/>
              <a:t>, add paths to </a:t>
            </a:r>
            <a:r>
              <a:rPr lang="en-CA" dirty="0" err="1"/>
              <a:t>libpng</a:t>
            </a:r>
            <a:r>
              <a:rPr lang="en-CA" dirty="0"/>
              <a:t> and </a:t>
            </a:r>
            <a:r>
              <a:rPr lang="en-CA" dirty="0" err="1"/>
              <a:t>zlib</a:t>
            </a:r>
            <a:r>
              <a:rPr lang="en-CA" dirty="0"/>
              <a:t> libraries</a:t>
            </a:r>
          </a:p>
          <a:p>
            <a:r>
              <a:rPr lang="en-CA" dirty="0"/>
              <a:t>You can do this by replacing line 68 with</a:t>
            </a:r>
          </a:p>
          <a:p>
            <a:pPr marL="0" indent="0">
              <a:buNone/>
            </a:pPr>
            <a:r>
              <a:rPr lang="en-CA" sz="1100" dirty="0"/>
              <a:t>COMPRESSION_LIBS    = -L/home/d/</a:t>
            </a:r>
            <a:r>
              <a:rPr lang="en-CA" sz="1100" dirty="0" err="1"/>
              <a:t>dylan</a:t>
            </a:r>
            <a:r>
              <a:rPr lang="en-CA" sz="1100" dirty="0"/>
              <a:t>/</a:t>
            </a:r>
            <a:r>
              <a:rPr lang="en-CA" sz="1100" dirty="0" err="1"/>
              <a:t>lprates</a:t>
            </a:r>
            <a:r>
              <a:rPr lang="en-CA" sz="1100" dirty="0"/>
              <a:t>/libraries/jasper/lib -</a:t>
            </a:r>
            <a:r>
              <a:rPr lang="en-CA" sz="1100" dirty="0" err="1"/>
              <a:t>ljasper</a:t>
            </a:r>
            <a:r>
              <a:rPr lang="en-CA" sz="1100" dirty="0"/>
              <a:t> -L/home/d/</a:t>
            </a:r>
            <a:r>
              <a:rPr lang="en-CA" sz="1100" dirty="0" err="1"/>
              <a:t>dylan</a:t>
            </a:r>
            <a:r>
              <a:rPr lang="en-CA" sz="1100" dirty="0"/>
              <a:t>/</a:t>
            </a:r>
            <a:r>
              <a:rPr lang="en-CA" sz="1100" dirty="0" err="1"/>
              <a:t>lprates</a:t>
            </a:r>
            <a:r>
              <a:rPr lang="en-CA" sz="1100" dirty="0"/>
              <a:t>/libraries/</a:t>
            </a:r>
            <a:r>
              <a:rPr lang="en-CA" sz="1100" dirty="0" err="1"/>
              <a:t>libpng</a:t>
            </a:r>
            <a:r>
              <a:rPr lang="en-CA" sz="1100" dirty="0"/>
              <a:t>/lib -</a:t>
            </a:r>
            <a:r>
              <a:rPr lang="en-CA" sz="1100" dirty="0" err="1"/>
              <a:t>lpng</a:t>
            </a:r>
            <a:r>
              <a:rPr lang="en-CA" sz="1100" dirty="0"/>
              <a:t> -L/home/d/</a:t>
            </a:r>
            <a:r>
              <a:rPr lang="en-CA" sz="1100" dirty="0" err="1"/>
              <a:t>dylan</a:t>
            </a:r>
            <a:r>
              <a:rPr lang="en-CA" sz="1100" dirty="0"/>
              <a:t>/</a:t>
            </a:r>
            <a:r>
              <a:rPr lang="en-CA" sz="1100" dirty="0" err="1"/>
              <a:t>lprates</a:t>
            </a:r>
            <a:r>
              <a:rPr lang="en-CA" sz="1100" dirty="0"/>
              <a:t>/libraries/</a:t>
            </a:r>
            <a:r>
              <a:rPr lang="en-CA" sz="1100" dirty="0" err="1"/>
              <a:t>zlib</a:t>
            </a:r>
            <a:r>
              <a:rPr lang="en-CA" sz="1100" dirty="0"/>
              <a:t>/lib -</a:t>
            </a:r>
            <a:r>
              <a:rPr lang="en-CA" sz="1100" dirty="0" err="1"/>
              <a:t>lz</a:t>
            </a:r>
            <a:endParaRPr lang="en-CA" sz="1100" dirty="0"/>
          </a:p>
          <a:p>
            <a:r>
              <a:rPr lang="en-CA" dirty="0"/>
              <a:t>./compile</a:t>
            </a:r>
          </a:p>
          <a:p>
            <a:r>
              <a:rPr lang="en-CA" dirty="0"/>
              <a:t>You should have geogrid.exe, metgrid.exe, and ungrib.exe</a:t>
            </a:r>
          </a:p>
        </p:txBody>
      </p:sp>
    </p:spTree>
    <p:extLst>
      <p:ext uri="{BB962C8B-B14F-4D97-AF65-F5344CB8AC3E}">
        <p14:creationId xmlns:p14="http://schemas.microsoft.com/office/powerpoint/2010/main" val="97021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8F2F-9127-33E0-458C-9DD7E1F2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Mozbc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A42B3-7958-AD51-A7B3-5B7EC67D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Later you will need </a:t>
            </a:r>
            <a:r>
              <a:rPr lang="en-CA" dirty="0" err="1"/>
              <a:t>mozbc</a:t>
            </a:r>
            <a:r>
              <a:rPr lang="en-CA" dirty="0"/>
              <a:t> to configure WRF-GC’s chemical boundary conditions, which can be found here</a:t>
            </a:r>
          </a:p>
          <a:p>
            <a:r>
              <a:rPr lang="en-CA" dirty="0"/>
              <a:t>git clone </a:t>
            </a:r>
            <a:r>
              <a:rPr lang="en-CA" dirty="0">
                <a:hlinkClick r:id="rId2"/>
              </a:rPr>
              <a:t>https://github.com/fengx7/mozbc_for_WRFv3.9</a:t>
            </a:r>
            <a:r>
              <a:rPr lang="en-CA" dirty="0"/>
              <a:t> </a:t>
            </a:r>
          </a:p>
          <a:p>
            <a:r>
              <a:rPr lang="en-CA" dirty="0"/>
              <a:t>After downloading </a:t>
            </a:r>
            <a:r>
              <a:rPr lang="en-CA" dirty="0" err="1"/>
              <a:t>mozbc</a:t>
            </a:r>
            <a:r>
              <a:rPr lang="en-CA" dirty="0"/>
              <a:t>, you may compile it using</a:t>
            </a:r>
          </a:p>
          <a:p>
            <a:pPr marL="0" indent="0">
              <a:buNone/>
            </a:pPr>
            <a:r>
              <a:rPr lang="en-CA" dirty="0"/>
              <a:t>export NETCDF_DIR=$SCINET_NETCDF_ROOT</a:t>
            </a:r>
          </a:p>
          <a:p>
            <a:pPr marL="0" indent="0">
              <a:buNone/>
            </a:pPr>
            <a:r>
              <a:rPr lang="en-CA" dirty="0"/>
              <a:t>./</a:t>
            </a:r>
            <a:r>
              <a:rPr lang="en-CA" dirty="0" err="1"/>
              <a:t>make_mozbc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094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58D2-058E-814E-B6D1-8D9150715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Running WRF-GC On Niagara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54777-B0C6-1145-8413-057EDE429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0167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7A583-0E38-33CD-DE98-DBD3D879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run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2DFA-384F-C2A2-0845-22925207C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you just want a test run of WRF-GC, copy </a:t>
            </a:r>
            <a:r>
              <a:rPr lang="en-CA" dirty="0" err="1"/>
              <a:t>namelist.wps</a:t>
            </a:r>
            <a:r>
              <a:rPr lang="en-CA" dirty="0"/>
              <a:t>, </a:t>
            </a:r>
            <a:r>
              <a:rPr lang="en-CA" dirty="0" err="1"/>
              <a:t>namelist.input</a:t>
            </a:r>
            <a:r>
              <a:rPr lang="en-CA" dirty="0"/>
              <a:t>, and </a:t>
            </a:r>
            <a:r>
              <a:rPr lang="en-CA" dirty="0" err="1"/>
              <a:t>HEMCO_Config.rc</a:t>
            </a:r>
            <a:r>
              <a:rPr lang="en-CA" dirty="0"/>
              <a:t> from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/project/d/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dylan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lprates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wrf_test_config</a:t>
            </a:r>
            <a:endParaRPr lang="en-CA" dirty="0"/>
          </a:p>
          <a:p>
            <a:r>
              <a:rPr lang="en-CA" dirty="0"/>
              <a:t>You should still go through the configuration steps in the follow slides to make sure everything is set properly</a:t>
            </a:r>
          </a:p>
          <a:p>
            <a:r>
              <a:rPr lang="en-CA" dirty="0"/>
              <a:t>You may also wish to copy the submission scripts from this directory to WRFV3/run</a:t>
            </a:r>
          </a:p>
        </p:txBody>
      </p:sp>
    </p:spTree>
    <p:extLst>
      <p:ext uri="{BB962C8B-B14F-4D97-AF65-F5344CB8AC3E}">
        <p14:creationId xmlns:p14="http://schemas.microsoft.com/office/powerpoint/2010/main" val="3881383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4E64-66FD-BDC1-65BF-68FA4C88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Configuring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9BA7-7F55-C6D1-0B30-DEFAB4CFE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Configure the following paths in WRFV3/run/</a:t>
            </a:r>
            <a:r>
              <a:rPr lang="en-CA" dirty="0" err="1"/>
              <a:t>input.geos</a:t>
            </a:r>
            <a:r>
              <a:rPr lang="en-CA" dirty="0"/>
              <a:t>:</a:t>
            </a:r>
          </a:p>
          <a:p>
            <a:pPr lvl="1"/>
            <a:r>
              <a:rPr lang="en-CA" sz="1600" dirty="0"/>
              <a:t>Root data directory		:	 /project/d/</a:t>
            </a:r>
            <a:r>
              <a:rPr lang="en-CA" sz="1600" dirty="0" err="1"/>
              <a:t>dylan</a:t>
            </a:r>
            <a:r>
              <a:rPr lang="en-CA" sz="1600" dirty="0"/>
              <a:t>/</a:t>
            </a:r>
            <a:r>
              <a:rPr lang="en-CA" sz="1600" dirty="0" err="1"/>
              <a:t>ctm</a:t>
            </a:r>
            <a:r>
              <a:rPr lang="en-CA" sz="1600" dirty="0"/>
              <a:t>/</a:t>
            </a:r>
            <a:r>
              <a:rPr lang="en-CA" sz="1600" dirty="0" err="1"/>
              <a:t>ExtData</a:t>
            </a:r>
            <a:r>
              <a:rPr lang="en-CA" sz="1600" dirty="0"/>
              <a:t>/</a:t>
            </a:r>
          </a:p>
          <a:p>
            <a:pPr lvl="1"/>
            <a:r>
              <a:rPr lang="en-CA" sz="1600" dirty="0"/>
              <a:t>Fast-JX Directory		:	/project/d/</a:t>
            </a:r>
            <a:r>
              <a:rPr lang="en-CA" sz="1600" dirty="0" err="1"/>
              <a:t>dylan</a:t>
            </a:r>
            <a:r>
              <a:rPr lang="en-CA" sz="1600" dirty="0"/>
              <a:t>/</a:t>
            </a:r>
            <a:r>
              <a:rPr lang="en-CA" sz="1600" dirty="0" err="1"/>
              <a:t>ctm</a:t>
            </a:r>
            <a:r>
              <a:rPr lang="en-CA" sz="1600" dirty="0"/>
              <a:t>/</a:t>
            </a:r>
            <a:r>
              <a:rPr lang="en-CA" sz="1600" dirty="0" err="1"/>
              <a:t>ExtData</a:t>
            </a:r>
            <a:r>
              <a:rPr lang="en-CA" sz="1600" dirty="0"/>
              <a:t>/CHEM_INPUTS/FAST_JX/v2021-10/</a:t>
            </a:r>
          </a:p>
          <a:p>
            <a:r>
              <a:rPr lang="en-CA" dirty="0"/>
              <a:t>In WRFV3/run/</a:t>
            </a:r>
            <a:r>
              <a:rPr lang="en-CA" dirty="0" err="1"/>
              <a:t>HEMCO_Config.rc</a:t>
            </a:r>
            <a:r>
              <a:rPr lang="en-CA" dirty="0"/>
              <a:t>, add</a:t>
            </a:r>
          </a:p>
          <a:p>
            <a:pPr lvl="1"/>
            <a:r>
              <a:rPr lang="en-CA" sz="1600" dirty="0"/>
              <a:t>Root	:	/scratch/d/</a:t>
            </a:r>
            <a:r>
              <a:rPr lang="en-CA" sz="1600" dirty="0" err="1"/>
              <a:t>dylan</a:t>
            </a:r>
            <a:r>
              <a:rPr lang="en-CA" sz="1600" dirty="0"/>
              <a:t>/</a:t>
            </a:r>
            <a:r>
              <a:rPr lang="en-CA" sz="1600" dirty="0" err="1"/>
              <a:t>dylan</a:t>
            </a:r>
            <a:r>
              <a:rPr lang="en-CA" sz="1600" dirty="0"/>
              <a:t>/</a:t>
            </a:r>
            <a:r>
              <a:rPr lang="en-CA" sz="1600" dirty="0" err="1"/>
              <a:t>ctm_tmp</a:t>
            </a:r>
            <a:r>
              <a:rPr lang="en-CA" sz="1600" dirty="0"/>
              <a:t>/HEMCO</a:t>
            </a:r>
          </a:p>
          <a:p>
            <a:r>
              <a:rPr lang="en-CA" dirty="0"/>
              <a:t>Configure the domain information in WPS/</a:t>
            </a:r>
            <a:r>
              <a:rPr lang="en-CA" dirty="0" err="1"/>
              <a:t>namelist.wps</a:t>
            </a:r>
            <a:r>
              <a:rPr lang="en-CA" dirty="0"/>
              <a:t> and WRFV3/run/</a:t>
            </a:r>
            <a:r>
              <a:rPr lang="en-CA" dirty="0" err="1"/>
              <a:t>namelist.input</a:t>
            </a:r>
            <a:endParaRPr lang="en-CA" dirty="0"/>
          </a:p>
          <a:p>
            <a:r>
              <a:rPr lang="en-CA" dirty="0"/>
              <a:t>In </a:t>
            </a:r>
            <a:r>
              <a:rPr lang="en-CA" dirty="0" err="1"/>
              <a:t>namelist.wps</a:t>
            </a:r>
            <a:r>
              <a:rPr lang="en-CA" dirty="0"/>
              <a:t>, set </a:t>
            </a:r>
            <a:r>
              <a:rPr lang="en-CA" dirty="0" err="1"/>
              <a:t>geog_data_path</a:t>
            </a:r>
            <a:r>
              <a:rPr lang="en-CA" dirty="0"/>
              <a:t> = 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/project/d/</a:t>
            </a:r>
            <a:r>
              <a:rPr lang="en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dylan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lprates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geog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</a:p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geog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contains geographical data from both:</a:t>
            </a:r>
          </a:p>
          <a:p>
            <a:pPr lvl="1"/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WRFV3 Geographical Data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WRFV4 Geographical Data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23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5762-1457-017D-2555-3F419B68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namelist.input</a:t>
            </a:r>
            <a:r>
              <a:rPr lang="en-CA" dirty="0"/>
              <a:t> GEOS-Chem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52C5-C551-DCED-0EFD-3531D8968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26603" cy="4351338"/>
          </a:xfrm>
        </p:spPr>
        <p:txBody>
          <a:bodyPr>
            <a:normAutofit/>
          </a:bodyPr>
          <a:lstStyle/>
          <a:p>
            <a:r>
              <a:rPr lang="en-CA" dirty="0"/>
              <a:t>If you are adapting your configuration from a pre-existing WRF run, turn on WRF-GC chemistry by adding these to </a:t>
            </a:r>
            <a:r>
              <a:rPr lang="en-CA" dirty="0" err="1"/>
              <a:t>namelist.input</a:t>
            </a:r>
            <a:endParaRPr lang="en-CA" dirty="0"/>
          </a:p>
          <a:p>
            <a:r>
              <a:rPr lang="en-CA" dirty="0" err="1"/>
              <a:t>gc_do</a:t>
            </a:r>
            <a:r>
              <a:rPr lang="en-CA" dirty="0"/>
              <a:t>… turns on each geos-chem chemical process</a:t>
            </a:r>
          </a:p>
          <a:p>
            <a:r>
              <a:rPr lang="en-CA" dirty="0" err="1"/>
              <a:t>Have_bcs_chem</a:t>
            </a:r>
            <a:r>
              <a:rPr lang="en-CA" dirty="0"/>
              <a:t> and </a:t>
            </a:r>
            <a:r>
              <a:rPr lang="en-CA" dirty="0" err="1"/>
              <a:t>chem_in_opt</a:t>
            </a:r>
            <a:r>
              <a:rPr lang="en-CA" dirty="0"/>
              <a:t> required for initial and boundary conditions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A845A-1187-A050-92F2-8C61A5ED3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198" y="1987097"/>
            <a:ext cx="5501636" cy="402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97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5054-CD90-78D0-F15A-97DA3EF5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Running WPS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4260-1730-DC14-F36B-583375507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After configuring the domain, it is time to run geogrid.exe</a:t>
            </a:r>
          </a:p>
          <a:p>
            <a:r>
              <a:rPr lang="en-CA" dirty="0"/>
              <a:t>You may need to add </a:t>
            </a:r>
            <a:r>
              <a:rPr lang="en-CA" dirty="0" err="1"/>
              <a:t>libpng</a:t>
            </a:r>
            <a:r>
              <a:rPr lang="en-CA" dirty="0"/>
              <a:t> to the path first. In /WPS/, run</a:t>
            </a:r>
          </a:p>
          <a:p>
            <a:pPr marL="457200" lvl="1" indent="0">
              <a:buNone/>
            </a:pPr>
            <a:r>
              <a:rPr lang="en-US" sz="1800" dirty="0"/>
              <a:t>export LD_LIBRARY_PATH=$LD_LIBRARY_PATH:/home/d/</a:t>
            </a:r>
            <a:r>
              <a:rPr lang="en-US" sz="1800" dirty="0" err="1"/>
              <a:t>dylan</a:t>
            </a:r>
            <a:r>
              <a:rPr lang="en-US" sz="1800" dirty="0"/>
              <a:t>/</a:t>
            </a:r>
            <a:r>
              <a:rPr lang="en-US" sz="1800" dirty="0" err="1"/>
              <a:t>lprates</a:t>
            </a:r>
            <a:r>
              <a:rPr lang="en-US" sz="1800" dirty="0"/>
              <a:t>/libraries/</a:t>
            </a:r>
            <a:r>
              <a:rPr lang="en-US" sz="1800" dirty="0" err="1"/>
              <a:t>libpng</a:t>
            </a:r>
            <a:r>
              <a:rPr lang="en-US" sz="1800" dirty="0"/>
              <a:t>/lib</a:t>
            </a:r>
          </a:p>
          <a:p>
            <a:pPr marL="457200" lvl="1" indent="0">
              <a:buNone/>
            </a:pPr>
            <a:r>
              <a:rPr lang="en-CA" sz="1800" dirty="0"/>
              <a:t>./geogrid.exe</a:t>
            </a:r>
          </a:p>
          <a:p>
            <a:r>
              <a:rPr lang="en-CA" dirty="0"/>
              <a:t>You can check your domain using</a:t>
            </a:r>
            <a:endParaRPr lang="en-CA" sz="1400" dirty="0"/>
          </a:p>
          <a:p>
            <a:pPr marL="457200" lvl="1" indent="0">
              <a:buNone/>
            </a:pPr>
            <a:r>
              <a:rPr lang="en-CA" sz="1800" dirty="0" err="1"/>
              <a:t>ncl</a:t>
            </a:r>
            <a:r>
              <a:rPr lang="en-CA" sz="1800" dirty="0"/>
              <a:t> util/</a:t>
            </a:r>
            <a:r>
              <a:rPr lang="en-CA" sz="1800" dirty="0" err="1"/>
              <a:t>plotgrids_new.ncl</a:t>
            </a:r>
            <a:endParaRPr lang="en-CA" sz="1800" dirty="0"/>
          </a:p>
          <a:p>
            <a:r>
              <a:rPr lang="en-CA" dirty="0"/>
              <a:t>If you haven’t already, you may need to link the Variable table corresponding to the meteorological fields you are using. For NARR fields:</a:t>
            </a:r>
          </a:p>
          <a:p>
            <a:pPr marL="457200" lvl="1" indent="0">
              <a:buNone/>
            </a:pPr>
            <a:r>
              <a:rPr lang="en-CA" sz="1800" dirty="0"/>
              <a:t>ln -s </a:t>
            </a:r>
            <a:r>
              <a:rPr lang="en-CA" sz="1800" dirty="0" err="1"/>
              <a:t>ungrib</a:t>
            </a:r>
            <a:r>
              <a:rPr lang="en-CA" sz="1800" dirty="0"/>
              <a:t>/</a:t>
            </a:r>
            <a:r>
              <a:rPr lang="en-CA" sz="1800" dirty="0" err="1"/>
              <a:t>Variable_Tables</a:t>
            </a:r>
            <a:r>
              <a:rPr lang="en-CA" sz="1800" dirty="0"/>
              <a:t>/</a:t>
            </a:r>
            <a:r>
              <a:rPr lang="en-CA" sz="1800" dirty="0" err="1"/>
              <a:t>Vtable.NARR</a:t>
            </a:r>
            <a:r>
              <a:rPr lang="en-CA" sz="1800" dirty="0"/>
              <a:t> </a:t>
            </a:r>
            <a:r>
              <a:rPr lang="en-CA" sz="1800" dirty="0" err="1"/>
              <a:t>Vtable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152430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83E5-A254-FA6B-04F3-808188FA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Running WPS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85ECC-9998-0FC2-0601-E21FC70B4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The NARR fields can be found at 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/home/d/</a:t>
            </a:r>
            <a:r>
              <a:rPr lang="en-CA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dylan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CA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kimj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/scratch/NARR/</a:t>
            </a:r>
            <a:r>
              <a:rPr lang="en-CA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narr_tar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it doesn’t already exist, copy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/project/d/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dylan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lprates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wrf_test_config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/NARR.CONSTANT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/WPS/</a:t>
            </a:r>
            <a:endParaRPr lang="en-CA" sz="29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./</a:t>
            </a:r>
            <a:r>
              <a:rPr lang="en-CA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link_grib.csh</a:t>
            </a: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fields, where fields is the collection of meteorological fields required for your domain. The output for each field should be written to GRIBFILE.AAA, GRIBFILE.AAB, etc.</a:t>
            </a:r>
          </a:p>
          <a:p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sure you link the individual fields, and not the folder or ungrib.exe will not run. For example, linking all the fields for January 2018 may look like</a:t>
            </a:r>
          </a:p>
          <a:p>
            <a:pPr lvl="1"/>
            <a:r>
              <a:rPr lang="en-CA" sz="17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./</a:t>
            </a:r>
            <a:r>
              <a:rPr lang="en-CA" sz="17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link_grib.csh</a:t>
            </a:r>
            <a:r>
              <a:rPr lang="en-CA" sz="17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/home/d/</a:t>
            </a:r>
            <a:r>
              <a:rPr lang="en-CA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dylan</a:t>
            </a:r>
            <a:r>
              <a:rPr lang="en-CA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CA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kimj</a:t>
            </a:r>
            <a:r>
              <a:rPr lang="en-CA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/scratch/NARR/</a:t>
            </a:r>
            <a:r>
              <a:rPr lang="en-CA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narr_tar</a:t>
            </a:r>
            <a:r>
              <a:rPr lang="en-CA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/merged_AWIP32.201801*</a:t>
            </a:r>
            <a:endParaRPr lang="en-CA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run ./</a:t>
            </a: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ungrib.exe followed by ./metgrid.exe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5168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A269-E6B0-48AF-33D5-0BE6129A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Running WRF: real.exe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432C9-F1AA-6EA0-3ABF-CD07439E6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After running metgrid.exe, you should have a series of </a:t>
            </a:r>
            <a:r>
              <a:rPr lang="en-CA" dirty="0" err="1"/>
              <a:t>met_em</a:t>
            </a:r>
            <a:r>
              <a:rPr lang="en-CA" dirty="0"/>
              <a:t> files in /WPS/</a:t>
            </a:r>
          </a:p>
          <a:p>
            <a:r>
              <a:rPr lang="en-CA" dirty="0"/>
              <a:t>These files need to be linked to /WRFV3/run/. In this directory, run</a:t>
            </a:r>
          </a:p>
          <a:p>
            <a:pPr lvl="1"/>
            <a:r>
              <a:rPr lang="en-CA" dirty="0"/>
              <a:t>ln -sf ../../WPS/</a:t>
            </a:r>
            <a:r>
              <a:rPr lang="en-CA" dirty="0" err="1"/>
              <a:t>met_em</a:t>
            </a:r>
            <a:r>
              <a:rPr lang="en-CA" dirty="0"/>
              <a:t>* .</a:t>
            </a:r>
          </a:p>
          <a:p>
            <a:r>
              <a:rPr lang="en-CA" dirty="0"/>
              <a:t>Then submit a batch job to run ./real.exe</a:t>
            </a:r>
          </a:p>
        </p:txBody>
      </p:sp>
    </p:spTree>
    <p:extLst>
      <p:ext uri="{BB962C8B-B14F-4D97-AF65-F5344CB8AC3E}">
        <p14:creationId xmlns:p14="http://schemas.microsoft.com/office/powerpoint/2010/main" val="421333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7E82-8D34-1D40-A9D3-A16C6911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A396E-72F9-4E4B-A3E8-B41497DF7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err="1"/>
              <a:t>Github</a:t>
            </a:r>
            <a:r>
              <a:rPr lang="en-CA" sz="2400" dirty="0"/>
              <a:t> for WRFV3: </a:t>
            </a:r>
            <a:r>
              <a:rPr lang="en-CA" sz="2400" dirty="0">
                <a:hlinkClick r:id="rId2"/>
              </a:rPr>
              <a:t>https://github.com/NCAR/WRFV3/releases</a:t>
            </a:r>
            <a:endParaRPr lang="en-CA" sz="2400" dirty="0"/>
          </a:p>
          <a:p>
            <a:r>
              <a:rPr lang="en-CA" sz="2400" dirty="0" err="1"/>
              <a:t>Gitbub</a:t>
            </a:r>
            <a:r>
              <a:rPr lang="en-CA" sz="2400" dirty="0"/>
              <a:t> for WPSV4: </a:t>
            </a:r>
            <a:r>
              <a:rPr lang="en-CA" sz="2400" dirty="0">
                <a:hlinkClick r:id="rId3"/>
              </a:rPr>
              <a:t>https://github.com/wrf-model/WPS/releases</a:t>
            </a:r>
            <a:r>
              <a:rPr lang="en-CA" sz="2400" dirty="0"/>
              <a:t> </a:t>
            </a:r>
          </a:p>
          <a:p>
            <a:r>
              <a:rPr lang="en-CA" sz="2400" dirty="0"/>
              <a:t>WRF-GC (</a:t>
            </a:r>
            <a:r>
              <a:rPr lang="en-CA" sz="2400" dirty="0">
                <a:hlinkClick r:id="rId4"/>
              </a:rPr>
              <a:t>https://fugroup.org/index.php/WRF-GC</a:t>
            </a:r>
            <a:r>
              <a:rPr lang="en-CA" sz="2400" dirty="0"/>
              <a:t>)</a:t>
            </a:r>
          </a:p>
          <a:p>
            <a:r>
              <a:rPr lang="en-CA" sz="2400" dirty="0"/>
              <a:t>WRF-GF repository on GitHub (</a:t>
            </a:r>
            <a:r>
              <a:rPr lang="en-CA" sz="2400" dirty="0">
                <a:hlinkClick r:id="rId5"/>
              </a:rPr>
              <a:t>https://github.com/jimmielin/wrf-gc-release/tree/master</a:t>
            </a:r>
            <a:r>
              <a:rPr lang="en-CA" sz="2400" dirty="0"/>
              <a:t>)</a:t>
            </a:r>
          </a:p>
          <a:p>
            <a:r>
              <a:rPr lang="en-CA" sz="2400" dirty="0"/>
              <a:t>WRF-GC guide (</a:t>
            </a:r>
            <a:r>
              <a:rPr lang="en-CA" sz="2400" dirty="0">
                <a:hlinkClick r:id="rId6"/>
              </a:rPr>
              <a:t>https://fugroup.org/wrf-gc/WRF-GC_Documentation_updated_for_v2_Feb2021.pdf</a:t>
            </a:r>
            <a:r>
              <a:rPr lang="en-CA" sz="2400" dirty="0"/>
              <a:t>)</a:t>
            </a:r>
          </a:p>
          <a:p>
            <a:r>
              <a:rPr lang="en-CA" sz="2400" dirty="0"/>
              <a:t>WRF-GC Read the Docs (</a:t>
            </a:r>
            <a:r>
              <a:rPr lang="en-CA" sz="2400" dirty="0">
                <a:hlinkClick r:id="rId7"/>
              </a:rPr>
              <a:t>https://wrfgc.readthedocs.io/en/latest/getting-started.html</a:t>
            </a:r>
            <a:r>
              <a:rPr lang="en-CA" sz="2400" dirty="0"/>
              <a:t> )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95351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76CC-5A6C-7DE6-792D-B1D00B66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Configuring chemical IC/BCs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B53DA-8AAD-8D81-021E-E3CDAEC58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If you simply want a test run using the test configuration, use the chemical data at </a:t>
            </a:r>
            <a:r>
              <a:rPr lang="en-US" dirty="0"/>
              <a:t>/project/d/dylan/lprates/wrf_test_config/wrfgc_icbc_data.nc</a:t>
            </a:r>
            <a:endParaRPr lang="en-CA" dirty="0"/>
          </a:p>
          <a:p>
            <a:r>
              <a:rPr lang="en-CA" dirty="0"/>
              <a:t>Download the following </a:t>
            </a:r>
            <a:r>
              <a:rPr lang="en-CA" dirty="0">
                <a:hlinkClick r:id="rId2"/>
              </a:rPr>
              <a:t>MATLAB script</a:t>
            </a:r>
            <a:r>
              <a:rPr lang="en-CA" dirty="0"/>
              <a:t> to animus-c to convert the GEOS-Chem data to a format readable by </a:t>
            </a:r>
            <a:r>
              <a:rPr lang="en-CA" dirty="0" err="1"/>
              <a:t>mozbc</a:t>
            </a:r>
            <a:endParaRPr lang="en-CA" dirty="0"/>
          </a:p>
          <a:p>
            <a:pPr marL="0" indent="0">
              <a:buNone/>
            </a:pPr>
            <a:r>
              <a:rPr lang="en-CA" sz="1800" dirty="0"/>
              <a:t>     </a:t>
            </a:r>
            <a:r>
              <a:rPr lang="en-CA" sz="1800" dirty="0" err="1"/>
              <a:t>wget</a:t>
            </a:r>
            <a:r>
              <a:rPr lang="en-CA" sz="1800" dirty="0"/>
              <a:t> https://github.com/fengx7/WRF-GC-GCC_ICBC.git </a:t>
            </a:r>
          </a:p>
          <a:p>
            <a:r>
              <a:rPr lang="en-CA" dirty="0"/>
              <a:t>You will need to do this on another machine like animus-c as Niagara does not support </a:t>
            </a:r>
            <a:r>
              <a:rPr lang="en-CA" dirty="0" err="1"/>
              <a:t>matlab</a:t>
            </a:r>
            <a:endParaRPr lang="en-CA" dirty="0"/>
          </a:p>
          <a:p>
            <a:r>
              <a:rPr lang="en-CA" dirty="0"/>
              <a:t>For a regional simulation, use the </a:t>
            </a:r>
            <a:r>
              <a:rPr lang="en-CA" dirty="0" err="1"/>
              <a:t>matlab</a:t>
            </a:r>
            <a:r>
              <a:rPr lang="en-CA" dirty="0"/>
              <a:t> script </a:t>
            </a:r>
            <a:r>
              <a:rPr lang="en-CA" b="0" i="0" dirty="0" err="1">
                <a:solidFill>
                  <a:srgbClr val="E74C3C"/>
                </a:solidFill>
                <a:effectLst/>
                <a:latin typeface="SFMono-Regular"/>
              </a:rPr>
              <a:t>convert_gcoutput_mozart_structure_selected_domain.m</a:t>
            </a:r>
            <a:endParaRPr lang="en-CA" b="0" i="0" dirty="0">
              <a:solidFill>
                <a:srgbClr val="E74C3C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632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76CC-5A6C-7DE6-792D-B1D00B66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Configuring </a:t>
            </a:r>
            <a:r>
              <a:rPr lang="en-CA"/>
              <a:t>chemical IC/BCs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B53DA-8AAD-8D81-021E-E3CDAEC58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Set </a:t>
            </a:r>
            <a:r>
              <a:rPr lang="en-CA" sz="2000" dirty="0" err="1"/>
              <a:t>filename_input</a:t>
            </a:r>
            <a:r>
              <a:rPr lang="en-CA" sz="2000" dirty="0"/>
              <a:t> to any GEOS-Chem species concentration file</a:t>
            </a:r>
          </a:p>
          <a:p>
            <a:r>
              <a:rPr lang="en-CA" sz="2000" dirty="0"/>
              <a:t>Set the simulation resolution (either simulation_4_5 or simulation_2_25 must be true)</a:t>
            </a:r>
          </a:p>
          <a:p>
            <a:r>
              <a:rPr lang="en-CA" sz="2000" dirty="0"/>
              <a:t>Set the date range (at least one day preceding the WRF-GC run)</a:t>
            </a:r>
          </a:p>
          <a:p>
            <a:r>
              <a:rPr lang="en-CA" sz="2000" dirty="0"/>
              <a:t>And the domain, which is index based for </a:t>
            </a:r>
            <a:r>
              <a:rPr lang="en-CA" sz="2000" dirty="0" err="1"/>
              <a:t>lat-lon</a:t>
            </a:r>
            <a:r>
              <a:rPr lang="en-CA" sz="2000" dirty="0"/>
              <a:t>. Make this slightly larger than the WRF-GC domain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5B0F5-9E30-0214-5473-10FDB0572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48" y="3771445"/>
            <a:ext cx="9954504" cy="308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62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6230-C779-AE1D-C20E-8EE68815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Running </a:t>
            </a:r>
            <a:r>
              <a:rPr lang="en-CA" dirty="0" err="1"/>
              <a:t>mozbc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8312-21B3-3C61-78C9-59E88A772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3743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After moving the chemical IC/BCs file to Niagara, you will need to run </a:t>
            </a:r>
            <a:r>
              <a:rPr lang="en-CA" dirty="0" err="1"/>
              <a:t>mozbc</a:t>
            </a:r>
            <a:r>
              <a:rPr lang="en-CA" dirty="0"/>
              <a:t>. </a:t>
            </a:r>
          </a:p>
          <a:p>
            <a:r>
              <a:rPr lang="en-CA" dirty="0"/>
              <a:t>In the </a:t>
            </a:r>
            <a:r>
              <a:rPr lang="en-CA" dirty="0" err="1"/>
              <a:t>mozbc</a:t>
            </a:r>
            <a:r>
              <a:rPr lang="en-CA" dirty="0"/>
              <a:t> directory, open the file GEOSCHEM_3.0tp3.inp</a:t>
            </a:r>
          </a:p>
          <a:p>
            <a:r>
              <a:rPr lang="en-CA" dirty="0"/>
              <a:t>Set the number of domains, as well as the paths to the </a:t>
            </a:r>
            <a:r>
              <a:rPr lang="en-CA" dirty="0" err="1"/>
              <a:t>wrf</a:t>
            </a:r>
            <a:r>
              <a:rPr lang="en-CA" dirty="0"/>
              <a:t> run directory and the </a:t>
            </a:r>
            <a:r>
              <a:rPr lang="en-CA" dirty="0" err="1"/>
              <a:t>the</a:t>
            </a:r>
            <a:r>
              <a:rPr lang="en-CA" dirty="0"/>
              <a:t> directory containing the chem data.</a:t>
            </a:r>
          </a:p>
          <a:p>
            <a:r>
              <a:rPr lang="en-CA" dirty="0"/>
              <a:t>Also set the name of the chem data file</a:t>
            </a:r>
          </a:p>
          <a:p>
            <a:r>
              <a:rPr lang="en-CA" dirty="0"/>
              <a:t>Turn on both BCs and IC</a:t>
            </a:r>
          </a:p>
          <a:p>
            <a:r>
              <a:rPr lang="en-CA" dirty="0"/>
              <a:t>Run </a:t>
            </a:r>
            <a:r>
              <a:rPr lang="en-CA" dirty="0" err="1"/>
              <a:t>mozbc</a:t>
            </a:r>
            <a:r>
              <a:rPr lang="en-CA" dirty="0"/>
              <a:t> like-so</a:t>
            </a:r>
          </a:p>
          <a:p>
            <a:pPr marL="0" indent="0">
              <a:buNone/>
            </a:pPr>
            <a:r>
              <a:rPr lang="en-CA" sz="1800" dirty="0"/>
              <a:t>./</a:t>
            </a:r>
            <a:r>
              <a:rPr lang="en-CA" sz="1800" dirty="0" err="1"/>
              <a:t>mozbc</a:t>
            </a:r>
            <a:r>
              <a:rPr lang="en-CA" sz="1800" dirty="0"/>
              <a:t> &lt; GEOSCHEM_3.0tp3.inp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5344D-603B-AC19-862C-075FE2BB4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568177"/>
            <a:ext cx="5923131" cy="152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91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E072-9BE5-8752-465B-1DC81071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Running WRF: wrf.exe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F4554-764E-4759-8BF3-D5D37CF36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Submit a batch job to run wrf.exe</a:t>
            </a:r>
          </a:p>
        </p:txBody>
      </p:sp>
    </p:spTree>
    <p:extLst>
      <p:ext uri="{BB962C8B-B14F-4D97-AF65-F5344CB8AC3E}">
        <p14:creationId xmlns:p14="http://schemas.microsoft.com/office/powerpoint/2010/main" val="405687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0DCB-E695-7E4E-915C-DEB96C60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/>
              <a:t>System requirement (recommended/</a:t>
            </a:r>
            <a:r>
              <a:rPr lang="en-CA" sz="4000" b="1" dirty="0">
                <a:solidFill>
                  <a:srgbClr val="FF0000"/>
                </a:solidFill>
              </a:rPr>
              <a:t>available in </a:t>
            </a:r>
            <a:r>
              <a:rPr lang="en-CA" sz="4000" b="1" dirty="0" err="1">
                <a:solidFill>
                  <a:srgbClr val="FF0000"/>
                </a:solidFill>
              </a:rPr>
              <a:t>SciNet</a:t>
            </a:r>
            <a:r>
              <a:rPr lang="en-CA" sz="4000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9734-A988-2648-95C9-56039EA1D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Compiler</a:t>
            </a:r>
            <a:r>
              <a:rPr lang="en-CA" dirty="0"/>
              <a:t>: Intel v15 or above / </a:t>
            </a:r>
            <a:r>
              <a:rPr lang="en-CA" b="1" dirty="0">
                <a:solidFill>
                  <a:srgbClr val="FF0000"/>
                </a:solidFill>
              </a:rPr>
              <a:t>intel/2019u4</a:t>
            </a:r>
          </a:p>
          <a:p>
            <a:r>
              <a:rPr lang="en-CA" b="1" dirty="0"/>
              <a:t>MPI Library</a:t>
            </a:r>
            <a:r>
              <a:rPr lang="en-CA" dirty="0"/>
              <a:t>: MVAPich2 (version 2.3+) / </a:t>
            </a:r>
            <a:r>
              <a:rPr lang="en-CA" b="1" dirty="0" err="1">
                <a:solidFill>
                  <a:srgbClr val="FF0000"/>
                </a:solidFill>
              </a:rPr>
              <a:t>intelmpi</a:t>
            </a:r>
            <a:r>
              <a:rPr lang="en-CA" b="1" dirty="0">
                <a:solidFill>
                  <a:srgbClr val="FF0000"/>
                </a:solidFill>
              </a:rPr>
              <a:t>/2019u4</a:t>
            </a:r>
          </a:p>
          <a:p>
            <a:r>
              <a:rPr lang="en-CA" b="1" dirty="0"/>
              <a:t>Libraries</a:t>
            </a:r>
            <a:r>
              <a:rPr lang="en-CA" dirty="0"/>
              <a:t>: </a:t>
            </a:r>
            <a:r>
              <a:rPr lang="en-CA" dirty="0" err="1"/>
              <a:t>zlib</a:t>
            </a:r>
            <a:r>
              <a:rPr lang="en-CA" dirty="0"/>
              <a:t>, hdf5(1.8), </a:t>
            </a:r>
            <a:r>
              <a:rPr lang="en-CA" dirty="0" err="1"/>
              <a:t>netCDF</a:t>
            </a:r>
            <a:r>
              <a:rPr lang="en-CA" dirty="0"/>
              <a:t>-C(4.6.1), </a:t>
            </a:r>
            <a:r>
              <a:rPr lang="en-CA" dirty="0" err="1"/>
              <a:t>netCDF</a:t>
            </a:r>
            <a:r>
              <a:rPr lang="en-CA" dirty="0"/>
              <a:t>-Fortran(4.4.4), </a:t>
            </a:r>
            <a:r>
              <a:rPr lang="en-CA" dirty="0" err="1"/>
              <a:t>JasPer</a:t>
            </a:r>
            <a:r>
              <a:rPr lang="en-CA" dirty="0"/>
              <a:t>(1.900) / </a:t>
            </a:r>
            <a:r>
              <a:rPr lang="en-CA" b="1" dirty="0">
                <a:solidFill>
                  <a:srgbClr val="FF0000"/>
                </a:solidFill>
              </a:rPr>
              <a:t>hdf5/1.8.21; </a:t>
            </a:r>
            <a:r>
              <a:rPr lang="en-CA" b="1" dirty="0" err="1">
                <a:solidFill>
                  <a:srgbClr val="FF0000"/>
                </a:solidFill>
              </a:rPr>
              <a:t>netcdf</a:t>
            </a:r>
            <a:r>
              <a:rPr lang="en-CA" b="1" dirty="0">
                <a:solidFill>
                  <a:srgbClr val="FF0000"/>
                </a:solidFill>
              </a:rPr>
              <a:t>/4.6.3</a:t>
            </a:r>
          </a:p>
          <a:p>
            <a:r>
              <a:rPr lang="en-CA" b="1" dirty="0"/>
              <a:t>Tools</a:t>
            </a:r>
            <a:r>
              <a:rPr lang="en-CA" dirty="0"/>
              <a:t>: Git version management</a:t>
            </a:r>
          </a:p>
          <a:p>
            <a:endParaRPr lang="en-CA" dirty="0"/>
          </a:p>
          <a:p>
            <a:r>
              <a:rPr lang="en-CA" dirty="0"/>
              <a:t>Module load intel </a:t>
            </a:r>
            <a:r>
              <a:rPr lang="en-CA" dirty="0" err="1"/>
              <a:t>intelmpi</a:t>
            </a:r>
            <a:r>
              <a:rPr lang="en-CA" dirty="0"/>
              <a:t> hdf5 </a:t>
            </a:r>
            <a:r>
              <a:rPr lang="en-CA" dirty="0" err="1"/>
              <a:t>netcdf</a:t>
            </a:r>
            <a:r>
              <a:rPr lang="en-CA" dirty="0"/>
              <a:t> git</a:t>
            </a:r>
          </a:p>
        </p:txBody>
      </p:sp>
    </p:spTree>
    <p:extLst>
      <p:ext uri="{BB962C8B-B14F-4D97-AF65-F5344CB8AC3E}">
        <p14:creationId xmlns:p14="http://schemas.microsoft.com/office/powerpoint/2010/main" val="109744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707B-F550-9457-CC58-431A874F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Recommended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B891D-A042-C604-1349-6F2C9E9C5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module load git</a:t>
            </a:r>
          </a:p>
          <a:p>
            <a:pPr marL="0" indent="0">
              <a:buNone/>
            </a:pPr>
            <a:r>
              <a:rPr lang="en-CA" dirty="0"/>
              <a:t>module load intel/2019u4</a:t>
            </a:r>
          </a:p>
          <a:p>
            <a:pPr marL="0" indent="0">
              <a:buNone/>
            </a:pPr>
            <a:r>
              <a:rPr lang="en-CA" dirty="0"/>
              <a:t>module load </a:t>
            </a:r>
            <a:r>
              <a:rPr lang="en-CA" dirty="0" err="1"/>
              <a:t>intelmpi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module load hdf5</a:t>
            </a:r>
          </a:p>
          <a:p>
            <a:pPr marL="0" indent="0">
              <a:buNone/>
            </a:pPr>
            <a:r>
              <a:rPr lang="en-CA" dirty="0"/>
              <a:t>module load </a:t>
            </a:r>
            <a:r>
              <a:rPr lang="en-CA" dirty="0" err="1"/>
              <a:t>netcdf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D0BEF-91ED-B09A-C6A7-F4EA8B225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25" y="4803741"/>
            <a:ext cx="11194750" cy="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5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416F-C42B-373C-396E-519AA600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Downloading WRF and WPS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F872F-1975-F0EA-B01C-F4092DF8C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Make </a:t>
            </a:r>
            <a:r>
              <a:rPr lang="nl-NL" dirty="0" err="1"/>
              <a:t>the</a:t>
            </a:r>
            <a:r>
              <a:rPr lang="nl-NL" dirty="0"/>
              <a:t> WRF-GC </a:t>
            </a:r>
            <a:r>
              <a:rPr lang="nl-NL" dirty="0" err="1"/>
              <a:t>parent</a:t>
            </a:r>
            <a:r>
              <a:rPr lang="nl-NL" dirty="0"/>
              <a:t> directory </a:t>
            </a:r>
            <a:r>
              <a:rPr lang="nl-NL" dirty="0" err="1"/>
              <a:t>and</a:t>
            </a:r>
            <a:r>
              <a:rPr lang="nl-NL" dirty="0"/>
              <a:t> cd</a:t>
            </a:r>
          </a:p>
          <a:p>
            <a:r>
              <a:rPr lang="nl-NL" dirty="0"/>
              <a:t>Download WRF </a:t>
            </a:r>
            <a:r>
              <a:rPr lang="nl-NL" dirty="0" err="1"/>
              <a:t>version</a:t>
            </a:r>
            <a:r>
              <a:rPr lang="nl-NL" dirty="0"/>
              <a:t> 3.1.1:</a:t>
            </a:r>
          </a:p>
          <a:p>
            <a:pPr marL="0" indent="0">
              <a:buNone/>
            </a:pPr>
            <a:r>
              <a:rPr lang="nl-NL" dirty="0" err="1"/>
              <a:t>wget</a:t>
            </a:r>
            <a:r>
              <a:rPr lang="nl-NL" dirty="0"/>
              <a:t> </a:t>
            </a:r>
            <a:r>
              <a:rPr lang="nl-NL" dirty="0">
                <a:hlinkClick r:id="rId2"/>
              </a:rPr>
              <a:t>https://github.com/NCAR/WRFV3/archive/refs/tags/V3.9.1.1.zip</a:t>
            </a:r>
            <a:r>
              <a:rPr lang="nl-NL" dirty="0"/>
              <a:t> </a:t>
            </a:r>
          </a:p>
          <a:p>
            <a:pPr marL="0" indent="0">
              <a:buNone/>
            </a:pPr>
            <a:r>
              <a:rPr lang="nl-NL" dirty="0"/>
              <a:t>unzip V3.9.1.1.zip</a:t>
            </a:r>
          </a:p>
          <a:p>
            <a:pPr marL="0" indent="0">
              <a:buNone/>
            </a:pPr>
            <a:r>
              <a:rPr lang="nl-NL" dirty="0"/>
              <a:t>mv WRFV3-3.9.1.1 WRFV3</a:t>
            </a:r>
          </a:p>
          <a:p>
            <a:r>
              <a:rPr lang="nl-NL" dirty="0"/>
              <a:t>Download WPS</a:t>
            </a:r>
          </a:p>
          <a:p>
            <a:pPr marL="0" indent="0">
              <a:buNone/>
            </a:pPr>
            <a:r>
              <a:rPr lang="nl-NL" dirty="0" err="1"/>
              <a:t>wget</a:t>
            </a:r>
            <a:r>
              <a:rPr lang="nl-NL" dirty="0"/>
              <a:t> </a:t>
            </a:r>
            <a:r>
              <a:rPr lang="nl-NL" dirty="0">
                <a:hlinkClick r:id="rId3"/>
              </a:rPr>
              <a:t>https://github.com/wrf-model/WPS/archive/refs/tags/v4.0.zip</a:t>
            </a:r>
            <a:r>
              <a:rPr lang="nl-NL" dirty="0"/>
              <a:t> </a:t>
            </a:r>
          </a:p>
          <a:p>
            <a:pPr marL="0" indent="0">
              <a:buNone/>
            </a:pPr>
            <a:r>
              <a:rPr lang="nl-NL" dirty="0"/>
              <a:t>unzip v4.0.zip</a:t>
            </a:r>
          </a:p>
          <a:p>
            <a:pPr marL="0" indent="0">
              <a:buNone/>
            </a:pPr>
            <a:r>
              <a:rPr lang="en-CA" dirty="0"/>
              <a:t>mv WPS-4.0 WPS</a:t>
            </a:r>
          </a:p>
        </p:txBody>
      </p:sp>
    </p:spTree>
    <p:extLst>
      <p:ext uri="{BB962C8B-B14F-4D97-AF65-F5344CB8AC3E}">
        <p14:creationId xmlns:p14="http://schemas.microsoft.com/office/powerpoint/2010/main" val="22084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7806-2414-07DB-FFF7-7F766046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Downloading WRF-GC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CEED2-23E0-B9ED-7B35-2CD65668C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Move into your WRFV3 folder and delete the folder chem</a:t>
            </a:r>
          </a:p>
          <a:p>
            <a:r>
              <a:rPr lang="en-CA" dirty="0"/>
              <a:t>Download WRF-GC into chem:</a:t>
            </a:r>
          </a:p>
          <a:p>
            <a:pPr marL="0" indent="0">
              <a:buNone/>
            </a:pPr>
            <a:r>
              <a:rPr lang="en-CA" dirty="0"/>
              <a:t>git clone https://github.com/jimmielin/wrf-gc-release.git chem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B8A74-8A00-5649-40B7-0C85BAD7D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09" y="4001294"/>
            <a:ext cx="10394581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6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D537-5F8F-4A4C-86B1-0E140AD7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Installation (libraries)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7ECB-1E39-454F-847B-265DF9BD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79715" cy="4351338"/>
          </a:xfrm>
        </p:spPr>
        <p:txBody>
          <a:bodyPr>
            <a:normAutofit fontScale="55000" lnSpcReduction="20000"/>
          </a:bodyPr>
          <a:lstStyle/>
          <a:p>
            <a:r>
              <a:rPr lang="en-CA" dirty="0" err="1"/>
              <a:t>Zlib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- configure –prefix={location}</a:t>
            </a:r>
          </a:p>
          <a:p>
            <a:pPr marL="0" indent="0">
              <a:buNone/>
            </a:pPr>
            <a:r>
              <a:rPr lang="en-CA" dirty="0"/>
              <a:t> - make</a:t>
            </a:r>
          </a:p>
          <a:p>
            <a:pPr marL="0" indent="0">
              <a:buNone/>
            </a:pPr>
            <a:r>
              <a:rPr lang="en-CA" dirty="0"/>
              <a:t> - make check</a:t>
            </a:r>
          </a:p>
          <a:p>
            <a:pPr marL="0" indent="0">
              <a:buNone/>
            </a:pPr>
            <a:r>
              <a:rPr lang="en-CA" dirty="0"/>
              <a:t> - make install</a:t>
            </a:r>
          </a:p>
          <a:p>
            <a:r>
              <a:rPr lang="en-CA" dirty="0" err="1"/>
              <a:t>Libpng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- configure –prefix={location}</a:t>
            </a:r>
          </a:p>
          <a:p>
            <a:pPr marL="0" indent="0">
              <a:buNone/>
            </a:pPr>
            <a:r>
              <a:rPr lang="en-CA" dirty="0"/>
              <a:t> - make</a:t>
            </a:r>
          </a:p>
          <a:p>
            <a:pPr marL="0" indent="0">
              <a:buNone/>
            </a:pPr>
            <a:r>
              <a:rPr lang="en-CA" dirty="0"/>
              <a:t> - make check</a:t>
            </a:r>
          </a:p>
          <a:p>
            <a:pPr marL="0" indent="0">
              <a:buNone/>
            </a:pPr>
            <a:r>
              <a:rPr lang="en-CA" dirty="0"/>
              <a:t> - make install</a:t>
            </a:r>
          </a:p>
          <a:p>
            <a:r>
              <a:rPr lang="en-CA" dirty="0"/>
              <a:t>Jasper</a:t>
            </a:r>
          </a:p>
          <a:p>
            <a:pPr marL="0" indent="0">
              <a:buNone/>
            </a:pPr>
            <a:r>
              <a:rPr lang="en-CA" dirty="0"/>
              <a:t> - configure –prefix={location}</a:t>
            </a:r>
          </a:p>
          <a:p>
            <a:pPr marL="0" indent="0">
              <a:buNone/>
            </a:pPr>
            <a:r>
              <a:rPr lang="en-CA" dirty="0"/>
              <a:t> - make (ignore error messages)</a:t>
            </a:r>
          </a:p>
          <a:p>
            <a:pPr marL="0" indent="0">
              <a:buNone/>
            </a:pPr>
            <a:r>
              <a:rPr lang="en-CA" dirty="0"/>
              <a:t> - make check</a:t>
            </a:r>
          </a:p>
          <a:p>
            <a:pPr marL="0" indent="0">
              <a:buNone/>
            </a:pPr>
            <a:r>
              <a:rPr lang="en-CA" dirty="0"/>
              <a:t> - make install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636D1-478E-40D3-BE36-B8E73D84364C}"/>
              </a:ext>
            </a:extLst>
          </p:cNvPr>
          <p:cNvSpPr txBox="1"/>
          <p:nvPr/>
        </p:nvSpPr>
        <p:spPr>
          <a:xfrm>
            <a:off x="6994187" y="1825625"/>
            <a:ext cx="435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These libraries are currently installed and available at </a:t>
            </a:r>
            <a:r>
              <a:rPr lang="en-US" dirty="0"/>
              <a:t>/home/d/</a:t>
            </a:r>
            <a:r>
              <a:rPr lang="en-US" dirty="0" err="1"/>
              <a:t>dylan</a:t>
            </a:r>
            <a:r>
              <a:rPr lang="en-US" dirty="0"/>
              <a:t>/</a:t>
            </a:r>
            <a:r>
              <a:rPr lang="en-US" dirty="0" err="1"/>
              <a:t>lprates</a:t>
            </a:r>
            <a:r>
              <a:rPr lang="en-US" dirty="0"/>
              <a:t>/libraries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064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2F89-3B3F-A4F8-2A98-B6467E2C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Configure environment: copy into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B30D0-EF7D-2516-4278-90D63A3B2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spcBef>
                <a:spcPts val="100"/>
              </a:spcBef>
            </a:pPr>
            <a:r>
              <a:rPr lang="en-CA" sz="2400" dirty="0"/>
              <a:t>The appropriate environment variables are stored in the config.txt file I provide</a:t>
            </a:r>
          </a:p>
          <a:p>
            <a:pPr>
              <a:spcBef>
                <a:spcPts val="100"/>
              </a:spcBef>
            </a:pPr>
            <a:r>
              <a:rPr lang="en-CA" sz="2400" dirty="0"/>
              <a:t>Copy and paste these into the shell</a:t>
            </a:r>
          </a:p>
        </p:txBody>
      </p:sp>
    </p:spTree>
    <p:extLst>
      <p:ext uri="{BB962C8B-B14F-4D97-AF65-F5344CB8AC3E}">
        <p14:creationId xmlns:p14="http://schemas.microsoft.com/office/powerpoint/2010/main" val="175793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EFDD-AA45-F740-923D-3F79CB47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Building WRF (WRFv3.9.1.1)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42E14-9A77-3E4C-BE3B-935E7C3A6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Set environments (as same as 1 slide before)</a:t>
            </a:r>
          </a:p>
          <a:p>
            <a:r>
              <a:rPr lang="en-CA" dirty="0"/>
              <a:t>./configure –</a:t>
            </a:r>
            <a:r>
              <a:rPr lang="en-CA" dirty="0" err="1"/>
              <a:t>hyb</a:t>
            </a:r>
            <a:endParaRPr lang="en-CA" dirty="0"/>
          </a:p>
          <a:p>
            <a:pPr marL="0" indent="0">
              <a:buNone/>
            </a:pPr>
            <a:r>
              <a:rPr lang="en-CA" sz="1800" dirty="0"/>
              <a:t>(18. (serial)  19. (</a:t>
            </a:r>
            <a:r>
              <a:rPr lang="en-CA" sz="1800" dirty="0" err="1"/>
              <a:t>smpar</a:t>
            </a:r>
            <a:r>
              <a:rPr lang="en-CA" sz="1800" dirty="0"/>
              <a:t>)  </a:t>
            </a:r>
            <a:r>
              <a:rPr lang="en-CA" sz="1800" b="1" dirty="0">
                <a:solidFill>
                  <a:srgbClr val="FF0000"/>
                </a:solidFill>
              </a:rPr>
              <a:t>20. (</a:t>
            </a:r>
            <a:r>
              <a:rPr lang="en-CA" sz="1800" b="1" dirty="0" err="1">
                <a:solidFill>
                  <a:srgbClr val="FF0000"/>
                </a:solidFill>
              </a:rPr>
              <a:t>dmpar</a:t>
            </a:r>
            <a:r>
              <a:rPr lang="en-CA" sz="1800" b="1" dirty="0">
                <a:solidFill>
                  <a:srgbClr val="FF0000"/>
                </a:solidFill>
              </a:rPr>
              <a:t>)  </a:t>
            </a:r>
            <a:r>
              <a:rPr lang="en-CA" sz="1800" dirty="0"/>
              <a:t>21. (</a:t>
            </a:r>
            <a:r>
              <a:rPr lang="en-CA" sz="1800" dirty="0" err="1"/>
              <a:t>dm+sm</a:t>
            </a:r>
            <a:r>
              <a:rPr lang="en-CA" sz="1800" dirty="0"/>
              <a:t>)   INTEL (</a:t>
            </a:r>
            <a:r>
              <a:rPr lang="en-CA" sz="1800" dirty="0" err="1"/>
              <a:t>ifort</a:t>
            </a:r>
            <a:r>
              <a:rPr lang="en-CA" sz="1800" dirty="0"/>
              <a:t>/</a:t>
            </a:r>
            <a:r>
              <a:rPr lang="en-CA" sz="1800" dirty="0" err="1"/>
              <a:t>icc</a:t>
            </a:r>
            <a:r>
              <a:rPr lang="en-CA" sz="1800" dirty="0"/>
              <a:t>): Xeon (SNB with AVX mods))</a:t>
            </a:r>
          </a:p>
          <a:p>
            <a:r>
              <a:rPr lang="en-CA" dirty="0"/>
              <a:t>Under configure for nesting, choose 1</a:t>
            </a:r>
          </a:p>
          <a:p>
            <a:r>
              <a:rPr lang="en-CA" dirty="0"/>
              <a:t>In </a:t>
            </a:r>
            <a:r>
              <a:rPr lang="en-CA" dirty="0" err="1"/>
              <a:t>configure.wrf</a:t>
            </a:r>
            <a:r>
              <a:rPr lang="en-CA" dirty="0"/>
              <a:t> file, replace /lib/</a:t>
            </a:r>
            <a:r>
              <a:rPr lang="en-CA" dirty="0" err="1"/>
              <a:t>cpp</a:t>
            </a:r>
            <a:r>
              <a:rPr lang="en-CA" dirty="0"/>
              <a:t> by /</a:t>
            </a:r>
            <a:r>
              <a:rPr lang="en-CA" dirty="0" err="1"/>
              <a:t>scinet</a:t>
            </a:r>
            <a:r>
              <a:rPr lang="en-CA" dirty="0"/>
              <a:t>/</a:t>
            </a:r>
            <a:r>
              <a:rPr lang="en-CA" dirty="0" err="1"/>
              <a:t>niagara</a:t>
            </a:r>
            <a:r>
              <a:rPr lang="en-CA" dirty="0"/>
              <a:t>/software/2019b/core/bin/</a:t>
            </a:r>
            <a:r>
              <a:rPr lang="en-CA" dirty="0" err="1"/>
              <a:t>cpp</a:t>
            </a:r>
            <a:r>
              <a:rPr lang="en-CA" dirty="0"/>
              <a:t> and </a:t>
            </a:r>
            <a:r>
              <a:rPr lang="en-CA" dirty="0" err="1"/>
              <a:t>gcc</a:t>
            </a:r>
            <a:r>
              <a:rPr lang="en-CA" dirty="0"/>
              <a:t> to </a:t>
            </a:r>
            <a:r>
              <a:rPr lang="en-CA" dirty="0" err="1"/>
              <a:t>icc</a:t>
            </a:r>
            <a:endParaRPr lang="en-CA" dirty="0"/>
          </a:p>
          <a:p>
            <a:r>
              <a:rPr lang="en-CA" dirty="0"/>
              <a:t>In chem/</a:t>
            </a:r>
            <a:r>
              <a:rPr lang="en-CA" dirty="0" err="1"/>
              <a:t>gc</a:t>
            </a:r>
            <a:r>
              <a:rPr lang="en-CA" dirty="0"/>
              <a:t>/</a:t>
            </a:r>
            <a:r>
              <a:rPr lang="en-CA" dirty="0" err="1"/>
              <a:t>Makefile_header.mk</a:t>
            </a:r>
            <a:r>
              <a:rPr lang="en-CA" dirty="0"/>
              <a:t>, replace </a:t>
            </a:r>
            <a:r>
              <a:rPr lang="en-CA" dirty="0" err="1"/>
              <a:t>mpifort</a:t>
            </a:r>
            <a:r>
              <a:rPr lang="en-CA" dirty="0"/>
              <a:t> by mpif90 (L178)</a:t>
            </a:r>
          </a:p>
          <a:p>
            <a:r>
              <a:rPr lang="en-CA" dirty="0"/>
              <a:t>Under WRFV3/chem directory</a:t>
            </a:r>
          </a:p>
          <a:p>
            <a:r>
              <a:rPr lang="en-CA" dirty="0"/>
              <a:t>make </a:t>
            </a:r>
            <a:r>
              <a:rPr lang="en-CA" dirty="0" err="1"/>
              <a:t>install_registry</a:t>
            </a:r>
            <a:endParaRPr lang="en-CA" dirty="0"/>
          </a:p>
          <a:p>
            <a:r>
              <a:rPr lang="en-CA" dirty="0"/>
              <a:t>Go back to WRFV3 directory</a:t>
            </a:r>
          </a:p>
          <a:p>
            <a:r>
              <a:rPr lang="en-CA" dirty="0"/>
              <a:t>./compile </a:t>
            </a:r>
            <a:r>
              <a:rPr lang="en-CA" dirty="0" err="1"/>
              <a:t>em_real</a:t>
            </a:r>
            <a:endParaRPr lang="en-CA" dirty="0"/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0CADF8-DCBA-B9A5-8AF9-11A3F1CE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477" y="4633434"/>
            <a:ext cx="5799323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81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5675</TotalTime>
  <Words>1768</Words>
  <Application>Microsoft Office PowerPoint</Application>
  <PresentationFormat>Widescreen</PresentationFormat>
  <Paragraphs>151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SFMono-Regular</vt:lpstr>
      <vt:lpstr>Office Theme</vt:lpstr>
      <vt:lpstr>Installation of WRF-GC on Niagara</vt:lpstr>
      <vt:lpstr>References</vt:lpstr>
      <vt:lpstr>System requirement (recommended/available in SciNet)</vt:lpstr>
      <vt:lpstr>Recommended modules</vt:lpstr>
      <vt:lpstr>Downloading WRF and WPS</vt:lpstr>
      <vt:lpstr>Downloading WRF-GC</vt:lpstr>
      <vt:lpstr>Installation (libraries)</vt:lpstr>
      <vt:lpstr>Configure environment: copy into shell</vt:lpstr>
      <vt:lpstr>Building WRF (WRFv3.9.1.1)</vt:lpstr>
      <vt:lpstr>Common Error</vt:lpstr>
      <vt:lpstr>Building WPS</vt:lpstr>
      <vt:lpstr>Mozbc</vt:lpstr>
      <vt:lpstr>Running WRF-GC On Niagara</vt:lpstr>
      <vt:lpstr>Test run settings</vt:lpstr>
      <vt:lpstr>Configuring domain</vt:lpstr>
      <vt:lpstr>namelist.input GEOS-Chem settings</vt:lpstr>
      <vt:lpstr>Running WPS</vt:lpstr>
      <vt:lpstr>Running WPS</vt:lpstr>
      <vt:lpstr>Running WRF: real.exe</vt:lpstr>
      <vt:lpstr>Configuring chemical IC/BCs</vt:lpstr>
      <vt:lpstr>Configuring chemical IC/BCs</vt:lpstr>
      <vt:lpstr>Running mozbc</vt:lpstr>
      <vt:lpstr>Running WRF: wrf.exe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of WRF-GC on Niagara</dc:title>
  <dc:creator>Jinwoong Kim</dc:creator>
  <cp:lastModifiedBy>Lucas Prates</cp:lastModifiedBy>
  <cp:revision>79</cp:revision>
  <dcterms:created xsi:type="dcterms:W3CDTF">2021-07-15T23:14:07Z</dcterms:created>
  <dcterms:modified xsi:type="dcterms:W3CDTF">2023-08-24T02:33:06Z</dcterms:modified>
</cp:coreProperties>
</file>