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446BE4-3B5F-4B6D-8050-92DDEEBA51A0}">
  <a:tblStyle styleId="{4F446BE4-3B5F-4B6D-8050-92DDEEBA51A0}"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1C5015A-B556-44D1-9627-58311B8CC6FA}" styleName="Table_1">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br/search?biw=1366&amp;bih=613&amp;tbm=isch&amp;sa=1&amp;ei=2ObvWsmJG8y5wgSukKHgDg&amp;q=pixel+art+monster&amp;oq=pixel+art+monster&amp;gs_l=img.3...571442.573208.0.573350.9.8.0.0.0.0.325.325.3-1.1.0....0...1c.1.64.img..8.1.323...0j0i67k1.0.k2yEPVSEMqM#imgrc=40K0e6ougPh87M" TargetMode="External"/><Relationship Id="rId3" Type="http://schemas.openxmlformats.org/officeDocument/2006/relationships/hyperlink" Target="https://darkhoglolz75.deviantart.com/art/Faraam-Knight-Ala-Shovel-Knight-538834733" TargetMode="External"/><Relationship Id="rId4" Type="http://schemas.openxmlformats.org/officeDocument/2006/relationships/hyperlink" Target="http://pixelartmaker.com/art/4fe55c1d90ee939" TargetMode="External"/><Relationship Id="rId5" Type="http://schemas.openxmlformats.org/officeDocument/2006/relationships/hyperlink" Targe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br/search?biw=1366&amp;bih=613&amp;tbm=isch&amp;sa=1&amp;ei=2ObvWsmJG8y5wgSukKHgDg&amp;q=pixel+art+monster&amp;oq=pixel+art+monster&amp;gs_l=img.3...571442.573208.0.573350.9.8.0.0.0.0.325.325.3-1.1.0....0...1c.1.64.img..8.1.323...0j0i67k1.0.k2yEPVSEMqM#imgrc=40K0e6ougPh87M" TargetMode="External"/><Relationship Id="rId3" Type="http://schemas.openxmlformats.org/officeDocument/2006/relationships/hyperlink" Target="https://darkhoglolz75.deviantart.com/art/Faraam-Knight-Ala-Shovel-Knight-538834733" TargetMode="External"/><Relationship Id="rId4" Type="http://schemas.openxmlformats.org/officeDocument/2006/relationships/hyperlink" Target="http://pixelartmaker.com/art/4fe55c1d90ee939" TargetMode="External"/><Relationship Id="rId5" Type="http://schemas.openxmlformats.org/officeDocument/2006/relationships/hyperlink" Targe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br/search?biw=1366&amp;bih=613&amp;tbm=isch&amp;sa=1&amp;ei=2ObvWsmJG8y5wgSukKHgDg&amp;q=pixel+art+monster&amp;oq=pixel+art+monster&amp;gs_l=img.3...571442.573208.0.573350.9.8.0.0.0.0.325.325.3-1.1.0....0...1c.1.64.img..8.1.323...0j0i67k1.0.k2yEPVSEMqM#imgrc=40K0e6ougPh87M" TargetMode="External"/><Relationship Id="rId3" Type="http://schemas.openxmlformats.org/officeDocument/2006/relationships/hyperlink" Target="https://darkhoglolz75.deviantart.com/art/Faraam-Knight-Ala-Shovel-Knight-538834733" TargetMode="External"/><Relationship Id="rId4" Type="http://schemas.openxmlformats.org/officeDocument/2006/relationships/hyperlink" Target="http://pixelartmaker.com/art/4fe55c1d90ee939" TargetMode="External"/><Relationship Id="rId5" Type="http://schemas.openxmlformats.org/officeDocument/2006/relationships/hyperlink" Targe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br/search?biw=1366&amp;bih=613&amp;tbm=isch&amp;sa=1&amp;ei=2ObvWsmJG8y5wgSukKHgDg&amp;q=pixel+art+monster&amp;oq=pixel+art+monster&amp;gs_l=img.3...571442.573208.0.573350.9.8.0.0.0.0.325.325.3-1.1.0....0...1c.1.64.img..8.1.323...0j0i67k1.0.k2yEPVSEMqM#imgrc=40K0e6ougPh87M" TargetMode="External"/><Relationship Id="rId3" Type="http://schemas.openxmlformats.org/officeDocument/2006/relationships/hyperlink" Target="https://darkhoglolz75.deviantart.com/art/Faraam-Knight-Ala-Shovel-Knight-538834733" TargetMode="External"/><Relationship Id="rId4" Type="http://schemas.openxmlformats.org/officeDocument/2006/relationships/hyperlink" Target="http://pixelartmaker.com/art/4fe55c1d90ee939" TargetMode="External"/><Relationship Id="rId5" Type="http://schemas.openxmlformats.org/officeDocument/2006/relationships/hyperlink" Targe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br/search?biw=1366&amp;bih=613&amp;tbm=isch&amp;sa=1&amp;ei=2ObvWsmJG8y5wgSukKHgDg&amp;q=pixel+art+monster&amp;oq=pixel+art+monster&amp;gs_l=img.3...571442.573208.0.573350.9.8.0.0.0.0.325.325.3-1.1.0....0...1c.1.64.img..8.1.323...0j0i67k1.0.k2yEPVSEMqM#imgrc=40K0e6ougPh87M" TargetMode="External"/><Relationship Id="rId3" Type="http://schemas.openxmlformats.org/officeDocument/2006/relationships/hyperlink" Target="https://darkhoglolz75.deviantart.com/art/Faraam-Knight-Ala-Shovel-Knight-538834733" TargetMode="External"/><Relationship Id="rId4" Type="http://schemas.openxmlformats.org/officeDocument/2006/relationships/hyperlink" Target="http://pixelartmaker.com/art/4fe55c1d90ee939" TargetMode="External"/><Relationship Id="rId5" Type="http://schemas.openxmlformats.org/officeDocument/2006/relationships/hyperlink" Targe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br/search?biw=1366&amp;bih=613&amp;tbm=isch&amp;sa=1&amp;ei=2ObvWsmJG8y5wgSukKHgDg&amp;q=pixel+art+monster&amp;oq=pixel+art+monster&amp;gs_l=img.3...571442.573208.0.573350.9.8.0.0.0.0.325.325.3-1.1.0....0...1c.1.64.img..8.1.323...0j0i67k1.0.k2yEPVSEMqM#imgrc=40K0e6ougPh87M" TargetMode="External"/><Relationship Id="rId3" Type="http://schemas.openxmlformats.org/officeDocument/2006/relationships/hyperlink" Target="https://darkhoglolz75.deviantart.com/art/Faraam-Knight-Ala-Shovel-Knight-538834733" TargetMode="External"/><Relationship Id="rId4" Type="http://schemas.openxmlformats.org/officeDocument/2006/relationships/hyperlink" Target="http://pixelartmaker.com/art/4fe55c1d90ee939" TargetMode="External"/><Relationship Id="rId5" Type="http://schemas.openxmlformats.org/officeDocument/2006/relationships/hyperlink" Targe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br/search?biw=1366&amp;bih=613&amp;tbm=isch&amp;sa=1&amp;ei=2ObvWsmJG8y5wgSukKHgDg&amp;q=pixel+art+monster&amp;oq=pixel+art+monster&amp;gs_l=img.3...571442.573208.0.573350.9.8.0.0.0.0.325.325.3-1.1.0....0...1c.1.64.img..8.1.323...0j0i67k1.0.k2yEPVSEMqM#imgrc=40K0e6ougPh87M" TargetMode="External"/><Relationship Id="rId3" Type="http://schemas.openxmlformats.org/officeDocument/2006/relationships/hyperlink" Target="https://darkhoglolz75.deviantart.com/art/Faraam-Knight-Ala-Shovel-Knight-538834733" TargetMode="External"/><Relationship Id="rId4" Type="http://schemas.openxmlformats.org/officeDocument/2006/relationships/hyperlink" Target="http://pixelartmaker.com/art/4fe55c1d90ee939" TargetMode="External"/><Relationship Id="rId5" Type="http://schemas.openxmlformats.org/officeDocument/2006/relationships/hyperlink" Targe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br/search?biw=1366&amp;bih=613&amp;tbm=isch&amp;sa=1&amp;ei=2ObvWsmJG8y5wgSukKHgDg&amp;q=pixel+art+monster&amp;oq=pixel+art+monster&amp;gs_l=img.3...571442.573208.0.573350.9.8.0.0.0.0.325.325.3-1.1.0....0...1c.1.64.img..8.1.323...0j0i67k1.0.k2yEPVSEMqM#imgrc=40K0e6ougPh87M" TargetMode="External"/><Relationship Id="rId3" Type="http://schemas.openxmlformats.org/officeDocument/2006/relationships/hyperlink" Target="https://darkhoglolz75.deviantart.com/art/Faraam-Knight-Ala-Shovel-Knight-538834733" TargetMode="External"/><Relationship Id="rId4" Type="http://schemas.openxmlformats.org/officeDocument/2006/relationships/hyperlink" Target="http://pixelartmaker.com/art/4fe55c1d90ee939" TargetMode="External"/><Relationship Id="rId5" Type="http://schemas.openxmlformats.org/officeDocument/2006/relationships/hyperlink" Targe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br/search?biw=1366&amp;bih=613&amp;tbm=isch&amp;sa=1&amp;ei=2ObvWsmJG8y5wgSukKHgDg&amp;q=pixel+art+monster&amp;oq=pixel+art+monster&amp;gs_l=img.3...571442.573208.0.573350.9.8.0.0.0.0.325.325.3-1.1.0....0...1c.1.64.img..8.1.323...0j0i67k1.0.k2yEPVSEMqM#imgrc=40K0e6ougPh87M" TargetMode="External"/><Relationship Id="rId3" Type="http://schemas.openxmlformats.org/officeDocument/2006/relationships/hyperlink" Target="https://darkhoglolz75.deviantart.com/art/Faraam-Knight-Ala-Shovel-Knight-538834733" TargetMode="External"/><Relationship Id="rId4" Type="http://schemas.openxmlformats.org/officeDocument/2006/relationships/hyperlink" Target="http://pixelartmaker.com/art/4fe55c1d90ee939" TargetMode="External"/><Relationship Id="rId5" Type="http://schemas.openxmlformats.org/officeDocument/2006/relationships/hyperlink" Targe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br/search?biw=1366&amp;bih=613&amp;tbm=isch&amp;sa=1&amp;ei=2ObvWsmJG8y5wgSukKHgDg&amp;q=pixel+art+monster&amp;oq=pixel+art+monster&amp;gs_l=img.3...571442.573208.0.573350.9.8.0.0.0.0.325.325.3-1.1.0....0...1c.1.64.img..8.1.323...0j0i67k1.0.k2yEPVSEMqM#imgrc=40K0e6ougPh87M" TargetMode="External"/><Relationship Id="rId3" Type="http://schemas.openxmlformats.org/officeDocument/2006/relationships/hyperlink" Target="https://darkhoglolz75.deviantart.com/art/Faraam-Knight-Ala-Shovel-Knight-538834733" TargetMode="External"/><Relationship Id="rId4" Type="http://schemas.openxmlformats.org/officeDocument/2006/relationships/hyperlink" Target="http://pixelartmaker.com/art/4fe55c1d90ee939" TargetMode="External"/><Relationship Id="rId5" Type="http://schemas.openxmlformats.org/officeDocument/2006/relationships/hyperlink" Targe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u="sng">
                <a:solidFill>
                  <a:schemeClr val="hlink"/>
                </a:solidFill>
                <a:hlinkClick r:id="rId2"/>
              </a:rPr>
              <a:t>https://www.google.com.br/search?biw=1366&amp;bih=613&amp;tbm=isch&amp;sa=1&amp;ei=2ObvWsmJG8y5wgSukKHgDg&amp;q=pixel+art+monster&amp;oq=pixel+art+monster&amp;gs_l=img.3...571442.573208.0.573350.9.8.0.0.0.0.325.325.3-1.1.0....0...1c.1.64.img..8.1.323...0j0i67k1.0.k2yEPVSEMqM#imgrc=40K0e6ougPh87M</a:t>
            </a:r>
            <a:r>
              <a:rPr lang="pt-BR"/>
              <a:t>:</a:t>
            </a:r>
            <a:endParaRPr/>
          </a:p>
          <a:p>
            <a:pPr indent="0" lvl="0" marL="0">
              <a:spcBef>
                <a:spcPts val="0"/>
              </a:spcBef>
              <a:spcAft>
                <a:spcPts val="0"/>
              </a:spcAft>
              <a:buNone/>
            </a:pPr>
            <a:r>
              <a:t/>
            </a:r>
            <a:endParaRPr/>
          </a:p>
          <a:p>
            <a:pPr indent="0" lvl="0" marL="0">
              <a:spcBef>
                <a:spcPts val="0"/>
              </a:spcBef>
              <a:spcAft>
                <a:spcPts val="0"/>
              </a:spcAft>
              <a:buNone/>
            </a:pPr>
            <a:r>
              <a:rPr lang="pt-BR" u="sng">
                <a:solidFill>
                  <a:schemeClr val="hlink"/>
                </a:solidFill>
                <a:hlinkClick r:id="rId3"/>
              </a:rPr>
              <a:t>https://darkhoglolz75.deviantart.com/art/Faraam-Knight-Ala-Shovel-Knight-538834733</a:t>
            </a:r>
            <a:endParaRPr/>
          </a:p>
          <a:p>
            <a:pPr indent="0" lvl="0" marL="0">
              <a:spcBef>
                <a:spcPts val="0"/>
              </a:spcBef>
              <a:spcAft>
                <a:spcPts val="0"/>
              </a:spcAft>
              <a:buNone/>
            </a:pPr>
            <a:r>
              <a:t/>
            </a:r>
            <a:endParaRPr/>
          </a:p>
          <a:p>
            <a:pPr indent="0" lvl="0" marL="0">
              <a:spcBef>
                <a:spcPts val="0"/>
              </a:spcBef>
              <a:spcAft>
                <a:spcPts val="0"/>
              </a:spcAft>
              <a:buNone/>
            </a:pPr>
            <a:r>
              <a:rPr lang="pt-BR" u="sng">
                <a:solidFill>
                  <a:schemeClr val="hlink"/>
                </a:solidFill>
                <a:hlinkClick r:id="rId4"/>
              </a:rPr>
              <a:t>http://pixelartmaker.com/art/4fe55c1d90ee939</a:t>
            </a:r>
            <a:endParaRPr/>
          </a:p>
          <a:p>
            <a:pPr indent="0" lvl="0" marL="0">
              <a:spcBef>
                <a:spcPts val="0"/>
              </a:spcBef>
              <a:spcAft>
                <a:spcPts val="0"/>
              </a:spcAft>
              <a:buNone/>
            </a:pPr>
            <a:r>
              <a:t/>
            </a:r>
            <a:endParaRPr/>
          </a:p>
          <a:p>
            <a:pPr indent="0" lvl="0" marL="0">
              <a:spcBef>
                <a:spcPts val="0"/>
              </a:spcBef>
              <a:spcAft>
                <a:spcPts val="0"/>
              </a:spcAft>
              <a:buNone/>
            </a:pPr>
            <a:r>
              <a:rPr lang="pt-BR" u="sng">
                <a:solidFill>
                  <a:schemeClr val="hlink"/>
                </a:solidFill>
                <a:hlinkClick r:id="rId5"/>
              </a:rPr>
              <a: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a:t>
            </a:r>
            <a:endParaRPr/>
          </a:p>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u="sng">
                <a:solidFill>
                  <a:schemeClr val="hlink"/>
                </a:solidFill>
                <a:hlinkClick r:id="rId2"/>
              </a:rPr>
              <a:t>https://www.google.com.br/search?biw=1366&amp;bih=613&amp;tbm=isch&amp;sa=1&amp;ei=2ObvWsmJG8y5wgSukKHgDg&amp;q=pixel+art+monster&amp;oq=pixel+art+monster&amp;gs_l=img.3...571442.573208.0.573350.9.8.0.0.0.0.325.325.3-1.1.0....0...1c.1.64.img..8.1.323...0j0i67k1.0.k2yEPVSEMqM#imgrc=40K0e6ougPh87M</a:t>
            </a:r>
            <a:r>
              <a:rPr lang="pt-BR"/>
              <a:t>:</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3"/>
              </a:rPr>
              <a:t>https://darkhoglolz75.deviantart.com/art/Faraam-Knight-Ala-Shovel-Knight-538834733</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4"/>
              </a:rPr>
              <a:t>http://pixelartmaker.com/art/4fe55c1d90ee939</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5"/>
              </a:rPr>
              <a: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a:t>
            </a:r>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u="sng">
                <a:solidFill>
                  <a:schemeClr val="hlink"/>
                </a:solidFill>
                <a:hlinkClick r:id="rId2"/>
              </a:rPr>
              <a:t>https://www.google.com.br/search?biw=1366&amp;bih=613&amp;tbm=isch&amp;sa=1&amp;ei=2ObvWsmJG8y5wgSukKHgDg&amp;q=pixel+art+monster&amp;oq=pixel+art+monster&amp;gs_l=img.3...571442.573208.0.573350.9.8.0.0.0.0.325.325.3-1.1.0....0...1c.1.64.img..8.1.323...0j0i67k1.0.k2yEPVSEMqM#imgrc=40K0e6ougPh87M</a:t>
            </a:r>
            <a:r>
              <a:rPr lang="pt-BR"/>
              <a:t>:</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3"/>
              </a:rPr>
              <a:t>https://darkhoglolz75.deviantart.com/art/Faraam-Knight-Ala-Shovel-Knight-538834733</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4"/>
              </a:rPr>
              <a:t>http://pixelartmaker.com/art/4fe55c1d90ee939</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5"/>
              </a:rPr>
              <a: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a:t>
            </a:r>
            <a:endParaRPr/>
          </a:p>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u="sng">
                <a:solidFill>
                  <a:schemeClr val="hlink"/>
                </a:solidFill>
                <a:hlinkClick r:id="rId2"/>
              </a:rPr>
              <a:t>https://www.google.com.br/search?biw=1366&amp;bih=613&amp;tbm=isch&amp;sa=1&amp;ei=2ObvWsmJG8y5wgSukKHgDg&amp;q=pixel+art+monster&amp;oq=pixel+art+monster&amp;gs_l=img.3...571442.573208.0.573350.9.8.0.0.0.0.325.325.3-1.1.0....0...1c.1.64.img..8.1.323...0j0i67k1.0.k2yEPVSEMqM#imgrc=40K0e6ougPh87M</a:t>
            </a:r>
            <a:r>
              <a:rPr lang="pt-BR"/>
              <a:t>:</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3"/>
              </a:rPr>
              <a:t>https://darkhoglolz75.deviantart.com/art/Faraam-Knight-Ala-Shovel-Knight-538834733</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4"/>
              </a:rPr>
              <a:t>http://pixelartmaker.com/art/4fe55c1d90ee939</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5"/>
              </a:rPr>
              <a: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a:t>
            </a:r>
            <a:endParaRPr/>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u="sng">
                <a:solidFill>
                  <a:schemeClr val="hlink"/>
                </a:solidFill>
                <a:hlinkClick r:id="rId2"/>
              </a:rPr>
              <a:t>https://www.google.com.br/search?biw=1366&amp;bih=613&amp;tbm=isch&amp;sa=1&amp;ei=2ObvWsmJG8y5wgSukKHgDg&amp;q=pixel+art+monster&amp;oq=pixel+art+monster&amp;gs_l=img.3...571442.573208.0.573350.9.8.0.0.0.0.325.325.3-1.1.0....0...1c.1.64.img..8.1.323...0j0i67k1.0.k2yEPVSEMqM#imgrc=40K0e6ougPh87M</a:t>
            </a:r>
            <a:r>
              <a:rPr lang="pt-BR"/>
              <a:t>:</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3"/>
              </a:rPr>
              <a:t>https://darkhoglolz75.deviantart.com/art/Faraam-Knight-Ala-Shovel-Knight-538834733</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4"/>
              </a:rPr>
              <a:t>http://pixelartmaker.com/art/4fe55c1d90ee939</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5"/>
              </a:rPr>
              <a: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a:t>
            </a:r>
            <a:endParaRPr/>
          </a:p>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u="sng">
                <a:solidFill>
                  <a:schemeClr val="hlink"/>
                </a:solidFill>
                <a:hlinkClick r:id="rId2"/>
              </a:rPr>
              <a:t>https://www.google.com.br/search?biw=1366&amp;bih=613&amp;tbm=isch&amp;sa=1&amp;ei=2ObvWsmJG8y5wgSukKHgDg&amp;q=pixel+art+monster&amp;oq=pixel+art+monster&amp;gs_l=img.3...571442.573208.0.573350.9.8.0.0.0.0.325.325.3-1.1.0....0...1c.1.64.img..8.1.323...0j0i67k1.0.k2yEPVSEMqM#imgrc=40K0e6ougPh87M</a:t>
            </a:r>
            <a:r>
              <a:rPr lang="pt-BR"/>
              <a:t>:</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3"/>
              </a:rPr>
              <a:t>https://darkhoglolz75.deviantart.com/art/Faraam-Knight-Ala-Shovel-Knight-538834733</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4"/>
              </a:rPr>
              <a:t>http://pixelartmaker.com/art/4fe55c1d90ee939</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5"/>
              </a:rPr>
              <a: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a:t>
            </a:r>
            <a:endParaRPr/>
          </a:p>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u="sng">
                <a:solidFill>
                  <a:schemeClr val="hlink"/>
                </a:solidFill>
                <a:hlinkClick r:id="rId2"/>
              </a:rPr>
              <a:t>https://www.google.com.br/search?biw=1366&amp;bih=613&amp;tbm=isch&amp;sa=1&amp;ei=2ObvWsmJG8y5wgSukKHgDg&amp;q=pixel+art+monster&amp;oq=pixel+art+monster&amp;gs_l=img.3...571442.573208.0.573350.9.8.0.0.0.0.325.325.3-1.1.0....0...1c.1.64.img..8.1.323...0j0i67k1.0.k2yEPVSEMqM#imgrc=40K0e6ougPh87M</a:t>
            </a:r>
            <a:r>
              <a:rPr lang="pt-BR"/>
              <a:t>:</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3"/>
              </a:rPr>
              <a:t>https://darkhoglolz75.deviantart.com/art/Faraam-Knight-Ala-Shovel-Knight-538834733</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4"/>
              </a:rPr>
              <a:t>http://pixelartmaker.com/art/4fe55c1d90ee939</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5"/>
              </a:rPr>
              <a: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a:t>
            </a:r>
            <a:endParaRPr/>
          </a:p>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u="sng">
                <a:solidFill>
                  <a:schemeClr val="hlink"/>
                </a:solidFill>
                <a:hlinkClick r:id="rId2"/>
              </a:rPr>
              <a:t>https://www.google.com.br/search?biw=1366&amp;bih=613&amp;tbm=isch&amp;sa=1&amp;ei=2ObvWsmJG8y5wgSukKHgDg&amp;q=pixel+art+monster&amp;oq=pixel+art+monster&amp;gs_l=img.3...571442.573208.0.573350.9.8.0.0.0.0.325.325.3-1.1.0....0...1c.1.64.img..8.1.323...0j0i67k1.0.k2yEPVSEMqM#imgrc=40K0e6ougPh87M</a:t>
            </a:r>
            <a:r>
              <a:rPr lang="pt-BR"/>
              <a:t>:</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3"/>
              </a:rPr>
              <a:t>https://darkhoglolz75.deviantart.com/art/Faraam-Knight-Ala-Shovel-Knight-538834733</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4"/>
              </a:rPr>
              <a:t>http://pixelartmaker.com/art/4fe55c1d90ee939</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5"/>
              </a:rPr>
              <a: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a:t>
            </a:r>
            <a:endParaRPr/>
          </a:p>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u="sng">
                <a:solidFill>
                  <a:schemeClr val="hlink"/>
                </a:solidFill>
                <a:hlinkClick r:id="rId2"/>
              </a:rPr>
              <a:t>https://www.google.com.br/search?biw=1366&amp;bih=613&amp;tbm=isch&amp;sa=1&amp;ei=2ObvWsmJG8y5wgSukKHgDg&amp;q=pixel+art+monster&amp;oq=pixel+art+monster&amp;gs_l=img.3...571442.573208.0.573350.9.8.0.0.0.0.325.325.3-1.1.0....0...1c.1.64.img..8.1.323...0j0i67k1.0.k2yEPVSEMqM#imgrc=40K0e6ougPh87M</a:t>
            </a:r>
            <a:r>
              <a:rPr lang="pt-BR"/>
              <a:t>:</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3"/>
              </a:rPr>
              <a:t>https://darkhoglolz75.deviantart.com/art/Faraam-Knight-Ala-Shovel-Knight-538834733</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4"/>
              </a:rPr>
              <a:t>http://pixelartmaker.com/art/4fe55c1d90ee939</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5"/>
              </a:rPr>
              <a: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a:t>
            </a:r>
            <a:endParaRPr/>
          </a:p>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u="sng">
                <a:solidFill>
                  <a:schemeClr val="hlink"/>
                </a:solidFill>
                <a:hlinkClick r:id="rId2"/>
              </a:rPr>
              <a:t>https://www.google.com.br/search?biw=1366&amp;bih=613&amp;tbm=isch&amp;sa=1&amp;ei=2ObvWsmJG8y5wgSukKHgDg&amp;q=pixel+art+monster&amp;oq=pixel+art+monster&amp;gs_l=img.3...571442.573208.0.573350.9.8.0.0.0.0.325.325.3-1.1.0....0...1c.1.64.img..8.1.323...0j0i67k1.0.k2yEPVSEMqM#imgrc=40K0e6ougPh87M</a:t>
            </a:r>
            <a:r>
              <a:rPr lang="pt-BR"/>
              <a:t>:</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3"/>
              </a:rPr>
              <a:t>https://darkhoglolz75.deviantart.com/art/Faraam-Knight-Ala-Shovel-Knight-538834733</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4"/>
              </a:rPr>
              <a:t>http://pixelartmaker.com/art/4fe55c1d90ee939</a:t>
            </a:r>
            <a:endParaRPr/>
          </a:p>
          <a:p>
            <a:pPr indent="0" lvl="0" marL="0" rtl="0">
              <a:spcBef>
                <a:spcPts val="0"/>
              </a:spcBef>
              <a:spcAft>
                <a:spcPts val="0"/>
              </a:spcAft>
              <a:buNone/>
            </a:pPr>
            <a:r>
              <a:t/>
            </a:r>
            <a:endParaRPr/>
          </a:p>
          <a:p>
            <a:pPr indent="0" lvl="0" marL="0" rtl="0">
              <a:spcBef>
                <a:spcPts val="0"/>
              </a:spcBef>
              <a:spcAft>
                <a:spcPts val="0"/>
              </a:spcAft>
              <a:buNone/>
            </a:pPr>
            <a:r>
              <a:rPr lang="pt-BR" u="sng">
                <a:solidFill>
                  <a:schemeClr val="hlink"/>
                </a:solidFill>
                <a:hlinkClick r:id="rId5"/>
              </a:rPr>
              <a:t>https://www.google.com.br/imgres?imgurl=https%3A%2F%2Fimg00.deviantart.net%2F6553%2Fi%2F2015%2F112%2Ff%2F4%2Fminecraft_jus_sprites__npc_villagers_and_witches__by_spritesliker007-d649yod.png&amp;imgrefurl=https%3A%2F%2Fspritesliker007.deviantart.com%2Fart%2FMinecraft-JUS-Sprites-NPC-Villagers-and-Witches-369980365&amp;docid=UmRlKvtcLEXhVM&amp;tbnid=AM-D72jIeFaSvM%3A&amp;vet=12ahUKEwjczrX98fLaAhVEGpAKHREQC4M4ZBAzKCMwI3oECAEQJg..i&amp;w=400&amp;h=239&amp;bih=613&amp;biw=1366&amp;q=pixel%20art%20npc&amp;ved=2ahUKEwjczrX98fLaAhVEGpAKHREQC4M4ZBAzKCMwI3oECAEQJg&amp;iact=mrc&amp;uact=8</a:t>
            </a:r>
            <a:endParaRPr/>
          </a:p>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16.png"/><Relationship Id="rId13" Type="http://schemas.openxmlformats.org/officeDocument/2006/relationships/image" Target="../media/image20.png"/><Relationship Id="rId12"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7.png"/><Relationship Id="rId9" Type="http://schemas.openxmlformats.org/officeDocument/2006/relationships/image" Target="../media/image14.png"/><Relationship Id="rId1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56" name="Shape 5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142" name="Shape 142"/>
          <p:cNvGraphicFramePr/>
          <p:nvPr/>
        </p:nvGraphicFramePr>
        <p:xfrm>
          <a:off x="3444881" y="739657"/>
          <a:ext cx="3000000" cy="3000000"/>
        </p:xfrm>
        <a:graphic>
          <a:graphicData uri="http://schemas.openxmlformats.org/drawingml/2006/table">
            <a:tbl>
              <a:tblPr bandRow="1" firstRow="1">
                <a:noFill/>
                <a:tableStyleId>{C1C5015A-B556-44D1-9627-58311B8CC6FA}</a:tableStyleId>
              </a:tblPr>
              <a:tblGrid>
                <a:gridCol w="2254250"/>
              </a:tblGrid>
              <a:tr h="1019200">
                <a:tc>
                  <a:txBody>
                    <a:bodyPr>
                      <a:noAutofit/>
                    </a:bodyPr>
                    <a:lstStyle/>
                    <a:p>
                      <a:pPr indent="0" lvl="0" marL="0" marR="0" rtl="0" algn="ctr">
                        <a:spcBef>
                          <a:spcPts val="0"/>
                        </a:spcBef>
                        <a:spcAft>
                          <a:spcPts val="0"/>
                        </a:spcAft>
                        <a:buNone/>
                      </a:pPr>
                      <a:r>
                        <a:rPr lang="pt-BR">
                          <a:solidFill>
                            <a:srgbClr val="CCCCCC"/>
                          </a:solidFill>
                        </a:rPr>
                        <a:t>Movimentação</a:t>
                      </a:r>
                      <a:endParaRPr>
                        <a:solidFill>
                          <a:srgbClr val="CCCCCC"/>
                        </a:solidFill>
                      </a:endParaRPr>
                    </a:p>
                    <a:p>
                      <a:pPr indent="0" lvl="0" marL="0" marR="0" rtl="0" algn="ctr">
                        <a:spcBef>
                          <a:spcPts val="0"/>
                        </a:spcBef>
                        <a:spcAft>
                          <a:spcPts val="0"/>
                        </a:spcAft>
                        <a:buNone/>
                      </a:pPr>
                      <a:r>
                        <a:rPr lang="pt-BR">
                          <a:solidFill>
                            <a:srgbClr val="CCCCCC"/>
                          </a:solidFill>
                        </a:rPr>
                        <a:t> Modos de ataque</a:t>
                      </a:r>
                      <a:endParaRPr>
                        <a:solidFill>
                          <a:srgbClr val="CCCCCC"/>
                        </a:solidFill>
                      </a:endParaRPr>
                    </a:p>
                    <a:p>
                      <a:pPr indent="0" lvl="0" marL="0" marR="0" rtl="0" algn="ctr">
                        <a:spcBef>
                          <a:spcPts val="0"/>
                        </a:spcBef>
                        <a:spcAft>
                          <a:spcPts val="0"/>
                        </a:spcAft>
                        <a:buNone/>
                      </a:pPr>
                      <a:r>
                        <a:rPr lang="pt-BR">
                          <a:solidFill>
                            <a:srgbClr val="CCCCCC"/>
                          </a:solidFill>
                        </a:rPr>
                        <a:t>Skills</a:t>
                      </a:r>
                      <a:endParaRPr>
                        <a:solidFill>
                          <a:srgbClr val="CCCCCC"/>
                        </a:solidFill>
                      </a:endParaRPr>
                    </a:p>
                    <a:p>
                      <a:pPr indent="0" lvl="0" marL="0" marR="0" rtl="0" algn="ctr">
                        <a:spcBef>
                          <a:spcPts val="0"/>
                        </a:spcBef>
                        <a:spcAft>
                          <a:spcPts val="0"/>
                        </a:spcAft>
                        <a:buNone/>
                      </a:pPr>
                      <a:r>
                        <a:rPr lang="pt-BR">
                          <a:solidFill>
                            <a:srgbClr val="CCCCCC"/>
                          </a:solidFill>
                        </a:rPr>
                        <a:t>Buffs</a:t>
                      </a:r>
                      <a:endParaRPr>
                        <a:solidFill>
                          <a:srgbClr val="CCCCCC"/>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43" name="Shape 143"/>
          <p:cNvGraphicFramePr/>
          <p:nvPr/>
        </p:nvGraphicFramePr>
        <p:xfrm>
          <a:off x="1213936" y="739656"/>
          <a:ext cx="3000000" cy="3000000"/>
        </p:xfrm>
        <a:graphic>
          <a:graphicData uri="http://schemas.openxmlformats.org/drawingml/2006/table">
            <a:tbl>
              <a:tblPr bandRow="1" firstRow="1">
                <a:noFill/>
                <a:tableStyleId>{C1C5015A-B556-44D1-9627-58311B8CC6FA}</a:tableStyleId>
              </a:tblPr>
              <a:tblGrid>
                <a:gridCol w="2095175"/>
              </a:tblGrid>
              <a:tr h="3992100">
                <a:tc>
                  <a:txBody>
                    <a:bodyPr>
                      <a:noAutofit/>
                    </a:bodyPr>
                    <a:lstStyle/>
                    <a:p>
                      <a:pPr indent="0" lvl="0" marL="0" marR="0" rtl="0" algn="l">
                        <a:spcBef>
                          <a:spcPts val="0"/>
                        </a:spcBef>
                        <a:spcAft>
                          <a:spcPts val="0"/>
                        </a:spcAft>
                        <a:buNone/>
                      </a:pPr>
                      <a:r>
                        <a:rPr lang="pt-BR" sz="1100">
                          <a:solidFill>
                            <a:srgbClr val="CCCCCC"/>
                          </a:solidFill>
                        </a:rPr>
                        <a:t>Figura</a:t>
                      </a:r>
                      <a:r>
                        <a:rPr lang="pt-BR" sz="1100">
                          <a:solidFill>
                            <a:srgbClr val="CCCCCC"/>
                          </a:solidFill>
                        </a:rPr>
                        <a:t> </a:t>
                      </a:r>
                      <a:r>
                        <a:rPr lang="pt-BR" sz="1100">
                          <a:solidFill>
                            <a:srgbClr val="CCCCCC"/>
                          </a:solidFill>
                        </a:rPr>
                        <a:t>8</a:t>
                      </a:r>
                      <a:r>
                        <a:rPr lang="pt-BR" sz="1100">
                          <a:solidFill>
                            <a:srgbClr val="CCCCCC"/>
                          </a:solidFill>
                        </a:rPr>
                        <a:t>: Movimentação</a:t>
                      </a:r>
                      <a:endParaRPr>
                        <a:solidFill>
                          <a:srgbClr val="CCCCCC"/>
                        </a:solidFill>
                      </a:endParaRPr>
                    </a:p>
                    <a:p>
                      <a:pPr indent="0" lvl="0" marL="0" marR="0" rtl="0" algn="l">
                        <a:spcBef>
                          <a:spcPts val="0"/>
                        </a:spcBef>
                        <a:spcAft>
                          <a:spcPts val="0"/>
                        </a:spcAft>
                        <a:buNone/>
                      </a:pPr>
                      <a:r>
                        <a:rPr lang="pt-BR" sz="1100">
                          <a:solidFill>
                            <a:srgbClr val="CCCCCC"/>
                          </a:solidFill>
                        </a:rPr>
                        <a:t>A</a:t>
                      </a:r>
                      <a:r>
                        <a:rPr lang="pt-BR" sz="1100">
                          <a:solidFill>
                            <a:srgbClr val="CCCCCC"/>
                          </a:solidFill>
                        </a:rPr>
                        <a:t> movimentação tanto dos Npc’s quanto do Personagem principal, ocorrerá no eixo X e Y.</a:t>
                      </a:r>
                      <a:endParaRPr>
                        <a:solidFill>
                          <a:srgbClr val="CCCCCC"/>
                        </a:solidFill>
                      </a:endParaRPr>
                    </a:p>
                    <a:p>
                      <a:pPr indent="0" lvl="0" marL="0" marR="0" rtl="0" algn="l">
                        <a:spcBef>
                          <a:spcPts val="0"/>
                        </a:spcBef>
                        <a:spcAft>
                          <a:spcPts val="0"/>
                        </a:spcAft>
                        <a:buNone/>
                      </a:pPr>
                      <a:r>
                        <a:rPr lang="pt-BR" sz="1100">
                          <a:solidFill>
                            <a:srgbClr val="CCCCCC"/>
                          </a:solidFill>
                        </a:rPr>
                        <a:t>Teclas:</a:t>
                      </a:r>
                      <a:endParaRPr sz="1100">
                        <a:solidFill>
                          <a:srgbClr val="CCCCCC"/>
                        </a:solidFill>
                      </a:endParaRPr>
                    </a:p>
                    <a:p>
                      <a:pPr indent="0" lvl="0" marL="0" marR="0" rtl="0" algn="l">
                        <a:spcBef>
                          <a:spcPts val="0"/>
                        </a:spcBef>
                        <a:spcAft>
                          <a:spcPts val="0"/>
                        </a:spcAft>
                        <a:buNone/>
                      </a:pPr>
                      <a:r>
                        <a:t/>
                      </a:r>
                      <a:endParaRPr sz="1100">
                        <a:solidFill>
                          <a:srgbClr val="CCCCCC"/>
                        </a:solidFill>
                      </a:endParaRPr>
                    </a:p>
                    <a:p>
                      <a:pPr indent="0" lvl="0" marL="0" marR="0" rtl="0" algn="l">
                        <a:spcBef>
                          <a:spcPts val="0"/>
                        </a:spcBef>
                        <a:spcAft>
                          <a:spcPts val="0"/>
                        </a:spcAft>
                        <a:buNone/>
                      </a:pPr>
                      <a:r>
                        <a:rPr lang="pt-BR" sz="1100">
                          <a:solidFill>
                            <a:srgbClr val="CCCCCC"/>
                          </a:solidFill>
                        </a:rPr>
                        <a:t>“W” : Movimenta o personagem para cima.</a:t>
                      </a:r>
                      <a:endParaRPr sz="1100">
                        <a:solidFill>
                          <a:srgbClr val="CCCCCC"/>
                        </a:solidFill>
                      </a:endParaRPr>
                    </a:p>
                    <a:p>
                      <a:pPr indent="0" lvl="0" marL="0" marR="0" rtl="0" algn="l">
                        <a:spcBef>
                          <a:spcPts val="0"/>
                        </a:spcBef>
                        <a:spcAft>
                          <a:spcPts val="0"/>
                        </a:spcAft>
                        <a:buNone/>
                      </a:pPr>
                      <a:r>
                        <a:t/>
                      </a:r>
                      <a:endParaRPr sz="1100">
                        <a:solidFill>
                          <a:srgbClr val="CCCCCC"/>
                        </a:solidFill>
                      </a:endParaRPr>
                    </a:p>
                    <a:p>
                      <a:pPr indent="0" lvl="0" marL="0" marR="0" rtl="0" algn="l">
                        <a:spcBef>
                          <a:spcPts val="0"/>
                        </a:spcBef>
                        <a:spcAft>
                          <a:spcPts val="0"/>
                        </a:spcAft>
                        <a:buNone/>
                      </a:pPr>
                      <a:r>
                        <a:rPr lang="pt-BR" sz="1100">
                          <a:solidFill>
                            <a:srgbClr val="CCCCCC"/>
                          </a:solidFill>
                        </a:rPr>
                        <a:t>“A” : Movimenta o personagem para esquerda.</a:t>
                      </a:r>
                      <a:endParaRPr sz="1100">
                        <a:solidFill>
                          <a:srgbClr val="CCCCCC"/>
                        </a:solidFill>
                      </a:endParaRPr>
                    </a:p>
                    <a:p>
                      <a:pPr indent="0" lvl="0" marL="0" marR="0" rtl="0" algn="l">
                        <a:spcBef>
                          <a:spcPts val="0"/>
                        </a:spcBef>
                        <a:spcAft>
                          <a:spcPts val="0"/>
                        </a:spcAft>
                        <a:buNone/>
                      </a:pPr>
                      <a:r>
                        <a:t/>
                      </a:r>
                      <a:endParaRPr sz="1100">
                        <a:solidFill>
                          <a:srgbClr val="CCCCCC"/>
                        </a:solidFill>
                      </a:endParaRPr>
                    </a:p>
                    <a:p>
                      <a:pPr indent="0" lvl="0" marL="0" marR="0" rtl="0" algn="l">
                        <a:spcBef>
                          <a:spcPts val="0"/>
                        </a:spcBef>
                        <a:spcAft>
                          <a:spcPts val="0"/>
                        </a:spcAft>
                        <a:buNone/>
                      </a:pPr>
                      <a:r>
                        <a:rPr lang="pt-BR" sz="1100">
                          <a:solidFill>
                            <a:srgbClr val="CCCCCC"/>
                          </a:solidFill>
                        </a:rPr>
                        <a:t>“S” : Movimenta o personagem para baixo.</a:t>
                      </a:r>
                      <a:endParaRPr sz="1100">
                        <a:solidFill>
                          <a:srgbClr val="CCCCCC"/>
                        </a:solidFill>
                      </a:endParaRPr>
                    </a:p>
                    <a:p>
                      <a:pPr indent="0" lvl="0" marL="0" marR="0" rtl="0" algn="l">
                        <a:spcBef>
                          <a:spcPts val="0"/>
                        </a:spcBef>
                        <a:spcAft>
                          <a:spcPts val="0"/>
                        </a:spcAft>
                        <a:buNone/>
                      </a:pPr>
                      <a:r>
                        <a:t/>
                      </a:r>
                      <a:endParaRPr sz="1100">
                        <a:solidFill>
                          <a:srgbClr val="CCCCCC"/>
                        </a:solidFill>
                      </a:endParaRPr>
                    </a:p>
                    <a:p>
                      <a:pPr indent="0" lvl="0" marL="0" marR="0" rtl="0" algn="l">
                        <a:spcBef>
                          <a:spcPts val="0"/>
                        </a:spcBef>
                        <a:spcAft>
                          <a:spcPts val="0"/>
                        </a:spcAft>
                        <a:buNone/>
                      </a:pPr>
                      <a:r>
                        <a:rPr lang="pt-BR" sz="1100">
                          <a:solidFill>
                            <a:srgbClr val="CCCCCC"/>
                          </a:solidFill>
                        </a:rPr>
                        <a:t>“D” : Movimenta o personagem para direita.</a:t>
                      </a:r>
                      <a:endParaRPr sz="1100">
                        <a:solidFill>
                          <a:srgbClr val="CCCCCC"/>
                        </a:solidFill>
                      </a:endParaRPr>
                    </a:p>
                    <a:p>
                      <a:pPr indent="0" lvl="0" marL="0" marR="0" rtl="0" algn="l">
                        <a:spcBef>
                          <a:spcPts val="0"/>
                        </a:spcBef>
                        <a:spcAft>
                          <a:spcPts val="0"/>
                        </a:spcAft>
                        <a:buNone/>
                      </a:pPr>
                      <a:r>
                        <a:t/>
                      </a:r>
                      <a:endParaRPr sz="1100">
                        <a:solidFill>
                          <a:srgbClr val="CCCCCC"/>
                        </a:solidFill>
                      </a:endParaRPr>
                    </a:p>
                    <a:p>
                      <a:pPr indent="0" lvl="0" marL="0" marR="0" rtl="0" algn="l">
                        <a:spcBef>
                          <a:spcPts val="0"/>
                        </a:spcBef>
                        <a:spcAft>
                          <a:spcPts val="0"/>
                        </a:spcAft>
                        <a:buNone/>
                      </a:pPr>
                      <a:r>
                        <a:rPr lang="pt-BR" sz="1100">
                          <a:solidFill>
                            <a:srgbClr val="CCCCCC"/>
                          </a:solidFill>
                        </a:rPr>
                        <a:t>Após pressionar uma tecla é apresentado uma </a:t>
                      </a:r>
                      <a:r>
                        <a:rPr lang="pt-BR" sz="1100">
                          <a:solidFill>
                            <a:srgbClr val="CCCCCC"/>
                          </a:solidFill>
                        </a:rPr>
                        <a:t>sequência</a:t>
                      </a:r>
                      <a:r>
                        <a:rPr lang="pt-BR" sz="1100">
                          <a:solidFill>
                            <a:srgbClr val="CCCCCC"/>
                          </a:solidFill>
                        </a:rPr>
                        <a:t> de Sprites determinadas pela direção.</a:t>
                      </a:r>
                      <a:endParaRPr>
                        <a:solidFill>
                          <a:srgbClr val="CCCCCC"/>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44" name="Shape 144"/>
          <p:cNvPicPr preferRelativeResize="0"/>
          <p:nvPr/>
        </p:nvPicPr>
        <p:blipFill rotWithShape="1">
          <a:blip r:embed="rId4">
            <a:alphaModFix/>
          </a:blip>
          <a:srcRect b="0" l="0" r="0" t="0"/>
          <a:stretch/>
        </p:blipFill>
        <p:spPr>
          <a:xfrm>
            <a:off x="3444875" y="1758850"/>
            <a:ext cx="2254250" cy="2972900"/>
          </a:xfrm>
          <a:prstGeom prst="rect">
            <a:avLst/>
          </a:prstGeom>
          <a:noFill/>
          <a:ln>
            <a:noFill/>
          </a:ln>
        </p:spPr>
      </p:pic>
      <p:graphicFrame>
        <p:nvGraphicFramePr>
          <p:cNvPr id="145" name="Shape 145"/>
          <p:cNvGraphicFramePr/>
          <p:nvPr/>
        </p:nvGraphicFramePr>
        <p:xfrm>
          <a:off x="3444881" y="1886182"/>
          <a:ext cx="3000000" cy="3000000"/>
        </p:xfrm>
        <a:graphic>
          <a:graphicData uri="http://schemas.openxmlformats.org/drawingml/2006/table">
            <a:tbl>
              <a:tblPr bandRow="1" firstRow="1">
                <a:noFill/>
                <a:tableStyleId>{C1C5015A-B556-44D1-9627-58311B8CC6FA}</a:tableStyleId>
              </a:tblPr>
              <a:tblGrid>
                <a:gridCol w="2254250"/>
              </a:tblGrid>
              <a:tr h="2845575">
                <a:tc>
                  <a:txBody>
                    <a:bodyPr>
                      <a:noAutofit/>
                    </a:bodyPr>
                    <a:lstStyle/>
                    <a:p>
                      <a:pPr indent="0" lvl="0" marL="0" marR="0" rtl="0" algn="ctr">
                        <a:spcBef>
                          <a:spcPts val="0"/>
                        </a:spcBef>
                        <a:spcAft>
                          <a:spcPts val="0"/>
                        </a:spcAft>
                        <a:buNone/>
                      </a:pPr>
                      <a:r>
                        <a:t/>
                      </a:r>
                      <a:endParaRPr>
                        <a:solidFill>
                          <a:srgbClr val="CCCCCC"/>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46" name="Shape 146"/>
          <p:cNvGraphicFramePr/>
          <p:nvPr/>
        </p:nvGraphicFramePr>
        <p:xfrm>
          <a:off x="5834906" y="739639"/>
          <a:ext cx="3000000" cy="3000000"/>
        </p:xfrm>
        <a:graphic>
          <a:graphicData uri="http://schemas.openxmlformats.org/drawingml/2006/table">
            <a:tbl>
              <a:tblPr bandRow="1" firstRow="1">
                <a:noFill/>
                <a:tableStyleId>{C1C5015A-B556-44D1-9627-58311B8CC6FA}</a:tableStyleId>
              </a:tblPr>
              <a:tblGrid>
                <a:gridCol w="1949875"/>
              </a:tblGrid>
              <a:tr h="3992100">
                <a:tc>
                  <a:txBody>
                    <a:bodyPr>
                      <a:noAutofit/>
                    </a:bodyPr>
                    <a:lstStyle/>
                    <a:p>
                      <a:pPr indent="0" lvl="0" marL="0" marR="0" rtl="0" algn="l">
                        <a:spcBef>
                          <a:spcPts val="0"/>
                        </a:spcBef>
                        <a:spcAft>
                          <a:spcPts val="0"/>
                        </a:spcAft>
                        <a:buNone/>
                      </a:pPr>
                      <a:r>
                        <a:rPr lang="pt-BR" sz="1100">
                          <a:solidFill>
                            <a:srgbClr val="D9D9D9"/>
                          </a:solidFill>
                        </a:rPr>
                        <a:t>Raio de </a:t>
                      </a:r>
                      <a:r>
                        <a:rPr lang="pt-BR" sz="1100">
                          <a:solidFill>
                            <a:srgbClr val="D9D9D9"/>
                          </a:solidFill>
                        </a:rPr>
                        <a:t>Ataque</a:t>
                      </a:r>
                      <a:endParaRPr sz="1100">
                        <a:solidFill>
                          <a:srgbClr val="D9D9D9"/>
                        </a:solidFill>
                      </a:endParaRPr>
                    </a:p>
                    <a:p>
                      <a:pPr indent="0" lvl="0" marL="0" marR="0" rtl="0" algn="l">
                        <a:spcBef>
                          <a:spcPts val="0"/>
                        </a:spcBef>
                        <a:spcAft>
                          <a:spcPts val="0"/>
                        </a:spcAft>
                        <a:buNone/>
                      </a:pPr>
                      <a:r>
                        <a:t/>
                      </a:r>
                      <a:endParaRPr sz="1100">
                        <a:solidFill>
                          <a:srgbClr val="D9D9D9"/>
                        </a:solidFill>
                      </a:endParaRPr>
                    </a:p>
                    <a:p>
                      <a:pPr indent="0" lvl="0" marL="0" marR="0" rtl="0" algn="l">
                        <a:spcBef>
                          <a:spcPts val="0"/>
                        </a:spcBef>
                        <a:spcAft>
                          <a:spcPts val="0"/>
                        </a:spcAft>
                        <a:buNone/>
                      </a:pPr>
                      <a:r>
                        <a:rPr lang="pt-BR" sz="1100">
                          <a:solidFill>
                            <a:srgbClr val="D9D9D9"/>
                          </a:solidFill>
                        </a:rPr>
                        <a:t>Cada personagem possui um tipo de </a:t>
                      </a:r>
                      <a:r>
                        <a:rPr lang="pt-BR" sz="1100">
                          <a:solidFill>
                            <a:srgbClr val="D9D9D9"/>
                          </a:solidFill>
                        </a:rPr>
                        <a:t>ataque</a:t>
                      </a:r>
                      <a:r>
                        <a:rPr lang="pt-BR" sz="1100">
                          <a:solidFill>
                            <a:srgbClr val="D9D9D9"/>
                          </a:solidFill>
                        </a:rPr>
                        <a:t> básico diferente.</a:t>
                      </a:r>
                      <a:endParaRPr sz="1100">
                        <a:solidFill>
                          <a:srgbClr val="D9D9D9"/>
                        </a:solidFill>
                      </a:endParaRPr>
                    </a:p>
                    <a:p>
                      <a:pPr indent="0" lvl="0" marL="0" marR="0" rtl="0" algn="l">
                        <a:spcBef>
                          <a:spcPts val="0"/>
                        </a:spcBef>
                        <a:spcAft>
                          <a:spcPts val="0"/>
                        </a:spcAft>
                        <a:buNone/>
                      </a:pPr>
                      <a:r>
                        <a:t/>
                      </a:r>
                      <a:endParaRPr sz="1100">
                        <a:solidFill>
                          <a:srgbClr val="D9D9D9"/>
                        </a:solidFill>
                      </a:endParaRPr>
                    </a:p>
                    <a:p>
                      <a:pPr indent="0" lvl="0" marL="0" marR="0" rtl="0" algn="l">
                        <a:spcBef>
                          <a:spcPts val="0"/>
                        </a:spcBef>
                        <a:spcAft>
                          <a:spcPts val="0"/>
                        </a:spcAft>
                        <a:buNone/>
                      </a:pPr>
                      <a:r>
                        <a:rPr lang="pt-BR" sz="1100">
                          <a:solidFill>
                            <a:srgbClr val="D9D9D9"/>
                          </a:solidFill>
                        </a:rPr>
                        <a:t>No caso do </a:t>
                      </a:r>
                      <a:r>
                        <a:rPr lang="pt-BR" sz="1100">
                          <a:solidFill>
                            <a:srgbClr val="D9D9D9"/>
                          </a:solidFill>
                        </a:rPr>
                        <a:t>ataque</a:t>
                      </a:r>
                      <a:r>
                        <a:rPr lang="pt-BR" sz="1100">
                          <a:solidFill>
                            <a:srgbClr val="D9D9D9"/>
                          </a:solidFill>
                        </a:rPr>
                        <a:t> </a:t>
                      </a:r>
                      <a:r>
                        <a:rPr lang="pt-BR" sz="1100">
                          <a:solidFill>
                            <a:srgbClr val="D9D9D9"/>
                          </a:solidFill>
                        </a:rPr>
                        <a:t>físico</a:t>
                      </a:r>
                      <a:r>
                        <a:rPr lang="pt-BR" sz="1100">
                          <a:solidFill>
                            <a:srgbClr val="D9D9D9"/>
                          </a:solidFill>
                        </a:rPr>
                        <a:t>, ao pressionar “1” o personagem irá desferir um </a:t>
                      </a:r>
                      <a:r>
                        <a:rPr lang="pt-BR" sz="1100">
                          <a:solidFill>
                            <a:srgbClr val="D9D9D9"/>
                          </a:solidFill>
                        </a:rPr>
                        <a:t>ataque</a:t>
                      </a:r>
                      <a:r>
                        <a:rPr lang="pt-BR" sz="1100">
                          <a:solidFill>
                            <a:srgbClr val="D9D9D9"/>
                          </a:solidFill>
                        </a:rPr>
                        <a:t> básico no exemplo do raio vermelho da figura acima.</a:t>
                      </a:r>
                      <a:endParaRPr sz="1100">
                        <a:solidFill>
                          <a:srgbClr val="D9D9D9"/>
                        </a:solidFill>
                      </a:endParaRPr>
                    </a:p>
                    <a:p>
                      <a:pPr indent="0" lvl="0" marL="0" marR="0" rtl="0" algn="l">
                        <a:spcBef>
                          <a:spcPts val="0"/>
                        </a:spcBef>
                        <a:spcAft>
                          <a:spcPts val="0"/>
                        </a:spcAft>
                        <a:buNone/>
                      </a:pPr>
                      <a:r>
                        <a:t/>
                      </a:r>
                      <a:endParaRPr sz="1100">
                        <a:solidFill>
                          <a:srgbClr val="D9D9D9"/>
                        </a:solidFill>
                      </a:endParaRPr>
                    </a:p>
                    <a:p>
                      <a:pPr indent="0" lvl="0" marL="0" marR="0" rtl="0" algn="l">
                        <a:spcBef>
                          <a:spcPts val="0"/>
                        </a:spcBef>
                        <a:spcAft>
                          <a:spcPts val="0"/>
                        </a:spcAft>
                        <a:buNone/>
                      </a:pPr>
                      <a:r>
                        <a:rPr lang="pt-BR" sz="1100">
                          <a:solidFill>
                            <a:srgbClr val="D9D9D9"/>
                          </a:solidFill>
                        </a:rPr>
                        <a:t>Personagens de magia e a </a:t>
                      </a:r>
                      <a:r>
                        <a:rPr lang="pt-BR" sz="1100">
                          <a:solidFill>
                            <a:srgbClr val="D9D9D9"/>
                          </a:solidFill>
                        </a:rPr>
                        <a:t>distância</a:t>
                      </a:r>
                      <a:r>
                        <a:rPr lang="pt-BR" sz="1100">
                          <a:solidFill>
                            <a:srgbClr val="D9D9D9"/>
                          </a:solidFill>
                        </a:rPr>
                        <a:t> (exemplo arqueiro) </a:t>
                      </a:r>
                      <a:r>
                        <a:rPr lang="pt-BR" sz="1100">
                          <a:solidFill>
                            <a:srgbClr val="D9D9D9"/>
                          </a:solidFill>
                        </a:rPr>
                        <a:t>irá</a:t>
                      </a:r>
                      <a:r>
                        <a:rPr lang="pt-BR" sz="1100">
                          <a:solidFill>
                            <a:srgbClr val="D9D9D9"/>
                          </a:solidFill>
                        </a:rPr>
                        <a:t> desferir um </a:t>
                      </a:r>
                      <a:r>
                        <a:rPr lang="pt-BR" sz="1100">
                          <a:solidFill>
                            <a:srgbClr val="D9D9D9"/>
                          </a:solidFill>
                        </a:rPr>
                        <a:t>ataque</a:t>
                      </a:r>
                      <a:r>
                        <a:rPr lang="pt-BR" sz="1100">
                          <a:solidFill>
                            <a:srgbClr val="D9D9D9"/>
                          </a:solidFill>
                        </a:rPr>
                        <a:t> </a:t>
                      </a:r>
                      <a:r>
                        <a:rPr lang="pt-BR" sz="1100">
                          <a:solidFill>
                            <a:srgbClr val="D9D9D9"/>
                          </a:solidFill>
                        </a:rPr>
                        <a:t>básico</a:t>
                      </a:r>
                      <a:r>
                        <a:rPr lang="pt-BR" sz="1100">
                          <a:solidFill>
                            <a:srgbClr val="D9D9D9"/>
                          </a:solidFill>
                        </a:rPr>
                        <a:t> em uma linha reta, atingindo o alvo que estiver a frente.</a:t>
                      </a:r>
                      <a:endParaRPr>
                        <a:solidFill>
                          <a:srgbClr val="D9D9D9"/>
                        </a:solidFill>
                      </a:endParaRPr>
                    </a:p>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152" name="Shape 152"/>
          <p:cNvGraphicFramePr/>
          <p:nvPr/>
        </p:nvGraphicFramePr>
        <p:xfrm>
          <a:off x="1153641" y="767482"/>
          <a:ext cx="3000000" cy="3000000"/>
        </p:xfrm>
        <a:graphic>
          <a:graphicData uri="http://schemas.openxmlformats.org/drawingml/2006/table">
            <a:tbl>
              <a:tblPr bandRow="1" firstRow="1">
                <a:noFill/>
                <a:tableStyleId>{C1C5015A-B556-44D1-9627-58311B8CC6FA}</a:tableStyleId>
              </a:tblPr>
              <a:tblGrid>
                <a:gridCol w="4088325"/>
              </a:tblGrid>
              <a:tr h="896575">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53" name="Shape 153"/>
          <p:cNvPicPr preferRelativeResize="0"/>
          <p:nvPr/>
        </p:nvPicPr>
        <p:blipFill rotWithShape="1">
          <a:blip r:embed="rId4">
            <a:alphaModFix/>
          </a:blip>
          <a:srcRect b="0" l="0" r="0" t="0"/>
          <a:stretch/>
        </p:blipFill>
        <p:spPr>
          <a:xfrm>
            <a:off x="1496584" y="927500"/>
            <a:ext cx="3402450" cy="576525"/>
          </a:xfrm>
          <a:prstGeom prst="rect">
            <a:avLst/>
          </a:prstGeom>
          <a:noFill/>
          <a:ln>
            <a:noFill/>
          </a:ln>
        </p:spPr>
      </p:pic>
      <p:graphicFrame>
        <p:nvGraphicFramePr>
          <p:cNvPr id="154" name="Shape 154"/>
          <p:cNvGraphicFramePr/>
          <p:nvPr/>
        </p:nvGraphicFramePr>
        <p:xfrm>
          <a:off x="1153649" y="1802719"/>
          <a:ext cx="3000000" cy="3000000"/>
        </p:xfrm>
        <a:graphic>
          <a:graphicData uri="http://schemas.openxmlformats.org/drawingml/2006/table">
            <a:tbl>
              <a:tblPr bandRow="1" firstRow="1">
                <a:noFill/>
                <a:tableStyleId>{C1C5015A-B556-44D1-9627-58311B8CC6FA}</a:tableStyleId>
              </a:tblPr>
              <a:tblGrid>
                <a:gridCol w="4088325"/>
              </a:tblGrid>
              <a:tr h="2985775">
                <a:tc>
                  <a:txBody>
                    <a:bodyPr>
                      <a:noAutofit/>
                    </a:bodyPr>
                    <a:lstStyle/>
                    <a:p>
                      <a:pPr indent="0" lvl="0" marL="0" marR="0" rtl="0" algn="l">
                        <a:spcBef>
                          <a:spcPts val="0"/>
                        </a:spcBef>
                        <a:spcAft>
                          <a:spcPts val="0"/>
                        </a:spcAft>
                        <a:buNone/>
                      </a:pPr>
                      <a:r>
                        <a:rPr lang="pt-BR" sz="1100">
                          <a:solidFill>
                            <a:srgbClr val="CCCCCC"/>
                          </a:solidFill>
                        </a:rPr>
                        <a:t>Figura 9: Buffs e Skills</a:t>
                      </a:r>
                      <a:endParaRPr sz="1100">
                        <a:solidFill>
                          <a:srgbClr val="CCCCCC"/>
                        </a:solidFill>
                      </a:endParaRPr>
                    </a:p>
                    <a:p>
                      <a:pPr indent="0" lvl="0" marL="0" marR="0" rtl="0" algn="l">
                        <a:spcBef>
                          <a:spcPts val="0"/>
                        </a:spcBef>
                        <a:spcAft>
                          <a:spcPts val="0"/>
                        </a:spcAft>
                        <a:buNone/>
                      </a:pPr>
                      <a:r>
                        <a:rPr lang="pt-BR" sz="1100">
                          <a:solidFill>
                            <a:srgbClr val="CCCCCC"/>
                          </a:solidFill>
                        </a:rPr>
                        <a:t>Buffs:</a:t>
                      </a:r>
                      <a:r>
                        <a:rPr lang="pt-BR" sz="1100">
                          <a:solidFill>
                            <a:srgbClr val="CCCCCC"/>
                          </a:solidFill>
                        </a:rPr>
                        <a:t> Buffs são especiais de cada personagem, podendo aumentar </a:t>
                      </a:r>
                      <a:r>
                        <a:rPr lang="pt-BR" sz="1100">
                          <a:solidFill>
                            <a:srgbClr val="CCCCCC"/>
                          </a:solidFill>
                        </a:rPr>
                        <a:t>Ataque</a:t>
                      </a:r>
                      <a:r>
                        <a:rPr lang="pt-BR" sz="1100">
                          <a:solidFill>
                            <a:srgbClr val="CCCCCC"/>
                          </a:solidFill>
                        </a:rPr>
                        <a:t>, Defesa, e até mesmo o HP do personagem.</a:t>
                      </a:r>
                      <a:endParaRPr sz="1100">
                        <a:solidFill>
                          <a:srgbClr val="CCCCCC"/>
                        </a:solidFill>
                      </a:endParaRPr>
                    </a:p>
                    <a:p>
                      <a:pPr indent="0" lvl="0" marL="0" marR="0" rtl="0" algn="l">
                        <a:lnSpc>
                          <a:spcPct val="100000"/>
                        </a:lnSpc>
                        <a:spcBef>
                          <a:spcPts val="0"/>
                        </a:spcBef>
                        <a:spcAft>
                          <a:spcPts val="0"/>
                        </a:spcAft>
                        <a:buClr>
                          <a:srgbClr val="000000"/>
                        </a:buClr>
                        <a:buSzPts val="1100"/>
                        <a:buFont typeface="Calibri"/>
                        <a:buNone/>
                      </a:pPr>
                      <a:r>
                        <a:rPr lang="pt-BR" sz="1100">
                          <a:solidFill>
                            <a:srgbClr val="CCCCCC"/>
                          </a:solidFill>
                        </a:rPr>
                        <a:t>Ativando um buff:</a:t>
                      </a:r>
                      <a:endParaRPr sz="1100">
                        <a:solidFill>
                          <a:srgbClr val="CCCCCC"/>
                        </a:solidFill>
                      </a:endParaRPr>
                    </a:p>
                    <a:p>
                      <a:pPr indent="0" lvl="0" marL="0" marR="0" rtl="0" algn="l">
                        <a:spcBef>
                          <a:spcPts val="0"/>
                        </a:spcBef>
                        <a:spcAft>
                          <a:spcPts val="0"/>
                        </a:spcAft>
                        <a:buNone/>
                      </a:pPr>
                      <a:r>
                        <a:rPr lang="pt-BR" sz="1100">
                          <a:solidFill>
                            <a:srgbClr val="CCCCCC"/>
                          </a:solidFill>
                        </a:rPr>
                        <a:t>Selecionando na barra de skills/buffs e clicando com o botão direito do mouse o </a:t>
                      </a:r>
                      <a:r>
                        <a:rPr lang="pt-BR" sz="1100">
                          <a:solidFill>
                            <a:srgbClr val="CCCCCC"/>
                          </a:solidFill>
                        </a:rPr>
                        <a:t>player</a:t>
                      </a:r>
                      <a:r>
                        <a:rPr lang="pt-BR" sz="1100">
                          <a:solidFill>
                            <a:srgbClr val="CCCCCC"/>
                          </a:solidFill>
                        </a:rPr>
                        <a:t> recebe um buff por determinado tempo, e ao fim deste tempo deve se buffar novamente.</a:t>
                      </a:r>
                      <a:endParaRPr sz="1100">
                        <a:solidFill>
                          <a:srgbClr val="CCCCCC"/>
                        </a:solidFill>
                      </a:endParaRPr>
                    </a:p>
                    <a:p>
                      <a:pPr indent="0" lvl="0" marL="0" marR="0" rtl="0" algn="l">
                        <a:spcBef>
                          <a:spcPts val="0"/>
                        </a:spcBef>
                        <a:spcAft>
                          <a:spcPts val="0"/>
                        </a:spcAft>
                        <a:buNone/>
                      </a:pPr>
                      <a:r>
                        <a:rPr lang="pt-BR" sz="1100">
                          <a:solidFill>
                            <a:srgbClr val="CCCCCC"/>
                          </a:solidFill>
                        </a:rPr>
                        <a:t>Skill passivo: Cada personagem possui um ou mais skills passivas, a skill passiva não precisa ser ativa como o buff, ela altera o dano, defesa ou HP do personagem.</a:t>
                      </a:r>
                      <a:endParaRPr sz="1100">
                        <a:solidFill>
                          <a:srgbClr val="CCCCCC"/>
                        </a:solidFill>
                      </a:endParaRPr>
                    </a:p>
                    <a:p>
                      <a:pPr indent="0" lvl="0" marL="0" marR="0" rtl="0" algn="l">
                        <a:spcBef>
                          <a:spcPts val="0"/>
                        </a:spcBef>
                        <a:spcAft>
                          <a:spcPts val="0"/>
                        </a:spcAft>
                        <a:buNone/>
                      </a:pPr>
                      <a:r>
                        <a:rPr lang="pt-BR" sz="1100">
                          <a:solidFill>
                            <a:srgbClr val="CCCCCC"/>
                          </a:solidFill>
                        </a:rPr>
                        <a:t>Skills dano: Personagens </a:t>
                      </a:r>
                      <a:r>
                        <a:rPr lang="pt-BR" sz="1100">
                          <a:solidFill>
                            <a:srgbClr val="CCCCCC"/>
                          </a:solidFill>
                        </a:rPr>
                        <a:t>físico</a:t>
                      </a:r>
                      <a:r>
                        <a:rPr lang="pt-BR" sz="1100">
                          <a:solidFill>
                            <a:srgbClr val="CCCCCC"/>
                          </a:solidFill>
                        </a:rPr>
                        <a:t> e a </a:t>
                      </a:r>
                      <a:r>
                        <a:rPr lang="pt-BR" sz="1100">
                          <a:solidFill>
                            <a:srgbClr val="CCCCCC"/>
                          </a:solidFill>
                        </a:rPr>
                        <a:t>distância</a:t>
                      </a:r>
                      <a:r>
                        <a:rPr lang="pt-BR" sz="1100">
                          <a:solidFill>
                            <a:srgbClr val="CCCCCC"/>
                          </a:solidFill>
                        </a:rPr>
                        <a:t> possuem certas skills, que tiram dano dos inimigos. Assim como os magos, que possuem skills que causam um grande dano ao inimigo.</a:t>
                      </a:r>
                      <a:endParaRPr sz="1100">
                        <a:solidFill>
                          <a:srgbClr val="CCCCCC"/>
                        </a:solidFill>
                      </a:endParaRPr>
                    </a:p>
                    <a:p>
                      <a:pPr indent="0" lvl="0" marL="0" marR="0" rtl="0" algn="l">
                        <a:spcBef>
                          <a:spcPts val="0"/>
                        </a:spcBef>
                        <a:spcAft>
                          <a:spcPts val="0"/>
                        </a:spcAft>
                        <a:buNone/>
                      </a:pPr>
                      <a:r>
                        <a:rPr lang="pt-BR" sz="1100">
                          <a:solidFill>
                            <a:srgbClr val="CCCCCC"/>
                          </a:solidFill>
                        </a:rPr>
                        <a:t>Ativando a skill dano:</a:t>
                      </a:r>
                      <a:endParaRPr sz="1100">
                        <a:solidFill>
                          <a:srgbClr val="CCCCCC"/>
                        </a:solidFill>
                      </a:endParaRPr>
                    </a:p>
                    <a:p>
                      <a:pPr indent="0" lvl="0" marL="0" marR="0" rtl="0" algn="l">
                        <a:spcBef>
                          <a:spcPts val="0"/>
                        </a:spcBef>
                        <a:spcAft>
                          <a:spcPts val="0"/>
                        </a:spcAft>
                        <a:buNone/>
                      </a:pPr>
                      <a:r>
                        <a:rPr lang="pt-BR" sz="1100">
                          <a:solidFill>
                            <a:srgbClr val="CCCCCC"/>
                          </a:solidFill>
                        </a:rPr>
                        <a:t>Skills são utilizáveis através das teclas 2, 3, 4 e 5, as quais ao serem ativadas causam um dano ao raio especificado por cada skill.</a:t>
                      </a:r>
                      <a:endParaRPr sz="1100">
                        <a:solidFill>
                          <a:srgbClr val="CCCCCC"/>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55" name="Shape 155"/>
          <p:cNvGraphicFramePr/>
          <p:nvPr/>
        </p:nvGraphicFramePr>
        <p:xfrm>
          <a:off x="5362561" y="767482"/>
          <a:ext cx="3000000" cy="3000000"/>
        </p:xfrm>
        <a:graphic>
          <a:graphicData uri="http://schemas.openxmlformats.org/drawingml/2006/table">
            <a:tbl>
              <a:tblPr bandRow="1" firstRow="1">
                <a:noFill/>
                <a:tableStyleId>{C1C5015A-B556-44D1-9627-58311B8CC6FA}</a:tableStyleId>
              </a:tblPr>
              <a:tblGrid>
                <a:gridCol w="2503300"/>
              </a:tblGrid>
              <a:tr h="2232250">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56" name="Shape 156"/>
          <p:cNvPicPr preferRelativeResize="0"/>
          <p:nvPr/>
        </p:nvPicPr>
        <p:blipFill rotWithShape="1">
          <a:blip r:embed="rId5">
            <a:alphaModFix/>
          </a:blip>
          <a:srcRect b="0" l="0" r="0" t="0"/>
          <a:stretch/>
        </p:blipFill>
        <p:spPr>
          <a:xfrm>
            <a:off x="5785850" y="841725"/>
            <a:ext cx="1516200" cy="2083750"/>
          </a:xfrm>
          <a:prstGeom prst="rect">
            <a:avLst/>
          </a:prstGeom>
          <a:noFill/>
          <a:ln>
            <a:noFill/>
          </a:ln>
        </p:spPr>
      </p:pic>
      <p:graphicFrame>
        <p:nvGraphicFramePr>
          <p:cNvPr id="157" name="Shape 157"/>
          <p:cNvGraphicFramePr/>
          <p:nvPr/>
        </p:nvGraphicFramePr>
        <p:xfrm>
          <a:off x="5318061" y="3155622"/>
          <a:ext cx="3000000" cy="3000000"/>
        </p:xfrm>
        <a:graphic>
          <a:graphicData uri="http://schemas.openxmlformats.org/drawingml/2006/table">
            <a:tbl>
              <a:tblPr bandRow="1" firstRow="1">
                <a:noFill/>
                <a:tableStyleId>{C1C5015A-B556-44D1-9627-58311B8CC6FA}</a:tableStyleId>
              </a:tblPr>
              <a:tblGrid>
                <a:gridCol w="2592300"/>
              </a:tblGrid>
              <a:tr h="1632875">
                <a:tc>
                  <a:txBody>
                    <a:bodyPr>
                      <a:noAutofit/>
                    </a:bodyPr>
                    <a:lstStyle/>
                    <a:p>
                      <a:pPr indent="0" lvl="0" marL="0" marR="0" rtl="0" algn="l">
                        <a:spcBef>
                          <a:spcPts val="0"/>
                        </a:spcBef>
                        <a:spcAft>
                          <a:spcPts val="0"/>
                        </a:spcAft>
                        <a:buNone/>
                      </a:pPr>
                      <a:r>
                        <a:rPr lang="pt-BR" sz="1100">
                          <a:solidFill>
                            <a:srgbClr val="D9D9D9"/>
                          </a:solidFill>
                        </a:rPr>
                        <a:t>Figura 10: Inventário / mochila</a:t>
                      </a:r>
                      <a:endParaRPr>
                        <a:solidFill>
                          <a:srgbClr val="D9D9D9"/>
                        </a:solidFill>
                      </a:endParaRPr>
                    </a:p>
                    <a:p>
                      <a:pPr indent="0" lvl="0" marL="0" marR="0" rtl="0" algn="l">
                        <a:spcBef>
                          <a:spcPts val="0"/>
                        </a:spcBef>
                        <a:spcAft>
                          <a:spcPts val="0"/>
                        </a:spcAft>
                        <a:buNone/>
                      </a:pPr>
                      <a:r>
                        <a:rPr lang="pt-BR" sz="1100">
                          <a:solidFill>
                            <a:srgbClr val="D9D9D9"/>
                          </a:solidFill>
                        </a:rPr>
                        <a:t>Local onde o Personagem</a:t>
                      </a:r>
                      <a:r>
                        <a:rPr lang="pt-BR" sz="1100">
                          <a:solidFill>
                            <a:srgbClr val="D9D9D9"/>
                          </a:solidFill>
                        </a:rPr>
                        <a:t> pode </a:t>
                      </a:r>
                      <a:r>
                        <a:rPr lang="pt-BR" sz="1100">
                          <a:solidFill>
                            <a:srgbClr val="D9D9D9"/>
                          </a:solidFill>
                        </a:rPr>
                        <a:t>armazenar</a:t>
                      </a:r>
                      <a:r>
                        <a:rPr lang="pt-BR" sz="1100">
                          <a:solidFill>
                            <a:srgbClr val="D9D9D9"/>
                          </a:solidFill>
                        </a:rPr>
                        <a:t> seus itens que não estão equipados, tais como: itens de quest, armas, armaduras, consumíveis.</a:t>
                      </a:r>
                      <a:endParaRPr>
                        <a:solidFill>
                          <a:srgbClr val="D9D9D9"/>
                        </a:solidFill>
                      </a:endParaRPr>
                    </a:p>
                    <a:p>
                      <a:pPr indent="0" lvl="0" marL="0" marR="0" rtl="0" algn="l">
                        <a:spcBef>
                          <a:spcPts val="0"/>
                        </a:spcBef>
                        <a:spcAft>
                          <a:spcPts val="0"/>
                        </a:spcAft>
                        <a:buNone/>
                      </a:pPr>
                      <a:r>
                        <a:rPr lang="pt-BR" sz="1100">
                          <a:solidFill>
                            <a:srgbClr val="D9D9D9"/>
                          </a:solidFill>
                        </a:rPr>
                        <a:t>Ao pressionar a tecla “i” aparece uma aba com os itens no </a:t>
                      </a:r>
                      <a:r>
                        <a:rPr lang="pt-BR" sz="1100">
                          <a:solidFill>
                            <a:srgbClr val="D9D9D9"/>
                          </a:solidFill>
                        </a:rPr>
                        <a:t>inventário</a:t>
                      </a:r>
                      <a:r>
                        <a:rPr lang="pt-BR" sz="1100">
                          <a:solidFill>
                            <a:srgbClr val="D9D9D9"/>
                          </a:solidFill>
                        </a:rPr>
                        <a:t>.</a:t>
                      </a:r>
                      <a:endParaRPr sz="1100">
                        <a:solidFill>
                          <a:srgbClr val="D9D9D9"/>
                        </a:solidFill>
                      </a:endParaRPr>
                    </a:p>
                    <a:p>
                      <a:pPr indent="0" lvl="0" marL="0" marR="0" rtl="0" algn="l">
                        <a:spcBef>
                          <a:spcPts val="0"/>
                        </a:spcBef>
                        <a:spcAft>
                          <a:spcPts val="0"/>
                        </a:spcAft>
                        <a:buNone/>
                      </a:pPr>
                      <a:r>
                        <a:t/>
                      </a:r>
                      <a:endParaRPr sz="11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Shape 162"/>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163" name="Shape 163"/>
          <p:cNvGraphicFramePr/>
          <p:nvPr/>
        </p:nvGraphicFramePr>
        <p:xfrm>
          <a:off x="1208556" y="778126"/>
          <a:ext cx="3000000" cy="3000000"/>
        </p:xfrm>
        <a:graphic>
          <a:graphicData uri="http://schemas.openxmlformats.org/drawingml/2006/table">
            <a:tbl>
              <a:tblPr bandRow="1" firstRow="1">
                <a:noFill/>
                <a:tableStyleId>{C1C5015A-B556-44D1-9627-58311B8CC6FA}</a:tableStyleId>
              </a:tblPr>
              <a:tblGrid>
                <a:gridCol w="2592300"/>
              </a:tblGrid>
              <a:tr h="1762375">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64" name="Shape 164"/>
          <p:cNvPicPr preferRelativeResize="0"/>
          <p:nvPr/>
        </p:nvPicPr>
        <p:blipFill rotWithShape="1">
          <a:blip r:embed="rId4">
            <a:alphaModFix/>
          </a:blip>
          <a:srcRect b="0" l="0" r="0" t="0"/>
          <a:stretch/>
        </p:blipFill>
        <p:spPr>
          <a:xfrm>
            <a:off x="1468709" y="778133"/>
            <a:ext cx="2071977" cy="1762371"/>
          </a:xfrm>
          <a:prstGeom prst="rect">
            <a:avLst/>
          </a:prstGeom>
          <a:noFill/>
          <a:ln>
            <a:noFill/>
          </a:ln>
        </p:spPr>
      </p:pic>
      <p:graphicFrame>
        <p:nvGraphicFramePr>
          <p:cNvPr id="165" name="Shape 165"/>
          <p:cNvGraphicFramePr/>
          <p:nvPr/>
        </p:nvGraphicFramePr>
        <p:xfrm>
          <a:off x="1208544" y="2651540"/>
          <a:ext cx="3000000" cy="3000000"/>
        </p:xfrm>
        <a:graphic>
          <a:graphicData uri="http://schemas.openxmlformats.org/drawingml/2006/table">
            <a:tbl>
              <a:tblPr bandRow="1" firstRow="1">
                <a:noFill/>
                <a:tableStyleId>{C1C5015A-B556-44D1-9627-58311B8CC6FA}</a:tableStyleId>
              </a:tblPr>
              <a:tblGrid>
                <a:gridCol w="2592300"/>
              </a:tblGrid>
              <a:tr h="2134200">
                <a:tc>
                  <a:txBody>
                    <a:bodyPr>
                      <a:noAutofit/>
                    </a:bodyPr>
                    <a:lstStyle/>
                    <a:p>
                      <a:pPr indent="0" lvl="0" marL="0" marR="0" rtl="0" algn="l">
                        <a:spcBef>
                          <a:spcPts val="0"/>
                        </a:spcBef>
                        <a:spcAft>
                          <a:spcPts val="0"/>
                        </a:spcAft>
                        <a:buNone/>
                      </a:pPr>
                      <a:r>
                        <a:rPr lang="pt-BR" sz="1100">
                          <a:solidFill>
                            <a:srgbClr val="D9D9D9"/>
                          </a:solidFill>
                        </a:rPr>
                        <a:t>Figura </a:t>
                      </a:r>
                      <a:r>
                        <a:rPr lang="pt-BR" sz="1100">
                          <a:solidFill>
                            <a:srgbClr val="D9D9D9"/>
                          </a:solidFill>
                        </a:rPr>
                        <a:t>11</a:t>
                      </a:r>
                      <a:r>
                        <a:rPr lang="pt-BR" sz="1100">
                          <a:solidFill>
                            <a:srgbClr val="D9D9D9"/>
                          </a:solidFill>
                        </a:rPr>
                        <a:t>: árvore de Skill</a:t>
                      </a:r>
                      <a:endParaRPr sz="1100">
                        <a:solidFill>
                          <a:srgbClr val="D9D9D9"/>
                        </a:solidFill>
                      </a:endParaRPr>
                    </a:p>
                    <a:p>
                      <a:pPr indent="0" lvl="0" marL="0" marR="0" rtl="0" algn="l">
                        <a:spcBef>
                          <a:spcPts val="0"/>
                        </a:spcBef>
                        <a:spcAft>
                          <a:spcPts val="0"/>
                        </a:spcAft>
                        <a:buNone/>
                      </a:pPr>
                      <a:r>
                        <a:rPr lang="pt-BR" sz="1100">
                          <a:solidFill>
                            <a:srgbClr val="D9D9D9"/>
                          </a:solidFill>
                        </a:rPr>
                        <a:t>Buffs e Skills podem ser adquiridas através do sistema de árvore de skills.</a:t>
                      </a:r>
                      <a:br>
                        <a:rPr lang="pt-BR" sz="1100">
                          <a:solidFill>
                            <a:srgbClr val="D9D9D9"/>
                          </a:solidFill>
                        </a:rPr>
                      </a:br>
                      <a:r>
                        <a:rPr lang="pt-BR" sz="1100">
                          <a:solidFill>
                            <a:srgbClr val="D9D9D9"/>
                          </a:solidFill>
                        </a:rPr>
                        <a:t>Possuindo uma quantidade de experiência, e tendo o treinamento necessário, o Player pode aprender a skill ou buff que desejar.</a:t>
                      </a:r>
                      <a:endParaRPr>
                        <a:solidFill>
                          <a:srgbClr val="D9D9D9"/>
                        </a:solidFill>
                      </a:endParaRPr>
                    </a:p>
                    <a:p>
                      <a:pPr indent="0" lvl="0" marL="0" marR="0" rtl="0" algn="l">
                        <a:spcBef>
                          <a:spcPts val="0"/>
                        </a:spcBef>
                        <a:spcAft>
                          <a:spcPts val="0"/>
                        </a:spcAft>
                        <a:buNone/>
                      </a:pPr>
                      <a:r>
                        <a:rPr lang="pt-BR" sz="1100">
                          <a:solidFill>
                            <a:srgbClr val="D9D9D9"/>
                          </a:solidFill>
                        </a:rPr>
                        <a:t>Mas para ter a skill nº 2 por exemplo, o personagem deve além de ter a experiência necessária, ainda deve possuir a skill nº 1 e assim seguindo uma ordem que deve ser respeitada. </a:t>
                      </a:r>
                      <a:endParaRPr sz="1100">
                        <a:solidFill>
                          <a:srgbClr val="D9D9D9"/>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66" name="Shape 166"/>
          <p:cNvGraphicFramePr/>
          <p:nvPr/>
        </p:nvGraphicFramePr>
        <p:xfrm>
          <a:off x="3975742" y="778132"/>
          <a:ext cx="3000000" cy="3000000"/>
        </p:xfrm>
        <a:graphic>
          <a:graphicData uri="http://schemas.openxmlformats.org/drawingml/2006/table">
            <a:tbl>
              <a:tblPr bandRow="1" firstRow="1">
                <a:noFill/>
                <a:tableStyleId>{C1C5015A-B556-44D1-9627-58311B8CC6FA}</a:tableStyleId>
              </a:tblPr>
              <a:tblGrid>
                <a:gridCol w="2071975"/>
              </a:tblGrid>
              <a:tr h="4022275">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67" name="Shape 167"/>
          <p:cNvPicPr preferRelativeResize="0"/>
          <p:nvPr/>
        </p:nvPicPr>
        <p:blipFill rotWithShape="1">
          <a:blip r:embed="rId5">
            <a:alphaModFix/>
          </a:blip>
          <a:srcRect b="0" l="0" r="0" t="0"/>
          <a:stretch/>
        </p:blipFill>
        <p:spPr>
          <a:xfrm>
            <a:off x="4083775" y="877525"/>
            <a:ext cx="1791675" cy="3840650"/>
          </a:xfrm>
          <a:prstGeom prst="rect">
            <a:avLst/>
          </a:prstGeom>
          <a:noFill/>
          <a:ln>
            <a:noFill/>
          </a:ln>
        </p:spPr>
      </p:pic>
      <p:graphicFrame>
        <p:nvGraphicFramePr>
          <p:cNvPr id="168" name="Shape 168"/>
          <p:cNvGraphicFramePr/>
          <p:nvPr/>
        </p:nvGraphicFramePr>
        <p:xfrm>
          <a:off x="6222617" y="778131"/>
          <a:ext cx="3000000" cy="3000000"/>
        </p:xfrm>
        <a:graphic>
          <a:graphicData uri="http://schemas.openxmlformats.org/drawingml/2006/table">
            <a:tbl>
              <a:tblPr bandRow="1" firstRow="1">
                <a:noFill/>
                <a:tableStyleId>{C1C5015A-B556-44D1-9627-58311B8CC6FA}</a:tableStyleId>
              </a:tblPr>
              <a:tblGrid>
                <a:gridCol w="1632825"/>
              </a:tblGrid>
              <a:tr h="4022275">
                <a:tc>
                  <a:txBody>
                    <a:bodyPr>
                      <a:noAutofit/>
                    </a:bodyPr>
                    <a:lstStyle/>
                    <a:p>
                      <a:pPr indent="0" lvl="0" marL="0" marR="0" rtl="0" algn="l">
                        <a:spcBef>
                          <a:spcPts val="0"/>
                        </a:spcBef>
                        <a:spcAft>
                          <a:spcPts val="0"/>
                        </a:spcAft>
                        <a:buNone/>
                      </a:pPr>
                      <a:r>
                        <a:rPr lang="pt-BR" sz="1100">
                          <a:solidFill>
                            <a:srgbClr val="D9D9D9"/>
                          </a:solidFill>
                        </a:rPr>
                        <a:t>Figura 12: Equipamentos</a:t>
                      </a:r>
                      <a:endParaRPr>
                        <a:solidFill>
                          <a:srgbClr val="D9D9D9"/>
                        </a:solidFill>
                      </a:endParaRPr>
                    </a:p>
                    <a:p>
                      <a:pPr indent="0" lvl="0" marL="0" marR="0" rtl="0" algn="l">
                        <a:spcBef>
                          <a:spcPts val="0"/>
                        </a:spcBef>
                        <a:spcAft>
                          <a:spcPts val="0"/>
                        </a:spcAft>
                        <a:buNone/>
                      </a:pPr>
                      <a:r>
                        <a:rPr lang="pt-BR" sz="1100">
                          <a:solidFill>
                            <a:srgbClr val="D9D9D9"/>
                          </a:solidFill>
                        </a:rPr>
                        <a:t>Local onde o Player irá equipar ou desequipar sua armadura, arma</a:t>
                      </a:r>
                      <a:r>
                        <a:rPr lang="pt-BR" sz="1100">
                          <a:solidFill>
                            <a:srgbClr val="D9D9D9"/>
                          </a:solidFill>
                        </a:rPr>
                        <a:t> e alguns equipamentos como brinco ou colar.</a:t>
                      </a:r>
                      <a:endParaRPr sz="1100">
                        <a:solidFill>
                          <a:srgbClr val="D9D9D9"/>
                        </a:solidFill>
                      </a:endParaRPr>
                    </a:p>
                    <a:p>
                      <a:pPr indent="0" lvl="0" marL="0" marR="0" rtl="0" algn="l">
                        <a:spcBef>
                          <a:spcPts val="0"/>
                        </a:spcBef>
                        <a:spcAft>
                          <a:spcPts val="0"/>
                        </a:spcAft>
                        <a:buNone/>
                      </a:pPr>
                      <a:r>
                        <a:t/>
                      </a:r>
                      <a:endParaRPr sz="1100">
                        <a:solidFill>
                          <a:srgbClr val="D9D9D9"/>
                        </a:solidFill>
                      </a:endParaRPr>
                    </a:p>
                    <a:p>
                      <a:pPr indent="0" lvl="0" marL="0" marR="0" rtl="0" algn="l">
                        <a:spcBef>
                          <a:spcPts val="0"/>
                        </a:spcBef>
                        <a:spcAft>
                          <a:spcPts val="0"/>
                        </a:spcAft>
                        <a:buNone/>
                      </a:pPr>
                      <a:r>
                        <a:rPr lang="pt-BR" sz="1100">
                          <a:solidFill>
                            <a:srgbClr val="D9D9D9"/>
                          </a:solidFill>
                        </a:rPr>
                        <a:t>Ao pressionar a tecla “i”, além da aba de </a:t>
                      </a:r>
                      <a:r>
                        <a:rPr lang="pt-BR" sz="1100">
                          <a:solidFill>
                            <a:srgbClr val="D9D9D9"/>
                          </a:solidFill>
                        </a:rPr>
                        <a:t>inventário</a:t>
                      </a:r>
                      <a:r>
                        <a:rPr lang="pt-BR" sz="1100">
                          <a:solidFill>
                            <a:srgbClr val="D9D9D9"/>
                          </a:solidFill>
                        </a:rPr>
                        <a:t>, irá aparecer uma aba com os itens equipados.</a:t>
                      </a:r>
                      <a:endParaRPr sz="1100">
                        <a:solidFill>
                          <a:srgbClr val="D9D9D9"/>
                        </a:solidFill>
                      </a:endParaRPr>
                    </a:p>
                    <a:p>
                      <a:pPr indent="0" lvl="0" marL="0" marR="0" rtl="0" algn="l">
                        <a:spcBef>
                          <a:spcPts val="0"/>
                        </a:spcBef>
                        <a:spcAft>
                          <a:spcPts val="0"/>
                        </a:spcAft>
                        <a:buNone/>
                      </a:pPr>
                      <a:r>
                        <a:t/>
                      </a:r>
                      <a:endParaRPr sz="1100">
                        <a:solidFill>
                          <a:srgbClr val="D9D9D9"/>
                        </a:solidFill>
                      </a:endParaRPr>
                    </a:p>
                    <a:p>
                      <a:pPr indent="0" lvl="0" marL="0" marR="0" rtl="0" algn="l">
                        <a:spcBef>
                          <a:spcPts val="0"/>
                        </a:spcBef>
                        <a:spcAft>
                          <a:spcPts val="0"/>
                        </a:spcAft>
                        <a:buNone/>
                      </a:pPr>
                      <a:r>
                        <a:rPr lang="pt-BR" sz="1100">
                          <a:solidFill>
                            <a:srgbClr val="D9D9D9"/>
                          </a:solidFill>
                        </a:rPr>
                        <a:t>Cada item equipado, influencia diretamente nos pontos de </a:t>
                      </a:r>
                      <a:r>
                        <a:rPr lang="pt-BR" sz="1100">
                          <a:solidFill>
                            <a:srgbClr val="D9D9D9"/>
                          </a:solidFill>
                        </a:rPr>
                        <a:t>ataque</a:t>
                      </a:r>
                      <a:r>
                        <a:rPr lang="pt-BR" sz="1100">
                          <a:solidFill>
                            <a:srgbClr val="D9D9D9"/>
                          </a:solidFill>
                        </a:rPr>
                        <a:t>/defesa/vida do personagem, tendo em vista os atributos que cada item possui.</a:t>
                      </a:r>
                      <a:endParaRPr sz="1100">
                        <a:solidFill>
                          <a:srgbClr val="D9D9D9"/>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Shape 173"/>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174" name="Shape 174"/>
          <p:cNvGraphicFramePr/>
          <p:nvPr/>
        </p:nvGraphicFramePr>
        <p:xfrm>
          <a:off x="2568612" y="766119"/>
          <a:ext cx="3000000" cy="3000000"/>
        </p:xfrm>
        <a:graphic>
          <a:graphicData uri="http://schemas.openxmlformats.org/drawingml/2006/table">
            <a:tbl>
              <a:tblPr bandRow="1" firstRow="1">
                <a:noFill/>
                <a:tableStyleId>{C1C5015A-B556-44D1-9627-58311B8CC6FA}</a:tableStyleId>
              </a:tblPr>
              <a:tblGrid>
                <a:gridCol w="3987050"/>
              </a:tblGrid>
              <a:tr h="1454450">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75" name="Shape 175"/>
          <p:cNvPicPr preferRelativeResize="0"/>
          <p:nvPr/>
        </p:nvPicPr>
        <p:blipFill rotWithShape="1">
          <a:blip r:embed="rId4">
            <a:alphaModFix/>
          </a:blip>
          <a:srcRect b="0" l="0" r="0" t="0"/>
          <a:stretch/>
        </p:blipFill>
        <p:spPr>
          <a:xfrm>
            <a:off x="3293825" y="940900"/>
            <a:ext cx="2581625" cy="1104900"/>
          </a:xfrm>
          <a:prstGeom prst="rect">
            <a:avLst/>
          </a:prstGeom>
          <a:noFill/>
          <a:ln>
            <a:noFill/>
          </a:ln>
        </p:spPr>
      </p:pic>
      <p:graphicFrame>
        <p:nvGraphicFramePr>
          <p:cNvPr id="176" name="Shape 176"/>
          <p:cNvGraphicFramePr/>
          <p:nvPr/>
        </p:nvGraphicFramePr>
        <p:xfrm>
          <a:off x="1374225" y="2445047"/>
          <a:ext cx="3000000" cy="3000000"/>
        </p:xfrm>
        <a:graphic>
          <a:graphicData uri="http://schemas.openxmlformats.org/drawingml/2006/table">
            <a:tbl>
              <a:tblPr bandRow="1" firstRow="1">
                <a:noFill/>
                <a:tableStyleId>{C1C5015A-B556-44D1-9627-58311B8CC6FA}</a:tableStyleId>
              </a:tblPr>
              <a:tblGrid>
                <a:gridCol w="6395575"/>
              </a:tblGrid>
              <a:tr h="2202225">
                <a:tc>
                  <a:txBody>
                    <a:bodyPr>
                      <a:noAutofit/>
                    </a:bodyPr>
                    <a:lstStyle/>
                    <a:p>
                      <a:pPr indent="0" lvl="0" marL="0" marR="0" rtl="0" algn="l">
                        <a:spcBef>
                          <a:spcPts val="0"/>
                        </a:spcBef>
                        <a:spcAft>
                          <a:spcPts val="0"/>
                        </a:spcAft>
                        <a:buNone/>
                      </a:pPr>
                      <a:r>
                        <a:rPr lang="pt-BR" sz="1100">
                          <a:solidFill>
                            <a:srgbClr val="D9D9D9"/>
                          </a:solidFill>
                        </a:rPr>
                        <a:t>Figura</a:t>
                      </a:r>
                      <a:r>
                        <a:rPr lang="pt-BR" sz="1100">
                          <a:solidFill>
                            <a:srgbClr val="D9D9D9"/>
                          </a:solidFill>
                        </a:rPr>
                        <a:t> </a:t>
                      </a:r>
                      <a:r>
                        <a:rPr lang="pt-BR" sz="1100">
                          <a:solidFill>
                            <a:srgbClr val="D9D9D9"/>
                          </a:solidFill>
                        </a:rPr>
                        <a:t>13</a:t>
                      </a:r>
                      <a:r>
                        <a:rPr lang="pt-BR" sz="1100">
                          <a:solidFill>
                            <a:srgbClr val="D9D9D9"/>
                          </a:solidFill>
                        </a:rPr>
                        <a:t>:  Armas</a:t>
                      </a:r>
                      <a:endParaRPr sz="1100">
                        <a:solidFill>
                          <a:srgbClr val="D9D9D9"/>
                        </a:solidFill>
                      </a:endParaRPr>
                    </a:p>
                    <a:p>
                      <a:pPr indent="-171450" lvl="0" marL="171450" marR="0" rtl="0" algn="l">
                        <a:spcBef>
                          <a:spcPts val="0"/>
                        </a:spcBef>
                        <a:spcAft>
                          <a:spcPts val="0"/>
                        </a:spcAft>
                        <a:buClr>
                          <a:srgbClr val="D9D9D9"/>
                        </a:buClr>
                        <a:buSzPts val="1100"/>
                        <a:buFont typeface="Arial"/>
                        <a:buChar char="•"/>
                      </a:pPr>
                      <a:r>
                        <a:rPr lang="pt-BR" sz="1100">
                          <a:solidFill>
                            <a:srgbClr val="D9D9D9"/>
                          </a:solidFill>
                        </a:rPr>
                        <a:t>Espadas e Machados: Utilizadas apenas para personagens Físico, item que após equipado, altera com base em seus atributos o dano e a velocidade de </a:t>
                      </a:r>
                      <a:r>
                        <a:rPr lang="pt-BR" sz="1100">
                          <a:solidFill>
                            <a:srgbClr val="D9D9D9"/>
                          </a:solidFill>
                        </a:rPr>
                        <a:t>ataque</a:t>
                      </a:r>
                      <a:r>
                        <a:rPr lang="pt-BR" sz="1100">
                          <a:solidFill>
                            <a:srgbClr val="D9D9D9"/>
                          </a:solidFill>
                        </a:rPr>
                        <a:t> do personagem.</a:t>
                      </a:r>
                      <a:endParaRPr sz="1100">
                        <a:solidFill>
                          <a:srgbClr val="D9D9D9"/>
                        </a:solidFill>
                      </a:endParaRPr>
                    </a:p>
                    <a:p>
                      <a:pPr indent="0" lvl="0" marL="0" marR="0" rtl="0" algn="l">
                        <a:spcBef>
                          <a:spcPts val="0"/>
                        </a:spcBef>
                        <a:spcAft>
                          <a:spcPts val="0"/>
                        </a:spcAft>
                        <a:buNone/>
                      </a:pPr>
                      <a:r>
                        <a:t/>
                      </a:r>
                      <a:endParaRPr sz="1100">
                        <a:solidFill>
                          <a:srgbClr val="D9D9D9"/>
                        </a:solidFill>
                      </a:endParaRPr>
                    </a:p>
                    <a:p>
                      <a:pPr indent="-171450" lvl="0" marL="171450" marR="0" rtl="0" algn="l">
                        <a:spcBef>
                          <a:spcPts val="0"/>
                        </a:spcBef>
                        <a:spcAft>
                          <a:spcPts val="0"/>
                        </a:spcAft>
                        <a:buClr>
                          <a:srgbClr val="D9D9D9"/>
                        </a:buClr>
                        <a:buSzPts val="1100"/>
                        <a:buFont typeface="Arial"/>
                        <a:buChar char="•"/>
                      </a:pPr>
                      <a:r>
                        <a:rPr lang="pt-BR" sz="1100">
                          <a:solidFill>
                            <a:srgbClr val="D9D9D9"/>
                          </a:solidFill>
                        </a:rPr>
                        <a:t>Cetro e Cajado: Utilizado apenas em personagem Mago, item que após equipado, altera com base em seus atributos o dano </a:t>
                      </a:r>
                      <a:r>
                        <a:rPr lang="pt-BR" sz="1100">
                          <a:solidFill>
                            <a:srgbClr val="D9D9D9"/>
                          </a:solidFill>
                        </a:rPr>
                        <a:t>mágico</a:t>
                      </a:r>
                      <a:r>
                        <a:rPr lang="pt-BR" sz="1100">
                          <a:solidFill>
                            <a:srgbClr val="D9D9D9"/>
                          </a:solidFill>
                        </a:rPr>
                        <a:t> do personagem.</a:t>
                      </a:r>
                      <a:endParaRPr sz="1100">
                        <a:solidFill>
                          <a:srgbClr val="D9D9D9"/>
                        </a:solidFill>
                      </a:endParaRPr>
                    </a:p>
                    <a:p>
                      <a:pPr indent="0" lvl="0" marL="0" marR="0" rtl="0" algn="l">
                        <a:spcBef>
                          <a:spcPts val="0"/>
                        </a:spcBef>
                        <a:spcAft>
                          <a:spcPts val="0"/>
                        </a:spcAft>
                        <a:buNone/>
                      </a:pPr>
                      <a:r>
                        <a:t/>
                      </a:r>
                      <a:endParaRPr sz="1100">
                        <a:solidFill>
                          <a:srgbClr val="D9D9D9"/>
                        </a:solidFill>
                      </a:endParaRPr>
                    </a:p>
                    <a:p>
                      <a:pPr indent="-171450" lvl="0" marL="171450" marR="0" rtl="0" algn="l">
                        <a:spcBef>
                          <a:spcPts val="0"/>
                        </a:spcBef>
                        <a:spcAft>
                          <a:spcPts val="0"/>
                        </a:spcAft>
                        <a:buClr>
                          <a:srgbClr val="D9D9D9"/>
                        </a:buClr>
                        <a:buSzPts val="1100"/>
                        <a:buFont typeface="Arial"/>
                        <a:buChar char="•"/>
                      </a:pPr>
                      <a:r>
                        <a:rPr lang="pt-BR" sz="1100">
                          <a:solidFill>
                            <a:srgbClr val="D9D9D9"/>
                          </a:solidFill>
                        </a:rPr>
                        <a:t>Arco: Utilizado apenas em personagem de longa distancia, item que após equipado, altera com base em seus atributos o dano e a velocidade de </a:t>
                      </a:r>
                      <a:r>
                        <a:rPr lang="pt-BR" sz="1100">
                          <a:solidFill>
                            <a:srgbClr val="D9D9D9"/>
                          </a:solidFill>
                        </a:rPr>
                        <a:t>ataque</a:t>
                      </a:r>
                      <a:r>
                        <a:rPr lang="pt-BR" sz="1100">
                          <a:solidFill>
                            <a:srgbClr val="D9D9D9"/>
                          </a:solidFill>
                        </a:rPr>
                        <a:t> do personagem.</a:t>
                      </a:r>
                      <a:endParaRPr sz="1100">
                        <a:solidFill>
                          <a:srgbClr val="D9D9D9"/>
                        </a:solidFill>
                      </a:endParaRPr>
                    </a:p>
                    <a:p>
                      <a:pPr indent="-171450" lvl="0" marL="171450" marR="0" rtl="0" algn="l">
                        <a:spcBef>
                          <a:spcPts val="0"/>
                        </a:spcBef>
                        <a:spcAft>
                          <a:spcPts val="0"/>
                        </a:spcAft>
                        <a:buClr>
                          <a:srgbClr val="D9D9D9"/>
                        </a:buClr>
                        <a:buSzPts val="1100"/>
                        <a:buFont typeface="Arial"/>
                        <a:buChar char="•"/>
                      </a:pPr>
                      <a:r>
                        <a:rPr lang="pt-BR" sz="1100">
                          <a:solidFill>
                            <a:srgbClr val="D9D9D9"/>
                          </a:solidFill>
                        </a:rPr>
                        <a:t> Atributos variam de arma para arma e do nível que elas possuem. </a:t>
                      </a:r>
                      <a:endParaRPr>
                        <a:solidFill>
                          <a:srgbClr val="D9D9D9"/>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Shape 181"/>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182" name="Shape 182"/>
          <p:cNvGraphicFramePr/>
          <p:nvPr/>
        </p:nvGraphicFramePr>
        <p:xfrm>
          <a:off x="1132331" y="853209"/>
          <a:ext cx="3000000" cy="3000000"/>
        </p:xfrm>
        <a:graphic>
          <a:graphicData uri="http://schemas.openxmlformats.org/drawingml/2006/table">
            <a:tbl>
              <a:tblPr bandRow="1" firstRow="1">
                <a:noFill/>
                <a:tableStyleId>{C1C5015A-B556-44D1-9627-58311B8CC6FA}</a:tableStyleId>
              </a:tblPr>
              <a:tblGrid>
                <a:gridCol w="1860350"/>
              </a:tblGrid>
              <a:tr h="1882425">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83" name="Shape 183"/>
          <p:cNvPicPr preferRelativeResize="0"/>
          <p:nvPr/>
        </p:nvPicPr>
        <p:blipFill>
          <a:blip r:embed="rId4">
            <a:alphaModFix/>
          </a:blip>
          <a:stretch>
            <a:fillRect/>
          </a:stretch>
        </p:blipFill>
        <p:spPr>
          <a:xfrm>
            <a:off x="2450955" y="969004"/>
            <a:ext cx="411460" cy="411456"/>
          </a:xfrm>
          <a:prstGeom prst="rect">
            <a:avLst/>
          </a:prstGeom>
          <a:noFill/>
          <a:ln>
            <a:noFill/>
          </a:ln>
        </p:spPr>
      </p:pic>
      <p:pic>
        <p:nvPicPr>
          <p:cNvPr id="184" name="Shape 184"/>
          <p:cNvPicPr preferRelativeResize="0"/>
          <p:nvPr/>
        </p:nvPicPr>
        <p:blipFill>
          <a:blip r:embed="rId5">
            <a:alphaModFix/>
          </a:blip>
          <a:stretch>
            <a:fillRect/>
          </a:stretch>
        </p:blipFill>
        <p:spPr>
          <a:xfrm>
            <a:off x="2450938" y="1609929"/>
            <a:ext cx="411460" cy="411456"/>
          </a:xfrm>
          <a:prstGeom prst="rect">
            <a:avLst/>
          </a:prstGeom>
          <a:noFill/>
          <a:ln>
            <a:noFill/>
          </a:ln>
        </p:spPr>
      </p:pic>
      <p:pic>
        <p:nvPicPr>
          <p:cNvPr id="185" name="Shape 185"/>
          <p:cNvPicPr preferRelativeResize="0"/>
          <p:nvPr/>
        </p:nvPicPr>
        <p:blipFill>
          <a:blip r:embed="rId6">
            <a:alphaModFix/>
          </a:blip>
          <a:stretch>
            <a:fillRect/>
          </a:stretch>
        </p:blipFill>
        <p:spPr>
          <a:xfrm>
            <a:off x="2450955" y="2208332"/>
            <a:ext cx="411460" cy="411456"/>
          </a:xfrm>
          <a:prstGeom prst="rect">
            <a:avLst/>
          </a:prstGeom>
          <a:noFill/>
          <a:ln>
            <a:noFill/>
          </a:ln>
        </p:spPr>
      </p:pic>
      <p:pic>
        <p:nvPicPr>
          <p:cNvPr id="186" name="Shape 186"/>
          <p:cNvPicPr preferRelativeResize="0"/>
          <p:nvPr/>
        </p:nvPicPr>
        <p:blipFill>
          <a:blip r:embed="rId7">
            <a:alphaModFix/>
          </a:blip>
          <a:stretch>
            <a:fillRect/>
          </a:stretch>
        </p:blipFill>
        <p:spPr>
          <a:xfrm>
            <a:off x="1916854" y="969004"/>
            <a:ext cx="411460" cy="411456"/>
          </a:xfrm>
          <a:prstGeom prst="rect">
            <a:avLst/>
          </a:prstGeom>
          <a:noFill/>
          <a:ln>
            <a:noFill/>
          </a:ln>
        </p:spPr>
      </p:pic>
      <p:pic>
        <p:nvPicPr>
          <p:cNvPr id="187" name="Shape 187"/>
          <p:cNvPicPr preferRelativeResize="0"/>
          <p:nvPr/>
        </p:nvPicPr>
        <p:blipFill>
          <a:blip r:embed="rId8">
            <a:alphaModFix/>
          </a:blip>
          <a:stretch>
            <a:fillRect/>
          </a:stretch>
        </p:blipFill>
        <p:spPr>
          <a:xfrm>
            <a:off x="1916854" y="1609929"/>
            <a:ext cx="411460" cy="411456"/>
          </a:xfrm>
          <a:prstGeom prst="rect">
            <a:avLst/>
          </a:prstGeom>
          <a:noFill/>
          <a:ln>
            <a:noFill/>
          </a:ln>
        </p:spPr>
      </p:pic>
      <p:pic>
        <p:nvPicPr>
          <p:cNvPr id="188" name="Shape 188"/>
          <p:cNvPicPr preferRelativeResize="0"/>
          <p:nvPr/>
        </p:nvPicPr>
        <p:blipFill>
          <a:blip r:embed="rId9">
            <a:alphaModFix/>
          </a:blip>
          <a:stretch>
            <a:fillRect/>
          </a:stretch>
        </p:blipFill>
        <p:spPr>
          <a:xfrm>
            <a:off x="1916837" y="2208332"/>
            <a:ext cx="411460" cy="411456"/>
          </a:xfrm>
          <a:prstGeom prst="rect">
            <a:avLst/>
          </a:prstGeom>
          <a:noFill/>
          <a:ln>
            <a:noFill/>
          </a:ln>
        </p:spPr>
      </p:pic>
      <p:pic>
        <p:nvPicPr>
          <p:cNvPr id="189" name="Shape 189"/>
          <p:cNvPicPr preferRelativeResize="0"/>
          <p:nvPr/>
        </p:nvPicPr>
        <p:blipFill>
          <a:blip r:embed="rId10">
            <a:alphaModFix/>
          </a:blip>
          <a:stretch>
            <a:fillRect/>
          </a:stretch>
        </p:blipFill>
        <p:spPr>
          <a:xfrm>
            <a:off x="1262575" y="969004"/>
            <a:ext cx="411460" cy="411456"/>
          </a:xfrm>
          <a:prstGeom prst="rect">
            <a:avLst/>
          </a:prstGeom>
          <a:noFill/>
          <a:ln>
            <a:noFill/>
          </a:ln>
        </p:spPr>
      </p:pic>
      <p:pic>
        <p:nvPicPr>
          <p:cNvPr id="190" name="Shape 190"/>
          <p:cNvPicPr preferRelativeResize="0"/>
          <p:nvPr/>
        </p:nvPicPr>
        <p:blipFill>
          <a:blip r:embed="rId11">
            <a:alphaModFix/>
          </a:blip>
          <a:stretch>
            <a:fillRect/>
          </a:stretch>
        </p:blipFill>
        <p:spPr>
          <a:xfrm>
            <a:off x="1262575" y="1609929"/>
            <a:ext cx="411460" cy="411456"/>
          </a:xfrm>
          <a:prstGeom prst="rect">
            <a:avLst/>
          </a:prstGeom>
          <a:noFill/>
          <a:ln>
            <a:noFill/>
          </a:ln>
        </p:spPr>
      </p:pic>
      <p:pic>
        <p:nvPicPr>
          <p:cNvPr id="191" name="Shape 191"/>
          <p:cNvPicPr preferRelativeResize="0"/>
          <p:nvPr/>
        </p:nvPicPr>
        <p:blipFill>
          <a:blip r:embed="rId12">
            <a:alphaModFix/>
          </a:blip>
          <a:stretch>
            <a:fillRect/>
          </a:stretch>
        </p:blipFill>
        <p:spPr>
          <a:xfrm>
            <a:off x="1262575" y="2208349"/>
            <a:ext cx="411460" cy="411456"/>
          </a:xfrm>
          <a:prstGeom prst="rect">
            <a:avLst/>
          </a:prstGeom>
          <a:noFill/>
          <a:ln>
            <a:noFill/>
          </a:ln>
        </p:spPr>
      </p:pic>
      <p:graphicFrame>
        <p:nvGraphicFramePr>
          <p:cNvPr id="192" name="Shape 192"/>
          <p:cNvGraphicFramePr/>
          <p:nvPr/>
        </p:nvGraphicFramePr>
        <p:xfrm>
          <a:off x="1132331" y="2889334"/>
          <a:ext cx="3000000" cy="3000000"/>
        </p:xfrm>
        <a:graphic>
          <a:graphicData uri="http://schemas.openxmlformats.org/drawingml/2006/table">
            <a:tbl>
              <a:tblPr bandRow="1" firstRow="1">
                <a:noFill/>
                <a:tableStyleId>{C1C5015A-B556-44D1-9627-58311B8CC6FA}</a:tableStyleId>
              </a:tblPr>
              <a:tblGrid>
                <a:gridCol w="1860350"/>
              </a:tblGrid>
              <a:tr h="1772700">
                <a:tc>
                  <a:txBody>
                    <a:bodyPr>
                      <a:noAutofit/>
                    </a:bodyPr>
                    <a:lstStyle/>
                    <a:p>
                      <a:pPr indent="0" lvl="0" marL="0" marR="0" rtl="0" algn="l">
                        <a:spcBef>
                          <a:spcPts val="0"/>
                        </a:spcBef>
                        <a:spcAft>
                          <a:spcPts val="0"/>
                        </a:spcAft>
                        <a:buNone/>
                      </a:pPr>
                      <a:r>
                        <a:rPr lang="pt-BR" sz="1100">
                          <a:solidFill>
                            <a:srgbClr val="D9D9D9"/>
                          </a:solidFill>
                        </a:rPr>
                        <a:t>Figura </a:t>
                      </a:r>
                      <a:r>
                        <a:rPr lang="pt-BR" sz="1100">
                          <a:solidFill>
                            <a:srgbClr val="D9D9D9"/>
                          </a:solidFill>
                        </a:rPr>
                        <a:t>14</a:t>
                      </a:r>
                      <a:r>
                        <a:rPr lang="pt-BR" sz="1100">
                          <a:solidFill>
                            <a:srgbClr val="D9D9D9"/>
                          </a:solidFill>
                        </a:rPr>
                        <a:t>: Consumíveis</a:t>
                      </a:r>
                      <a:endParaRPr>
                        <a:solidFill>
                          <a:srgbClr val="D9D9D9"/>
                        </a:solidFill>
                      </a:endParaRPr>
                    </a:p>
                    <a:p>
                      <a:pPr indent="0" lvl="0" marL="0" marR="0" rtl="0" algn="l">
                        <a:spcBef>
                          <a:spcPts val="0"/>
                        </a:spcBef>
                        <a:spcAft>
                          <a:spcPts val="0"/>
                        </a:spcAft>
                        <a:buNone/>
                      </a:pPr>
                      <a:r>
                        <a:t/>
                      </a:r>
                      <a:endParaRPr sz="1100">
                        <a:solidFill>
                          <a:srgbClr val="D9D9D9"/>
                        </a:solidFill>
                      </a:endParaRPr>
                    </a:p>
                    <a:p>
                      <a:pPr indent="-171450" lvl="0" marL="171450" marR="0" rtl="0" algn="l">
                        <a:spcBef>
                          <a:spcPts val="0"/>
                        </a:spcBef>
                        <a:spcAft>
                          <a:spcPts val="0"/>
                        </a:spcAft>
                        <a:buClr>
                          <a:srgbClr val="D9D9D9"/>
                        </a:buClr>
                        <a:buSzPts val="1100"/>
                        <a:buFont typeface="Arial"/>
                        <a:buChar char="•"/>
                      </a:pPr>
                      <a:r>
                        <a:rPr lang="pt-BR" sz="1100">
                          <a:solidFill>
                            <a:srgbClr val="D9D9D9"/>
                          </a:solidFill>
                        </a:rPr>
                        <a:t>Poções: Consumíveis que recuperam parte da vida ou da mana gasta.</a:t>
                      </a:r>
                      <a:endParaRPr>
                        <a:solidFill>
                          <a:srgbClr val="D9D9D9"/>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93" name="Shape 193"/>
          <p:cNvGraphicFramePr/>
          <p:nvPr/>
        </p:nvGraphicFramePr>
        <p:xfrm>
          <a:off x="3081167" y="1228607"/>
          <a:ext cx="3000000" cy="3000000"/>
        </p:xfrm>
        <a:graphic>
          <a:graphicData uri="http://schemas.openxmlformats.org/drawingml/2006/table">
            <a:tbl>
              <a:tblPr bandRow="1" firstRow="1">
                <a:noFill/>
                <a:tableStyleId>{C1C5015A-B556-44D1-9627-58311B8CC6FA}</a:tableStyleId>
              </a:tblPr>
              <a:tblGrid>
                <a:gridCol w="2467400"/>
              </a:tblGrid>
              <a:tr h="3137650">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94" name="Shape 194"/>
          <p:cNvPicPr preferRelativeResize="0"/>
          <p:nvPr/>
        </p:nvPicPr>
        <p:blipFill rotWithShape="1">
          <a:blip r:embed="rId13">
            <a:alphaModFix/>
          </a:blip>
          <a:srcRect b="0" l="0" r="0" t="0"/>
          <a:stretch/>
        </p:blipFill>
        <p:spPr>
          <a:xfrm>
            <a:off x="3163100" y="1354825"/>
            <a:ext cx="2303463" cy="1524875"/>
          </a:xfrm>
          <a:prstGeom prst="rect">
            <a:avLst/>
          </a:prstGeom>
          <a:noFill/>
          <a:ln>
            <a:noFill/>
          </a:ln>
        </p:spPr>
      </p:pic>
      <p:pic>
        <p:nvPicPr>
          <p:cNvPr id="195" name="Shape 195"/>
          <p:cNvPicPr preferRelativeResize="0"/>
          <p:nvPr/>
        </p:nvPicPr>
        <p:blipFill rotWithShape="1">
          <a:blip r:embed="rId14">
            <a:alphaModFix/>
          </a:blip>
          <a:srcRect b="0" l="0" r="0" t="0"/>
          <a:stretch/>
        </p:blipFill>
        <p:spPr>
          <a:xfrm>
            <a:off x="3163111" y="2884925"/>
            <a:ext cx="2303475" cy="1355100"/>
          </a:xfrm>
          <a:prstGeom prst="rect">
            <a:avLst/>
          </a:prstGeom>
          <a:noFill/>
          <a:ln>
            <a:noFill/>
          </a:ln>
        </p:spPr>
      </p:pic>
      <p:graphicFrame>
        <p:nvGraphicFramePr>
          <p:cNvPr id="196" name="Shape 196"/>
          <p:cNvGraphicFramePr/>
          <p:nvPr/>
        </p:nvGraphicFramePr>
        <p:xfrm>
          <a:off x="5706317" y="853206"/>
          <a:ext cx="3000000" cy="3000000"/>
        </p:xfrm>
        <a:graphic>
          <a:graphicData uri="http://schemas.openxmlformats.org/drawingml/2006/table">
            <a:tbl>
              <a:tblPr bandRow="1" firstRow="1">
                <a:noFill/>
                <a:tableStyleId>{C1C5015A-B556-44D1-9627-58311B8CC6FA}</a:tableStyleId>
              </a:tblPr>
              <a:tblGrid>
                <a:gridCol w="2112550"/>
              </a:tblGrid>
              <a:tr h="3888425">
                <a:tc>
                  <a:txBody>
                    <a:bodyPr>
                      <a:noAutofit/>
                    </a:bodyPr>
                    <a:lstStyle/>
                    <a:p>
                      <a:pPr indent="0" lvl="0" marL="0" marR="0" rtl="0" algn="l">
                        <a:spcBef>
                          <a:spcPts val="0"/>
                        </a:spcBef>
                        <a:spcAft>
                          <a:spcPts val="0"/>
                        </a:spcAft>
                        <a:buNone/>
                      </a:pPr>
                      <a:r>
                        <a:rPr lang="pt-BR" sz="1100">
                          <a:solidFill>
                            <a:srgbClr val="D9D9D9"/>
                          </a:solidFill>
                        </a:rPr>
                        <a:t>Figura 15: Armaduras</a:t>
                      </a:r>
                      <a:endParaRPr sz="1100">
                        <a:solidFill>
                          <a:srgbClr val="D9D9D9"/>
                        </a:solidFill>
                      </a:endParaRPr>
                    </a:p>
                    <a:p>
                      <a:pPr indent="-171450" lvl="0" marL="171450" marR="0" rtl="0" algn="l">
                        <a:spcBef>
                          <a:spcPts val="0"/>
                        </a:spcBef>
                        <a:spcAft>
                          <a:spcPts val="0"/>
                        </a:spcAft>
                        <a:buClr>
                          <a:srgbClr val="D9D9D9"/>
                        </a:buClr>
                        <a:buSzPts val="1100"/>
                        <a:buFont typeface="Arial"/>
                        <a:buChar char="•"/>
                      </a:pPr>
                      <a:r>
                        <a:rPr lang="pt-BR" sz="1100">
                          <a:solidFill>
                            <a:srgbClr val="D9D9D9"/>
                          </a:solidFill>
                        </a:rPr>
                        <a:t>Chapéu/Elmo</a:t>
                      </a:r>
                      <a:r>
                        <a:rPr lang="pt-BR" sz="1100">
                          <a:solidFill>
                            <a:srgbClr val="D9D9D9"/>
                          </a:solidFill>
                        </a:rPr>
                        <a:t>: item equipável de determinado personagem possui como atributo defesa, velocidade de </a:t>
                      </a:r>
                      <a:r>
                        <a:rPr lang="pt-BR" sz="1100">
                          <a:solidFill>
                            <a:srgbClr val="D9D9D9"/>
                          </a:solidFill>
                        </a:rPr>
                        <a:t>ataque</a:t>
                      </a:r>
                      <a:r>
                        <a:rPr lang="pt-BR" sz="1100">
                          <a:solidFill>
                            <a:srgbClr val="D9D9D9"/>
                          </a:solidFill>
                        </a:rPr>
                        <a:t> ou dano </a:t>
                      </a:r>
                      <a:r>
                        <a:rPr lang="pt-BR" sz="1100">
                          <a:solidFill>
                            <a:srgbClr val="D9D9D9"/>
                          </a:solidFill>
                        </a:rPr>
                        <a:t>mágico</a:t>
                      </a:r>
                      <a:endParaRPr sz="1100">
                        <a:solidFill>
                          <a:srgbClr val="D9D9D9"/>
                        </a:solidFill>
                      </a:endParaRPr>
                    </a:p>
                    <a:p>
                      <a:pPr indent="-171450" lvl="0" marL="171450" marR="0" rtl="0" algn="l">
                        <a:spcBef>
                          <a:spcPts val="0"/>
                        </a:spcBef>
                        <a:spcAft>
                          <a:spcPts val="0"/>
                        </a:spcAft>
                        <a:buClr>
                          <a:srgbClr val="D9D9D9"/>
                        </a:buClr>
                        <a:buSzPts val="1100"/>
                        <a:buFont typeface="Arial"/>
                        <a:buChar char="•"/>
                      </a:pPr>
                      <a:r>
                        <a:rPr lang="pt-BR" sz="1100">
                          <a:solidFill>
                            <a:srgbClr val="D9D9D9"/>
                          </a:solidFill>
                        </a:rPr>
                        <a:t>Luva: item equipável de determinado personagem que possui defesa, dano de </a:t>
                      </a:r>
                      <a:r>
                        <a:rPr lang="pt-BR" sz="1100">
                          <a:solidFill>
                            <a:srgbClr val="D9D9D9"/>
                          </a:solidFill>
                        </a:rPr>
                        <a:t>ataque</a:t>
                      </a:r>
                      <a:r>
                        <a:rPr lang="pt-BR" sz="1100">
                          <a:solidFill>
                            <a:srgbClr val="D9D9D9"/>
                          </a:solidFill>
                        </a:rPr>
                        <a:t> ou dano </a:t>
                      </a:r>
                      <a:r>
                        <a:rPr lang="pt-BR" sz="1100">
                          <a:solidFill>
                            <a:srgbClr val="D9D9D9"/>
                          </a:solidFill>
                        </a:rPr>
                        <a:t>mágico</a:t>
                      </a:r>
                      <a:r>
                        <a:rPr lang="pt-BR" sz="1100">
                          <a:solidFill>
                            <a:srgbClr val="D9D9D9"/>
                          </a:solidFill>
                        </a:rPr>
                        <a:t>.</a:t>
                      </a:r>
                      <a:endParaRPr sz="1100">
                        <a:solidFill>
                          <a:srgbClr val="D9D9D9"/>
                        </a:solidFill>
                      </a:endParaRPr>
                    </a:p>
                    <a:p>
                      <a:pPr indent="-171450" lvl="0" marL="171450" marR="0" rtl="0" algn="l">
                        <a:spcBef>
                          <a:spcPts val="0"/>
                        </a:spcBef>
                        <a:spcAft>
                          <a:spcPts val="0"/>
                        </a:spcAft>
                        <a:buClr>
                          <a:srgbClr val="D9D9D9"/>
                        </a:buClr>
                        <a:buSzPts val="1100"/>
                        <a:buFont typeface="Arial"/>
                        <a:buChar char="•"/>
                      </a:pPr>
                      <a:r>
                        <a:rPr lang="pt-BR" sz="1100">
                          <a:solidFill>
                            <a:srgbClr val="D9D9D9"/>
                          </a:solidFill>
                        </a:rPr>
                        <a:t>Armadura: item equipável de determinado personagem que possui grande quantidade de defesa ou resistência a magia.</a:t>
                      </a:r>
                      <a:endParaRPr sz="1100">
                        <a:solidFill>
                          <a:srgbClr val="D9D9D9"/>
                        </a:solidFill>
                      </a:endParaRPr>
                    </a:p>
                    <a:p>
                      <a:pPr indent="-171450" lvl="0" marL="171450" marR="0" rtl="0" algn="l">
                        <a:spcBef>
                          <a:spcPts val="0"/>
                        </a:spcBef>
                        <a:spcAft>
                          <a:spcPts val="0"/>
                        </a:spcAft>
                        <a:buClr>
                          <a:srgbClr val="D9D9D9"/>
                        </a:buClr>
                        <a:buSzPts val="1100"/>
                        <a:buFont typeface="Arial"/>
                        <a:buChar char="•"/>
                      </a:pPr>
                      <a:r>
                        <a:rPr lang="pt-BR" sz="1100">
                          <a:solidFill>
                            <a:srgbClr val="D9D9D9"/>
                          </a:solidFill>
                        </a:rPr>
                        <a:t>Calça: item equipável que possui grande quantidade de defesa.</a:t>
                      </a:r>
                      <a:endParaRPr sz="1100">
                        <a:solidFill>
                          <a:srgbClr val="D9D9D9"/>
                        </a:solidFill>
                      </a:endParaRPr>
                    </a:p>
                    <a:p>
                      <a:pPr indent="-171450" lvl="0" marL="171450" marR="0" rtl="0" algn="l">
                        <a:spcBef>
                          <a:spcPts val="0"/>
                        </a:spcBef>
                        <a:spcAft>
                          <a:spcPts val="0"/>
                        </a:spcAft>
                        <a:buClr>
                          <a:srgbClr val="D9D9D9"/>
                        </a:buClr>
                        <a:buSzPts val="1100"/>
                        <a:buFont typeface="Arial"/>
                        <a:buChar char="•"/>
                      </a:pPr>
                      <a:r>
                        <a:rPr lang="pt-BR" sz="1100">
                          <a:solidFill>
                            <a:srgbClr val="D9D9D9"/>
                          </a:solidFill>
                        </a:rPr>
                        <a:t>Bota: item equipável que possui velocidade de movimento e defesa.</a:t>
                      </a:r>
                      <a:endParaRPr sz="1100">
                        <a:solidFill>
                          <a:srgbClr val="D9D9D9"/>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Shape 201"/>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202" name="Shape 202"/>
          <p:cNvGraphicFramePr/>
          <p:nvPr/>
        </p:nvGraphicFramePr>
        <p:xfrm>
          <a:off x="1191937" y="758432"/>
          <a:ext cx="3000000" cy="3000000"/>
        </p:xfrm>
        <a:graphic>
          <a:graphicData uri="http://schemas.openxmlformats.org/drawingml/2006/table">
            <a:tbl>
              <a:tblPr bandRow="1" firstRow="1">
                <a:noFill/>
                <a:tableStyleId>{C1C5015A-B556-44D1-9627-58311B8CC6FA}</a:tableStyleId>
              </a:tblPr>
              <a:tblGrid>
                <a:gridCol w="3287975"/>
              </a:tblGrid>
              <a:tr h="1815175">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03" name="Shape 203"/>
          <p:cNvPicPr preferRelativeResize="0"/>
          <p:nvPr/>
        </p:nvPicPr>
        <p:blipFill rotWithShape="1">
          <a:blip r:embed="rId4">
            <a:alphaModFix/>
          </a:blip>
          <a:srcRect b="0" l="0" r="0" t="0"/>
          <a:stretch/>
        </p:blipFill>
        <p:spPr>
          <a:xfrm>
            <a:off x="1913000" y="860538"/>
            <a:ext cx="1688423" cy="1610950"/>
          </a:xfrm>
          <a:prstGeom prst="rect">
            <a:avLst/>
          </a:prstGeom>
          <a:noFill/>
          <a:ln>
            <a:noFill/>
          </a:ln>
        </p:spPr>
      </p:pic>
      <p:graphicFrame>
        <p:nvGraphicFramePr>
          <p:cNvPr id="204" name="Shape 204"/>
          <p:cNvGraphicFramePr/>
          <p:nvPr/>
        </p:nvGraphicFramePr>
        <p:xfrm>
          <a:off x="1191937" y="2626010"/>
          <a:ext cx="3000000" cy="3000000"/>
        </p:xfrm>
        <a:graphic>
          <a:graphicData uri="http://schemas.openxmlformats.org/drawingml/2006/table">
            <a:tbl>
              <a:tblPr bandRow="1" firstRow="1">
                <a:noFill/>
                <a:tableStyleId>{C1C5015A-B556-44D1-9627-58311B8CC6FA}</a:tableStyleId>
              </a:tblPr>
              <a:tblGrid>
                <a:gridCol w="3287975"/>
              </a:tblGrid>
              <a:tr h="2125050">
                <a:tc>
                  <a:txBody>
                    <a:bodyPr>
                      <a:noAutofit/>
                    </a:bodyPr>
                    <a:lstStyle/>
                    <a:p>
                      <a:pPr indent="0" lvl="0" marL="0" marR="0" rtl="0" algn="l">
                        <a:spcBef>
                          <a:spcPts val="0"/>
                        </a:spcBef>
                        <a:spcAft>
                          <a:spcPts val="0"/>
                        </a:spcAft>
                        <a:buNone/>
                      </a:pPr>
                      <a:r>
                        <a:rPr lang="pt-BR" sz="1100">
                          <a:solidFill>
                            <a:srgbClr val="D9D9D9"/>
                          </a:solidFill>
                        </a:rPr>
                        <a:t>Figura </a:t>
                      </a:r>
                      <a:r>
                        <a:rPr lang="pt-BR" sz="1100">
                          <a:solidFill>
                            <a:srgbClr val="D9D9D9"/>
                          </a:solidFill>
                        </a:rPr>
                        <a:t>16</a:t>
                      </a:r>
                      <a:r>
                        <a:rPr lang="pt-BR" sz="1100">
                          <a:solidFill>
                            <a:srgbClr val="D9D9D9"/>
                          </a:solidFill>
                        </a:rPr>
                        <a:t>: Drop de itens</a:t>
                      </a:r>
                      <a:endParaRPr sz="1100">
                        <a:solidFill>
                          <a:srgbClr val="D9D9D9"/>
                        </a:solidFill>
                      </a:endParaRPr>
                    </a:p>
                    <a:p>
                      <a:pPr indent="0" lvl="0" marL="0" marR="0" rtl="0" algn="l">
                        <a:spcBef>
                          <a:spcPts val="0"/>
                        </a:spcBef>
                        <a:spcAft>
                          <a:spcPts val="0"/>
                        </a:spcAft>
                        <a:buNone/>
                      </a:pPr>
                      <a:r>
                        <a:rPr lang="pt-BR" sz="1100">
                          <a:solidFill>
                            <a:srgbClr val="D9D9D9"/>
                          </a:solidFill>
                        </a:rPr>
                        <a:t>Após matar um monstro, o Player tem a chance de receber um item </a:t>
                      </a:r>
                      <a:r>
                        <a:rPr lang="pt-BR" sz="1100">
                          <a:solidFill>
                            <a:srgbClr val="D9D9D9"/>
                          </a:solidFill>
                        </a:rPr>
                        <a:t>específico</a:t>
                      </a:r>
                      <a:r>
                        <a:rPr lang="pt-BR" sz="1100">
                          <a:solidFill>
                            <a:srgbClr val="D9D9D9"/>
                          </a:solidFill>
                        </a:rPr>
                        <a:t>.</a:t>
                      </a:r>
                      <a:endParaRPr sz="1100">
                        <a:solidFill>
                          <a:srgbClr val="D9D9D9"/>
                        </a:solidFill>
                      </a:endParaRPr>
                    </a:p>
                    <a:p>
                      <a:pPr indent="0" lvl="0" marL="0" marR="0" rtl="0" algn="l">
                        <a:spcBef>
                          <a:spcPts val="0"/>
                        </a:spcBef>
                        <a:spcAft>
                          <a:spcPts val="0"/>
                        </a:spcAft>
                        <a:buNone/>
                      </a:pPr>
                      <a:r>
                        <a:rPr lang="pt-BR" sz="1100">
                          <a:solidFill>
                            <a:srgbClr val="D9D9D9"/>
                          </a:solidFill>
                        </a:rPr>
                        <a:t>Cada tipo de monstro dropa um tipo diferente de item.</a:t>
                      </a:r>
                      <a:endParaRPr sz="1100">
                        <a:solidFill>
                          <a:srgbClr val="D9D9D9"/>
                        </a:solidFill>
                      </a:endParaRPr>
                    </a:p>
                    <a:p>
                      <a:pPr indent="0" lvl="0" marL="0" marR="0" rtl="0" algn="l">
                        <a:spcBef>
                          <a:spcPts val="0"/>
                        </a:spcBef>
                        <a:spcAft>
                          <a:spcPts val="0"/>
                        </a:spcAft>
                        <a:buNone/>
                      </a:pPr>
                      <a:r>
                        <a:rPr lang="pt-BR" sz="1100">
                          <a:solidFill>
                            <a:srgbClr val="D9D9D9"/>
                          </a:solidFill>
                        </a:rPr>
                        <a:t>Após a morte do monstro, o item cairá no chão e o personagem pode pegar ou não.</a:t>
                      </a:r>
                      <a:endParaRPr sz="1100">
                        <a:solidFill>
                          <a:srgbClr val="D9D9D9"/>
                        </a:solidFill>
                      </a:endParaRPr>
                    </a:p>
                    <a:p>
                      <a:pPr indent="0" lvl="0" marL="0" marR="0" rtl="0" algn="l">
                        <a:spcBef>
                          <a:spcPts val="0"/>
                        </a:spcBef>
                        <a:spcAft>
                          <a:spcPts val="0"/>
                        </a:spcAft>
                        <a:buNone/>
                      </a:pPr>
                      <a:r>
                        <a:rPr lang="pt-BR" sz="1100">
                          <a:solidFill>
                            <a:srgbClr val="D9D9D9"/>
                          </a:solidFill>
                        </a:rPr>
                        <a:t>Moedas</a:t>
                      </a:r>
                      <a:r>
                        <a:rPr lang="pt-BR" sz="1100">
                          <a:solidFill>
                            <a:srgbClr val="D9D9D9"/>
                          </a:solidFill>
                        </a:rPr>
                        <a:t> irão diretamente para o inventário.</a:t>
                      </a:r>
                      <a:endParaRPr sz="1100">
                        <a:solidFill>
                          <a:srgbClr val="D9D9D9"/>
                        </a:solidFill>
                      </a:endParaRPr>
                    </a:p>
                    <a:p>
                      <a:pPr indent="0" lvl="0" marL="0" marR="0" rtl="0" algn="l">
                        <a:spcBef>
                          <a:spcPts val="0"/>
                        </a:spcBef>
                        <a:spcAft>
                          <a:spcPts val="0"/>
                        </a:spcAft>
                        <a:buNone/>
                      </a:pPr>
                      <a:r>
                        <a:rPr lang="pt-BR" sz="1100">
                          <a:solidFill>
                            <a:srgbClr val="D9D9D9"/>
                          </a:solidFill>
                        </a:rPr>
                        <a:t>Além dos itens caírem de forma aleatória, o adicional contido nelas também será aleatório, mas o drop de itens considerados “bons” é relativamente </a:t>
                      </a:r>
                      <a:r>
                        <a:rPr lang="pt-BR" sz="1100">
                          <a:solidFill>
                            <a:srgbClr val="D9D9D9"/>
                          </a:solidFill>
                        </a:rPr>
                        <a:t>difícil</a:t>
                      </a:r>
                      <a:r>
                        <a:rPr lang="pt-BR" sz="1100">
                          <a:solidFill>
                            <a:srgbClr val="D9D9D9"/>
                          </a:solidFill>
                        </a:rPr>
                        <a:t>.</a:t>
                      </a:r>
                      <a:endParaRPr sz="1100">
                        <a:solidFill>
                          <a:srgbClr val="D9D9D9"/>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05" name="Shape 205"/>
          <p:cNvGraphicFramePr/>
          <p:nvPr/>
        </p:nvGraphicFramePr>
        <p:xfrm>
          <a:off x="4572008" y="758437"/>
          <a:ext cx="3000000" cy="3000000"/>
        </p:xfrm>
        <a:graphic>
          <a:graphicData uri="http://schemas.openxmlformats.org/drawingml/2006/table">
            <a:tbl>
              <a:tblPr bandRow="1" firstRow="1">
                <a:noFill/>
                <a:tableStyleId>{C1C5015A-B556-44D1-9627-58311B8CC6FA}</a:tableStyleId>
              </a:tblPr>
              <a:tblGrid>
                <a:gridCol w="3287975"/>
              </a:tblGrid>
              <a:tr h="730925">
                <a:tc>
                  <a:txBody>
                    <a:bodyPr>
                      <a:noAutofit/>
                    </a:bodyPr>
                    <a:lstStyle/>
                    <a:p>
                      <a:pPr indent="0" lvl="0" marL="0" marR="0" rtl="0" algn="ctr">
                        <a:spcBef>
                          <a:spcPts val="0"/>
                        </a:spcBef>
                        <a:spcAft>
                          <a:spcPts val="0"/>
                        </a:spcAft>
                        <a:buNone/>
                      </a:pPr>
                      <a:r>
                        <a:t/>
                      </a:r>
                      <a:endParaRPr>
                        <a:solidFill>
                          <a:srgbClr val="D9D9D9"/>
                        </a:solidFill>
                      </a:endParaRPr>
                    </a:p>
                    <a:p>
                      <a:pPr indent="0" lvl="0" marL="0" marR="0" rtl="0" algn="ctr">
                        <a:spcBef>
                          <a:spcPts val="0"/>
                        </a:spcBef>
                        <a:spcAft>
                          <a:spcPts val="0"/>
                        </a:spcAft>
                        <a:buNone/>
                      </a:pPr>
                      <a:r>
                        <a:rPr lang="pt-BR">
                          <a:solidFill>
                            <a:srgbClr val="D9D9D9"/>
                          </a:solidFill>
                        </a:rPr>
                        <a:t>Drop de itens e fim de eventos</a:t>
                      </a:r>
                      <a:endParaRPr sz="1800">
                        <a:solidFill>
                          <a:srgbClr val="D9D9D9"/>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06" name="Shape 206"/>
          <p:cNvPicPr preferRelativeResize="0"/>
          <p:nvPr/>
        </p:nvPicPr>
        <p:blipFill rotWithShape="1">
          <a:blip r:embed="rId5">
            <a:alphaModFix/>
          </a:blip>
          <a:srcRect b="0" l="0" r="0" t="0"/>
          <a:stretch/>
        </p:blipFill>
        <p:spPr>
          <a:xfrm>
            <a:off x="4870300" y="1620150"/>
            <a:ext cx="3243524" cy="1815176"/>
          </a:xfrm>
          <a:prstGeom prst="rect">
            <a:avLst/>
          </a:prstGeom>
          <a:noFill/>
          <a:ln>
            <a:noFill/>
          </a:ln>
        </p:spPr>
      </p:pic>
      <p:graphicFrame>
        <p:nvGraphicFramePr>
          <p:cNvPr id="207" name="Shape 207"/>
          <p:cNvGraphicFramePr/>
          <p:nvPr/>
        </p:nvGraphicFramePr>
        <p:xfrm>
          <a:off x="4572008" y="3435333"/>
          <a:ext cx="3000000" cy="3000000"/>
        </p:xfrm>
        <a:graphic>
          <a:graphicData uri="http://schemas.openxmlformats.org/drawingml/2006/table">
            <a:tbl>
              <a:tblPr bandRow="1" firstRow="1">
                <a:noFill/>
                <a:tableStyleId>{C1C5015A-B556-44D1-9627-58311B8CC6FA}</a:tableStyleId>
              </a:tblPr>
              <a:tblGrid>
                <a:gridCol w="3315525"/>
              </a:tblGrid>
              <a:tr h="1315725">
                <a:tc>
                  <a:txBody>
                    <a:bodyPr>
                      <a:noAutofit/>
                    </a:bodyPr>
                    <a:lstStyle/>
                    <a:p>
                      <a:pPr indent="0" lvl="0" marL="0" marR="0" rtl="0" algn="l">
                        <a:spcBef>
                          <a:spcPts val="0"/>
                        </a:spcBef>
                        <a:spcAft>
                          <a:spcPts val="0"/>
                        </a:spcAft>
                        <a:buNone/>
                      </a:pPr>
                      <a:r>
                        <a:rPr lang="pt-BR" sz="1100">
                          <a:solidFill>
                            <a:srgbClr val="D9D9D9"/>
                          </a:solidFill>
                        </a:rPr>
                        <a:t>Figura </a:t>
                      </a:r>
                      <a:r>
                        <a:rPr lang="pt-BR" sz="1100">
                          <a:solidFill>
                            <a:srgbClr val="D9D9D9"/>
                          </a:solidFill>
                        </a:rPr>
                        <a:t>17</a:t>
                      </a:r>
                      <a:r>
                        <a:rPr lang="pt-BR" sz="1100">
                          <a:solidFill>
                            <a:srgbClr val="D9D9D9"/>
                          </a:solidFill>
                        </a:rPr>
                        <a:t>: Reprodução do fim de evento;</a:t>
                      </a:r>
                      <a:endParaRPr sz="1100">
                        <a:solidFill>
                          <a:srgbClr val="D9D9D9"/>
                        </a:solidFill>
                      </a:endParaRPr>
                    </a:p>
                    <a:p>
                      <a:pPr indent="0" lvl="0" marL="0" marR="0" rtl="0" algn="l">
                        <a:spcBef>
                          <a:spcPts val="0"/>
                        </a:spcBef>
                        <a:spcAft>
                          <a:spcPts val="0"/>
                        </a:spcAft>
                        <a:buNone/>
                      </a:pPr>
                      <a:r>
                        <a:rPr lang="pt-BR" sz="1100">
                          <a:solidFill>
                            <a:srgbClr val="D9D9D9"/>
                          </a:solidFill>
                        </a:rPr>
                        <a:t>Ao completar uma missão ou evento o Player irá ganhar um item ou gold, além da reputação.</a:t>
                      </a:r>
                      <a:endParaRPr sz="1100">
                        <a:solidFill>
                          <a:srgbClr val="D9D9D9"/>
                        </a:solidFill>
                      </a:endParaRPr>
                    </a:p>
                    <a:p>
                      <a:pPr indent="0" lvl="0" marL="0" marR="0" rtl="0" algn="l">
                        <a:spcBef>
                          <a:spcPts val="0"/>
                        </a:spcBef>
                        <a:spcAft>
                          <a:spcPts val="0"/>
                        </a:spcAft>
                        <a:buNone/>
                      </a:pPr>
                      <a:r>
                        <a:rPr lang="pt-BR" sz="1100">
                          <a:solidFill>
                            <a:srgbClr val="D9D9D9"/>
                          </a:solidFill>
                        </a:rPr>
                        <a:t>O item e o gold assim como a reputação, irá variar de acordo com o tipo de missão e dificuldade;</a:t>
                      </a:r>
                      <a:endParaRPr sz="1100">
                        <a:solidFill>
                          <a:srgbClr val="D9D9D9"/>
                        </a:solidFill>
                      </a:endParaRPr>
                    </a:p>
                    <a:p>
                      <a:pPr indent="0" lvl="0" marL="0" marR="0" rtl="0" algn="l">
                        <a:spcBef>
                          <a:spcPts val="0"/>
                        </a:spcBef>
                        <a:spcAft>
                          <a:spcPts val="0"/>
                        </a:spcAft>
                        <a:buNone/>
                      </a:pPr>
                      <a:r>
                        <a:rPr lang="pt-BR" sz="1100">
                          <a:solidFill>
                            <a:srgbClr val="D9D9D9"/>
                          </a:solidFill>
                        </a:rPr>
                        <a:t>O item ganho será aleatório, mas será com um adicional bom.</a:t>
                      </a:r>
                      <a:endParaRPr sz="1100">
                        <a:solidFill>
                          <a:srgbClr val="D9D9D9"/>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08" name="Shape 208"/>
          <p:cNvGraphicFramePr/>
          <p:nvPr/>
        </p:nvGraphicFramePr>
        <p:xfrm>
          <a:off x="4572008" y="1554739"/>
          <a:ext cx="3000000" cy="3000000"/>
        </p:xfrm>
        <a:graphic>
          <a:graphicData uri="http://schemas.openxmlformats.org/drawingml/2006/table">
            <a:tbl>
              <a:tblPr bandRow="1" firstRow="1">
                <a:noFill/>
                <a:tableStyleId>{C1C5015A-B556-44D1-9627-58311B8CC6FA}</a:tableStyleId>
              </a:tblPr>
              <a:tblGrid>
                <a:gridCol w="3315525"/>
              </a:tblGrid>
              <a:tr h="1815175">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Shape 213"/>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214" name="Shape 214"/>
          <p:cNvGraphicFramePr/>
          <p:nvPr/>
        </p:nvGraphicFramePr>
        <p:xfrm>
          <a:off x="1101562" y="762956"/>
          <a:ext cx="3000000" cy="3000000"/>
        </p:xfrm>
        <a:graphic>
          <a:graphicData uri="http://schemas.openxmlformats.org/drawingml/2006/table">
            <a:tbl>
              <a:tblPr bandRow="1" firstRow="1">
                <a:noFill/>
                <a:tableStyleId>{C1C5015A-B556-44D1-9627-58311B8CC6FA}</a:tableStyleId>
              </a:tblPr>
              <a:tblGrid>
                <a:gridCol w="2592300"/>
              </a:tblGrid>
              <a:tr h="4000200">
                <a:tc>
                  <a:txBody>
                    <a:bodyPr>
                      <a:noAutofit/>
                    </a:bodyPr>
                    <a:lstStyle/>
                    <a:p>
                      <a:pPr indent="0" lvl="0" marL="0" marR="0" rtl="0" algn="ctr">
                        <a:spcBef>
                          <a:spcPts val="0"/>
                        </a:spcBef>
                        <a:spcAft>
                          <a:spcPts val="0"/>
                        </a:spcAft>
                        <a:buNone/>
                      </a:pPr>
                      <a:r>
                        <a:rPr lang="pt-BR">
                          <a:solidFill>
                            <a:srgbClr val="D9D9D9"/>
                          </a:solidFill>
                        </a:rPr>
                        <a:t>Botões do Menu</a:t>
                      </a:r>
                      <a:endParaRPr>
                        <a:solidFill>
                          <a:srgbClr val="D9D9D9"/>
                        </a:solidFill>
                      </a:endParaRPr>
                    </a:p>
                    <a:p>
                      <a:pPr indent="0" lvl="0" marL="0" marR="0" rtl="0">
                        <a:spcBef>
                          <a:spcPts val="0"/>
                        </a:spcBef>
                        <a:spcAft>
                          <a:spcPts val="0"/>
                        </a:spcAft>
                        <a:buNone/>
                      </a:pPr>
                      <a:r>
                        <a:t/>
                      </a:r>
                      <a:endParaRPr sz="1600">
                        <a:solidFill>
                          <a:srgbClr val="D9D9D9"/>
                        </a:solidFill>
                      </a:endParaRPr>
                    </a:p>
                    <a:p>
                      <a:pPr indent="0" lvl="0" marL="0" marR="0" rtl="0">
                        <a:spcBef>
                          <a:spcPts val="0"/>
                        </a:spcBef>
                        <a:spcAft>
                          <a:spcPts val="0"/>
                        </a:spcAft>
                        <a:buNone/>
                      </a:pPr>
                      <a:r>
                        <a:rPr lang="pt-BR" sz="1600">
                          <a:solidFill>
                            <a:srgbClr val="D9D9D9"/>
                          </a:solidFill>
                        </a:rPr>
                        <a:t> </a:t>
                      </a:r>
                      <a:r>
                        <a:rPr lang="pt-BR" sz="1100">
                          <a:solidFill>
                            <a:srgbClr val="D9D9D9"/>
                          </a:solidFill>
                        </a:rPr>
                        <a:t>1 - Iniciar: </a:t>
                      </a:r>
                      <a:r>
                        <a:rPr i="1" lang="pt-BR" sz="1100">
                          <a:solidFill>
                            <a:srgbClr val="D9D9D9"/>
                          </a:solidFill>
                        </a:rPr>
                        <a:t>O iniciar como o próprio nome diz, é o início da campanha proposta pelo jogo, após acionar o iniciar será proposta a criação do personagem, logo após o início da campanha;</a:t>
                      </a:r>
                      <a:endParaRPr sz="1100">
                        <a:solidFill>
                          <a:srgbClr val="D9D9D9"/>
                        </a:solidFill>
                      </a:endParaRPr>
                    </a:p>
                    <a:p>
                      <a:pPr indent="0" lvl="0" marL="0" marR="0" rtl="0">
                        <a:spcBef>
                          <a:spcPts val="0"/>
                        </a:spcBef>
                        <a:spcAft>
                          <a:spcPts val="0"/>
                        </a:spcAft>
                        <a:buNone/>
                      </a:pPr>
                      <a:r>
                        <a:t/>
                      </a:r>
                      <a:endParaRPr sz="1100">
                        <a:solidFill>
                          <a:srgbClr val="D9D9D9"/>
                        </a:solidFill>
                      </a:endParaRPr>
                    </a:p>
                    <a:p>
                      <a:pPr indent="0" lvl="0" marL="0" marR="0" rtl="0">
                        <a:spcBef>
                          <a:spcPts val="0"/>
                        </a:spcBef>
                        <a:spcAft>
                          <a:spcPts val="0"/>
                        </a:spcAft>
                        <a:buNone/>
                      </a:pPr>
                      <a:r>
                        <a:rPr lang="pt-BR" sz="1100">
                          <a:solidFill>
                            <a:srgbClr val="D9D9D9"/>
                          </a:solidFill>
                        </a:rPr>
                        <a:t> 2 - Carregar: </a:t>
                      </a:r>
                      <a:r>
                        <a:rPr i="1" lang="pt-BR" sz="1100">
                          <a:solidFill>
                            <a:srgbClr val="D9D9D9"/>
                          </a:solidFill>
                        </a:rPr>
                        <a:t>Carregar o ponto de partida salvo pelo player assim recomeçando a campanha;</a:t>
                      </a:r>
                      <a:endParaRPr i="1" sz="1100">
                        <a:solidFill>
                          <a:srgbClr val="D9D9D9"/>
                        </a:solidFill>
                      </a:endParaRPr>
                    </a:p>
                    <a:p>
                      <a:pPr indent="0" lvl="0" marL="0" marR="0" rtl="0">
                        <a:spcBef>
                          <a:spcPts val="0"/>
                        </a:spcBef>
                        <a:spcAft>
                          <a:spcPts val="0"/>
                        </a:spcAft>
                        <a:buNone/>
                      </a:pPr>
                      <a:r>
                        <a:t/>
                      </a:r>
                      <a:endParaRPr sz="1100">
                        <a:solidFill>
                          <a:srgbClr val="D9D9D9"/>
                        </a:solidFill>
                      </a:endParaRPr>
                    </a:p>
                    <a:p>
                      <a:pPr indent="0" lvl="0" marL="0" marR="0" rtl="0">
                        <a:spcBef>
                          <a:spcPts val="0"/>
                        </a:spcBef>
                        <a:spcAft>
                          <a:spcPts val="0"/>
                        </a:spcAft>
                        <a:buNone/>
                      </a:pPr>
                      <a:r>
                        <a:rPr lang="pt-BR" sz="1100">
                          <a:solidFill>
                            <a:srgbClr val="D9D9D9"/>
                          </a:solidFill>
                        </a:rPr>
                        <a:t> 3 - Opções: </a:t>
                      </a:r>
                      <a:r>
                        <a:rPr i="1" lang="pt-BR" sz="1100">
                          <a:solidFill>
                            <a:srgbClr val="D9D9D9"/>
                          </a:solidFill>
                        </a:rPr>
                        <a:t>Botão para poder configurar o questão de audio, video;</a:t>
                      </a:r>
                      <a:endParaRPr i="1" sz="1100">
                        <a:solidFill>
                          <a:srgbClr val="D9D9D9"/>
                        </a:solidFill>
                      </a:endParaRPr>
                    </a:p>
                    <a:p>
                      <a:pPr indent="0" lvl="0" marL="0" marR="0" rtl="0">
                        <a:spcBef>
                          <a:spcPts val="0"/>
                        </a:spcBef>
                        <a:spcAft>
                          <a:spcPts val="0"/>
                        </a:spcAft>
                        <a:buNone/>
                      </a:pPr>
                      <a:r>
                        <a:t/>
                      </a:r>
                      <a:endParaRPr sz="1100">
                        <a:solidFill>
                          <a:srgbClr val="D9D9D9"/>
                        </a:solidFill>
                      </a:endParaRPr>
                    </a:p>
                    <a:p>
                      <a:pPr indent="0" lvl="0" marL="0" marR="0" rtl="0">
                        <a:spcBef>
                          <a:spcPts val="0"/>
                        </a:spcBef>
                        <a:spcAft>
                          <a:spcPts val="0"/>
                        </a:spcAft>
                        <a:buNone/>
                      </a:pPr>
                      <a:r>
                        <a:rPr lang="pt-BR" sz="1100">
                          <a:solidFill>
                            <a:srgbClr val="D9D9D9"/>
                          </a:solidFill>
                        </a:rPr>
                        <a:t> 4 - Sair: </a:t>
                      </a:r>
                      <a:r>
                        <a:rPr i="1" lang="pt-BR" sz="1100">
                          <a:solidFill>
                            <a:srgbClr val="D9D9D9"/>
                          </a:solidFill>
                        </a:rPr>
                        <a:t>Fecha o jogo assim dando a execução do mesmo;</a:t>
                      </a:r>
                      <a:endParaRPr i="1" sz="1100">
                        <a:solidFill>
                          <a:srgbClr val="D9D9D9"/>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15" name="Shape 215"/>
          <p:cNvGraphicFramePr/>
          <p:nvPr/>
        </p:nvGraphicFramePr>
        <p:xfrm>
          <a:off x="3787231" y="762957"/>
          <a:ext cx="3000000" cy="3000000"/>
        </p:xfrm>
        <a:graphic>
          <a:graphicData uri="http://schemas.openxmlformats.org/drawingml/2006/table">
            <a:tbl>
              <a:tblPr bandRow="1" firstRow="1">
                <a:noFill/>
                <a:tableStyleId>{C1C5015A-B556-44D1-9627-58311B8CC6FA}</a:tableStyleId>
              </a:tblPr>
              <a:tblGrid>
                <a:gridCol w="2082575"/>
              </a:tblGrid>
              <a:tr h="491325">
                <a:tc>
                  <a:txBody>
                    <a:bodyPr>
                      <a:noAutofit/>
                    </a:bodyPr>
                    <a:lstStyle/>
                    <a:p>
                      <a:pPr indent="0" lvl="0" marL="0" rtl="0" algn="ctr">
                        <a:spcBef>
                          <a:spcPts val="0"/>
                        </a:spcBef>
                        <a:spcAft>
                          <a:spcPts val="0"/>
                        </a:spcAft>
                        <a:buNone/>
                      </a:pPr>
                      <a:r>
                        <a:rPr lang="pt-BR">
                          <a:solidFill>
                            <a:srgbClr val="D9D9D9"/>
                          </a:solidFill>
                        </a:rPr>
                        <a:t>Menu</a:t>
                      </a:r>
                      <a:endParaRPr>
                        <a:solidFill>
                          <a:srgbClr val="D9D9D9"/>
                        </a:solidFill>
                      </a:endParaRPr>
                    </a:p>
                    <a:p>
                      <a:pPr indent="0" lvl="0" marL="0" marR="0" rtl="0">
                        <a:spcBef>
                          <a:spcPts val="0"/>
                        </a:spcBef>
                        <a:spcAft>
                          <a:spcPts val="0"/>
                        </a:spcAft>
                        <a:buNone/>
                      </a:pPr>
                      <a:r>
                        <a:t/>
                      </a:r>
                      <a:endParaRPr sz="1100">
                        <a:solidFill>
                          <a:srgbClr val="D9D9D9"/>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16" name="Shape 216"/>
          <p:cNvGraphicFramePr/>
          <p:nvPr/>
        </p:nvGraphicFramePr>
        <p:xfrm>
          <a:off x="3787217" y="1344641"/>
          <a:ext cx="3000000" cy="3000000"/>
        </p:xfrm>
        <a:graphic>
          <a:graphicData uri="http://schemas.openxmlformats.org/drawingml/2006/table">
            <a:tbl>
              <a:tblPr bandRow="1" firstRow="1">
                <a:noFill/>
                <a:tableStyleId>{C1C5015A-B556-44D1-9627-58311B8CC6FA}</a:tableStyleId>
              </a:tblPr>
              <a:tblGrid>
                <a:gridCol w="2082575"/>
              </a:tblGrid>
              <a:tr h="3418500">
                <a:tc>
                  <a:txBody>
                    <a:bodyPr>
                      <a:noAutofit/>
                    </a:bodyPr>
                    <a:lstStyle/>
                    <a:p>
                      <a:pPr indent="0" lvl="0" marL="0" marR="0" rtl="0" algn="ctr">
                        <a:spcBef>
                          <a:spcPts val="0"/>
                        </a:spcBef>
                        <a:spcAft>
                          <a:spcPts val="0"/>
                        </a:spcAft>
                        <a:buNone/>
                      </a:pPr>
                      <a:r>
                        <a:rPr lang="pt-BR">
                          <a:solidFill>
                            <a:srgbClr val="D9D9D9"/>
                          </a:solidFill>
                        </a:rPr>
                        <a:t>Menu Esc in Game</a:t>
                      </a:r>
                      <a:endParaRPr sz="1600">
                        <a:solidFill>
                          <a:srgbClr val="D9D9D9"/>
                        </a:solidFill>
                      </a:endParaRPr>
                    </a:p>
                    <a:p>
                      <a:pPr indent="0" lvl="0" marL="0" marR="0" rtl="0" algn="l">
                        <a:spcBef>
                          <a:spcPts val="0"/>
                        </a:spcBef>
                        <a:spcAft>
                          <a:spcPts val="0"/>
                        </a:spcAft>
                        <a:buNone/>
                      </a:pPr>
                      <a:r>
                        <a:rPr lang="pt-BR" sz="1600">
                          <a:solidFill>
                            <a:srgbClr val="D9D9D9"/>
                          </a:solidFill>
                        </a:rPr>
                        <a:t> </a:t>
                      </a:r>
                      <a:r>
                        <a:rPr lang="pt-BR" sz="1100">
                          <a:solidFill>
                            <a:srgbClr val="D9D9D9"/>
                          </a:solidFill>
                        </a:rPr>
                        <a:t>1 - Carregar: </a:t>
                      </a:r>
                      <a:r>
                        <a:rPr i="1" lang="pt-BR" sz="1100">
                          <a:solidFill>
                            <a:srgbClr val="D9D9D9"/>
                          </a:solidFill>
                        </a:rPr>
                        <a:t>Carregar o último ponto de partida salvo;</a:t>
                      </a:r>
                      <a:endParaRPr i="1" sz="1100">
                        <a:solidFill>
                          <a:srgbClr val="D9D9D9"/>
                        </a:solidFill>
                      </a:endParaRPr>
                    </a:p>
                    <a:p>
                      <a:pPr indent="0" lvl="0" marL="0" marR="0" rtl="0" algn="l">
                        <a:spcBef>
                          <a:spcPts val="0"/>
                        </a:spcBef>
                        <a:spcAft>
                          <a:spcPts val="0"/>
                        </a:spcAft>
                        <a:buNone/>
                      </a:pPr>
                      <a:r>
                        <a:rPr lang="pt-BR" sz="1100">
                          <a:solidFill>
                            <a:srgbClr val="D9D9D9"/>
                          </a:solidFill>
                        </a:rPr>
                        <a:t> </a:t>
                      </a:r>
                      <a:endParaRPr sz="1100">
                        <a:solidFill>
                          <a:srgbClr val="D9D9D9"/>
                        </a:solidFill>
                      </a:endParaRPr>
                    </a:p>
                    <a:p>
                      <a:pPr indent="0" lvl="0" marL="0" marR="0" rtl="0" algn="l">
                        <a:spcBef>
                          <a:spcPts val="0"/>
                        </a:spcBef>
                        <a:spcAft>
                          <a:spcPts val="0"/>
                        </a:spcAft>
                        <a:buNone/>
                      </a:pPr>
                      <a:r>
                        <a:rPr lang="pt-BR" sz="1100">
                          <a:solidFill>
                            <a:srgbClr val="D9D9D9"/>
                          </a:solidFill>
                        </a:rPr>
                        <a:t> 2 - Salvar: Salva o jogo;</a:t>
                      </a:r>
                      <a:endParaRPr sz="1100">
                        <a:solidFill>
                          <a:srgbClr val="D9D9D9"/>
                        </a:solidFill>
                      </a:endParaRPr>
                    </a:p>
                    <a:p>
                      <a:pPr indent="0" lvl="0" marL="0" marR="0" rtl="0" algn="l">
                        <a:spcBef>
                          <a:spcPts val="0"/>
                        </a:spcBef>
                        <a:spcAft>
                          <a:spcPts val="0"/>
                        </a:spcAft>
                        <a:buNone/>
                      </a:pPr>
                      <a:r>
                        <a:t/>
                      </a:r>
                      <a:endParaRPr sz="1100">
                        <a:solidFill>
                          <a:srgbClr val="D9D9D9"/>
                        </a:solidFill>
                      </a:endParaRPr>
                    </a:p>
                    <a:p>
                      <a:pPr indent="0" lvl="0" marL="0" rtl="0">
                        <a:spcBef>
                          <a:spcPts val="0"/>
                        </a:spcBef>
                        <a:spcAft>
                          <a:spcPts val="0"/>
                        </a:spcAft>
                        <a:buClr>
                          <a:srgbClr val="000000"/>
                        </a:buClr>
                        <a:buSzPts val="1100"/>
                        <a:buFont typeface="Arial"/>
                        <a:buNone/>
                      </a:pPr>
                      <a:r>
                        <a:rPr lang="pt-BR" sz="1100">
                          <a:solidFill>
                            <a:srgbClr val="D9D9D9"/>
                          </a:solidFill>
                        </a:rPr>
                        <a:t> 3 - Opções: </a:t>
                      </a:r>
                      <a:r>
                        <a:rPr i="1" lang="pt-BR" sz="1100">
                          <a:solidFill>
                            <a:srgbClr val="D9D9D9"/>
                          </a:solidFill>
                        </a:rPr>
                        <a:t>Botão para poder configurar o questão de audio, video;</a:t>
                      </a:r>
                      <a:endParaRPr i="1" sz="1100">
                        <a:solidFill>
                          <a:srgbClr val="D9D9D9"/>
                        </a:solidFill>
                      </a:endParaRPr>
                    </a:p>
                    <a:p>
                      <a:pPr indent="0" lvl="0" marL="0" rtl="0">
                        <a:spcBef>
                          <a:spcPts val="0"/>
                        </a:spcBef>
                        <a:spcAft>
                          <a:spcPts val="0"/>
                        </a:spcAft>
                        <a:buNone/>
                      </a:pPr>
                      <a:r>
                        <a:t/>
                      </a:r>
                      <a:endParaRPr sz="1100">
                        <a:solidFill>
                          <a:srgbClr val="D9D9D9"/>
                        </a:solidFill>
                      </a:endParaRPr>
                    </a:p>
                    <a:p>
                      <a:pPr indent="0" lvl="0" marL="0" rtl="0">
                        <a:spcBef>
                          <a:spcPts val="0"/>
                        </a:spcBef>
                        <a:spcAft>
                          <a:spcPts val="0"/>
                        </a:spcAft>
                        <a:buNone/>
                      </a:pPr>
                      <a:r>
                        <a:rPr lang="pt-BR" sz="1100">
                          <a:solidFill>
                            <a:srgbClr val="D9D9D9"/>
                          </a:solidFill>
                        </a:rPr>
                        <a:t> 4 - Sair para Menu Principal: </a:t>
                      </a:r>
                      <a:r>
                        <a:rPr i="1" lang="pt-BR" sz="1100">
                          <a:solidFill>
                            <a:srgbClr val="D9D9D9"/>
                          </a:solidFill>
                        </a:rPr>
                        <a:t>Pop-up de aviso para salvar e retorna para o menu principal;</a:t>
                      </a:r>
                      <a:endParaRPr i="1" sz="1100">
                        <a:solidFill>
                          <a:srgbClr val="D9D9D9"/>
                        </a:solidFill>
                      </a:endParaRPr>
                    </a:p>
                    <a:p>
                      <a:pPr indent="0" lvl="0" marL="0" rtl="0">
                        <a:spcBef>
                          <a:spcPts val="0"/>
                        </a:spcBef>
                        <a:spcAft>
                          <a:spcPts val="0"/>
                        </a:spcAft>
                        <a:buClr>
                          <a:srgbClr val="000000"/>
                        </a:buClr>
                        <a:buSzPts val="1100"/>
                        <a:buFont typeface="Arial"/>
                        <a:buNone/>
                      </a:pPr>
                      <a:r>
                        <a:t/>
                      </a:r>
                      <a:endParaRPr sz="1100">
                        <a:solidFill>
                          <a:srgbClr val="D9D9D9"/>
                        </a:solidFill>
                      </a:endParaRPr>
                    </a:p>
                    <a:p>
                      <a:pPr indent="0" lvl="0" marL="0" rtl="0">
                        <a:spcBef>
                          <a:spcPts val="0"/>
                        </a:spcBef>
                        <a:spcAft>
                          <a:spcPts val="0"/>
                        </a:spcAft>
                        <a:buClr>
                          <a:srgbClr val="000000"/>
                        </a:buClr>
                        <a:buSzPts val="1100"/>
                        <a:buFont typeface="Arial"/>
                        <a:buNone/>
                      </a:pPr>
                      <a:r>
                        <a:rPr lang="pt-BR" sz="1100">
                          <a:solidFill>
                            <a:srgbClr val="D9D9D9"/>
                          </a:solidFill>
                        </a:rPr>
                        <a:t> 5 - Sair: </a:t>
                      </a:r>
                      <a:r>
                        <a:rPr i="1" lang="pt-BR" sz="1100">
                          <a:solidFill>
                            <a:srgbClr val="D9D9D9"/>
                          </a:solidFill>
                        </a:rPr>
                        <a:t>Pop up de aviso para salvar e fechar o jogo assim dando a execução do mesmo;</a:t>
                      </a:r>
                      <a:endParaRPr i="1" sz="1100">
                        <a:solidFill>
                          <a:srgbClr val="D9D9D9"/>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17" name="Shape 217"/>
          <p:cNvGraphicFramePr/>
          <p:nvPr/>
        </p:nvGraphicFramePr>
        <p:xfrm>
          <a:off x="5963167" y="762956"/>
          <a:ext cx="3000000" cy="3000000"/>
        </p:xfrm>
        <a:graphic>
          <a:graphicData uri="http://schemas.openxmlformats.org/drawingml/2006/table">
            <a:tbl>
              <a:tblPr bandRow="1" firstRow="1">
                <a:noFill/>
                <a:tableStyleId>{C1C5015A-B556-44D1-9627-58311B8CC6FA}</a:tableStyleId>
              </a:tblPr>
              <a:tblGrid>
                <a:gridCol w="1873650"/>
              </a:tblGrid>
              <a:tr h="1517700">
                <a:tc>
                  <a:txBody>
                    <a:bodyPr>
                      <a:noAutofit/>
                    </a:bodyPr>
                    <a:lstStyle/>
                    <a:p>
                      <a:pPr indent="0" lvl="0" marL="0" marR="0" rtl="0" algn="ctr">
                        <a:lnSpc>
                          <a:spcPct val="100000"/>
                        </a:lnSpc>
                        <a:spcBef>
                          <a:spcPts val="0"/>
                        </a:spcBef>
                        <a:spcAft>
                          <a:spcPts val="0"/>
                        </a:spcAft>
                        <a:buNone/>
                      </a:pPr>
                      <a:r>
                        <a:rPr lang="pt-BR">
                          <a:solidFill>
                            <a:srgbClr val="D9D9D9"/>
                          </a:solidFill>
                        </a:rPr>
                        <a:t>Pop-Up após Morte do Player</a:t>
                      </a:r>
                      <a:endParaRPr sz="1100">
                        <a:solidFill>
                          <a:srgbClr val="D9D9D9"/>
                        </a:solidFill>
                      </a:endParaRPr>
                    </a:p>
                    <a:p>
                      <a:pPr indent="0" lvl="0" marL="0" marR="0" rtl="0" algn="l">
                        <a:spcBef>
                          <a:spcPts val="0"/>
                        </a:spcBef>
                        <a:spcAft>
                          <a:spcPts val="0"/>
                        </a:spcAft>
                        <a:buNone/>
                      </a:pPr>
                      <a:r>
                        <a:rPr lang="pt-BR" sz="1100">
                          <a:solidFill>
                            <a:srgbClr val="D9D9D9"/>
                          </a:solidFill>
                        </a:rPr>
                        <a:t> 1 - Voltar para Cidade: </a:t>
                      </a:r>
                      <a:r>
                        <a:rPr i="1" lang="pt-BR" sz="1100">
                          <a:solidFill>
                            <a:srgbClr val="D9D9D9"/>
                          </a:solidFill>
                        </a:rPr>
                        <a:t>Volta para o ponto segura da cidade;</a:t>
                      </a:r>
                      <a:endParaRPr i="1" sz="1100">
                        <a:solidFill>
                          <a:srgbClr val="D9D9D9"/>
                        </a:solidFill>
                      </a:endParaRPr>
                    </a:p>
                    <a:p>
                      <a:pPr indent="0" lvl="0" marL="0" marR="0" rtl="0" algn="l">
                        <a:spcBef>
                          <a:spcPts val="0"/>
                        </a:spcBef>
                        <a:spcAft>
                          <a:spcPts val="0"/>
                        </a:spcAft>
                        <a:buNone/>
                      </a:pPr>
                      <a:r>
                        <a:rPr i="1" lang="pt-BR" sz="1100">
                          <a:solidFill>
                            <a:srgbClr val="D9D9D9"/>
                          </a:solidFill>
                        </a:rPr>
                        <a:t> </a:t>
                      </a:r>
                      <a:r>
                        <a:rPr lang="pt-BR" sz="1100">
                          <a:solidFill>
                            <a:srgbClr val="D9D9D9"/>
                          </a:solidFill>
                        </a:rPr>
                        <a:t>2 - Carregar: </a:t>
                      </a:r>
                      <a:r>
                        <a:rPr i="1" lang="pt-BR" sz="1100">
                          <a:solidFill>
                            <a:srgbClr val="D9D9D9"/>
                          </a:solidFill>
                        </a:rPr>
                        <a:t>Carregar o último ponto de partida salvo;</a:t>
                      </a:r>
                      <a:endParaRPr i="1">
                        <a:solidFill>
                          <a:srgbClr val="D9D9D9"/>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18" name="Shape 218"/>
          <p:cNvGraphicFramePr/>
          <p:nvPr/>
        </p:nvGraphicFramePr>
        <p:xfrm>
          <a:off x="5963167" y="2355381"/>
          <a:ext cx="3000000" cy="3000000"/>
        </p:xfrm>
        <a:graphic>
          <a:graphicData uri="http://schemas.openxmlformats.org/drawingml/2006/table">
            <a:tbl>
              <a:tblPr bandRow="1" firstRow="1">
                <a:noFill/>
                <a:tableStyleId>{C1C5015A-B556-44D1-9627-58311B8CC6FA}</a:tableStyleId>
              </a:tblPr>
              <a:tblGrid>
                <a:gridCol w="1873650"/>
              </a:tblGrid>
              <a:tr h="2407775">
                <a:tc>
                  <a:txBody>
                    <a:bodyPr>
                      <a:noAutofit/>
                    </a:bodyPr>
                    <a:lstStyle/>
                    <a:p>
                      <a:pPr indent="0" lvl="0" marL="0" rtl="0" algn="ctr">
                        <a:spcBef>
                          <a:spcPts val="0"/>
                        </a:spcBef>
                        <a:spcAft>
                          <a:spcPts val="0"/>
                        </a:spcAft>
                        <a:buSzPts val="1100"/>
                        <a:buNone/>
                      </a:pPr>
                      <a:r>
                        <a:rPr lang="pt-BR">
                          <a:solidFill>
                            <a:srgbClr val="D9D9D9"/>
                          </a:solidFill>
                        </a:rPr>
                        <a:t>Pop-Up ativado por eventos e missões</a:t>
                      </a:r>
                      <a:endParaRPr>
                        <a:solidFill>
                          <a:srgbClr val="D9D9D9"/>
                        </a:solidFill>
                      </a:endParaRPr>
                    </a:p>
                    <a:p>
                      <a:pPr indent="0" lvl="0" marL="0" rtl="0" algn="ctr">
                        <a:spcBef>
                          <a:spcPts val="0"/>
                        </a:spcBef>
                        <a:spcAft>
                          <a:spcPts val="0"/>
                        </a:spcAft>
                        <a:buSzPts val="1100"/>
                        <a:buNone/>
                      </a:pPr>
                      <a:r>
                        <a:t/>
                      </a:r>
                      <a:endParaRPr>
                        <a:solidFill>
                          <a:srgbClr val="D9D9D9"/>
                        </a:solidFill>
                      </a:endParaRPr>
                    </a:p>
                    <a:p>
                      <a:pPr indent="0" lvl="0" marL="0" rtl="0" algn="l">
                        <a:spcBef>
                          <a:spcPts val="0"/>
                        </a:spcBef>
                        <a:spcAft>
                          <a:spcPts val="0"/>
                        </a:spcAft>
                        <a:buClr>
                          <a:srgbClr val="000000"/>
                        </a:buClr>
                        <a:buSzPts val="1100"/>
                        <a:buFont typeface="Arial"/>
                        <a:buNone/>
                      </a:pPr>
                      <a:r>
                        <a:rPr lang="pt-BR" sz="1100">
                          <a:solidFill>
                            <a:srgbClr val="D9D9D9"/>
                          </a:solidFill>
                        </a:rPr>
                        <a:t> 1 - Início e Fim de missão;</a:t>
                      </a:r>
                      <a:endParaRPr sz="1100">
                        <a:solidFill>
                          <a:srgbClr val="D9D9D9"/>
                        </a:solidFill>
                      </a:endParaRPr>
                    </a:p>
                    <a:p>
                      <a:pPr indent="0" lvl="0" marL="0" marR="0" rtl="0" algn="l">
                        <a:spcBef>
                          <a:spcPts val="0"/>
                        </a:spcBef>
                        <a:spcAft>
                          <a:spcPts val="0"/>
                        </a:spcAft>
                        <a:buNone/>
                      </a:pPr>
                      <a:r>
                        <a:rPr lang="pt-BR" sz="1100">
                          <a:solidFill>
                            <a:srgbClr val="D9D9D9"/>
                          </a:solidFill>
                        </a:rPr>
                        <a:t> 2 - Início e Fim de evento;</a:t>
                      </a:r>
                      <a:endParaRPr sz="1100">
                        <a:solidFill>
                          <a:srgbClr val="D9D9D9"/>
                        </a:solidFill>
                      </a:endParaRPr>
                    </a:p>
                    <a:p>
                      <a:pPr indent="0" lvl="0" marL="0" marR="0" rtl="0" algn="l">
                        <a:spcBef>
                          <a:spcPts val="0"/>
                        </a:spcBef>
                        <a:spcAft>
                          <a:spcPts val="0"/>
                        </a:spcAft>
                        <a:buNone/>
                      </a:pPr>
                      <a:r>
                        <a:rPr lang="pt-BR" sz="1100">
                          <a:solidFill>
                            <a:srgbClr val="D9D9D9"/>
                          </a:solidFill>
                        </a:rPr>
                        <a:t> </a:t>
                      </a:r>
                      <a:r>
                        <a:rPr i="1" lang="pt-BR" sz="1100">
                          <a:solidFill>
                            <a:srgbClr val="D9D9D9"/>
                          </a:solidFill>
                        </a:rPr>
                        <a:t>Os pop-ups de evento e missão serão para informar algo sobre o mesmo assim dando orientação ao player;</a:t>
                      </a:r>
                      <a:endParaRPr i="1" sz="1100">
                        <a:solidFill>
                          <a:srgbClr val="D9D9D9"/>
                        </a:solidFill>
                      </a:endParaRPr>
                    </a:p>
                    <a:p>
                      <a:pPr indent="0" lvl="0" marL="0" marR="0" rtl="0" algn="l">
                        <a:spcBef>
                          <a:spcPts val="0"/>
                        </a:spcBef>
                        <a:spcAft>
                          <a:spcPts val="0"/>
                        </a:spcAft>
                        <a:buNone/>
                      </a:pPr>
                      <a:r>
                        <a:t/>
                      </a:r>
                      <a:endParaRPr sz="1100">
                        <a:solidFill>
                          <a:srgbClr val="D9D9D9"/>
                        </a:solidFill>
                      </a:endParaRPr>
                    </a:p>
                    <a:p>
                      <a:pPr indent="0" lvl="0" marL="0" marR="0" rtl="0" algn="l">
                        <a:spcBef>
                          <a:spcPts val="0"/>
                        </a:spcBef>
                        <a:spcAft>
                          <a:spcPts val="0"/>
                        </a:spcAft>
                        <a:buNone/>
                      </a:pPr>
                      <a:r>
                        <a:rPr lang="pt-BR" sz="1100">
                          <a:solidFill>
                            <a:srgbClr val="D9D9D9"/>
                          </a:solidFill>
                        </a:rPr>
                        <a:t> </a:t>
                      </a:r>
                      <a:r>
                        <a:rPr b="1" lang="pt-BR" sz="1100">
                          <a:solidFill>
                            <a:srgbClr val="D9D9D9"/>
                          </a:solidFill>
                        </a:rPr>
                        <a:t>Obs: Pop-up varia de missão e eventos;</a:t>
                      </a:r>
                      <a:endParaRPr b="1" sz="1100">
                        <a:solidFill>
                          <a:srgbClr val="D9D9D9"/>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Shape 223"/>
          <p:cNvPicPr preferRelativeResize="0"/>
          <p:nvPr/>
        </p:nvPicPr>
        <p:blipFill>
          <a:blip r:embed="rId3">
            <a:alphaModFix/>
          </a:blip>
          <a:stretch>
            <a:fillRect/>
          </a:stretch>
        </p:blipFill>
        <p:spPr>
          <a:xfrm>
            <a:off x="-12" y="0"/>
            <a:ext cx="9144000" cy="5143500"/>
          </a:xfrm>
          <a:prstGeom prst="rect">
            <a:avLst/>
          </a:prstGeom>
          <a:noFill/>
          <a:ln>
            <a:noFill/>
          </a:ln>
        </p:spPr>
      </p:pic>
      <p:pic>
        <p:nvPicPr>
          <p:cNvPr id="224" name="Shape 224"/>
          <p:cNvPicPr preferRelativeResize="0"/>
          <p:nvPr/>
        </p:nvPicPr>
        <p:blipFill>
          <a:blip r:embed="rId4">
            <a:alphaModFix/>
          </a:blip>
          <a:stretch>
            <a:fillRect/>
          </a:stretch>
        </p:blipFill>
        <p:spPr>
          <a:xfrm>
            <a:off x="2296788" y="1254475"/>
            <a:ext cx="4550426" cy="3412826"/>
          </a:xfrm>
          <a:prstGeom prst="rect">
            <a:avLst/>
          </a:prstGeom>
          <a:noFill/>
          <a:ln>
            <a:noFill/>
          </a:ln>
        </p:spPr>
      </p:pic>
      <p:graphicFrame>
        <p:nvGraphicFramePr>
          <p:cNvPr id="225" name="Shape 225"/>
          <p:cNvGraphicFramePr/>
          <p:nvPr/>
        </p:nvGraphicFramePr>
        <p:xfrm>
          <a:off x="1066331" y="722482"/>
          <a:ext cx="3000000" cy="3000000"/>
        </p:xfrm>
        <a:graphic>
          <a:graphicData uri="http://schemas.openxmlformats.org/drawingml/2006/table">
            <a:tbl>
              <a:tblPr bandRow="1" firstRow="1">
                <a:noFill/>
                <a:tableStyleId>{C1C5015A-B556-44D1-9627-58311B8CC6FA}</a:tableStyleId>
              </a:tblPr>
              <a:tblGrid>
                <a:gridCol w="6801225"/>
              </a:tblGrid>
              <a:tr h="373800">
                <a:tc>
                  <a:txBody>
                    <a:bodyPr>
                      <a:noAutofit/>
                    </a:bodyPr>
                    <a:lstStyle/>
                    <a:p>
                      <a:pPr indent="0" lvl="0" marL="0" rtl="0" algn="ctr">
                        <a:spcBef>
                          <a:spcPts val="0"/>
                        </a:spcBef>
                        <a:spcAft>
                          <a:spcPts val="0"/>
                        </a:spcAft>
                        <a:buNone/>
                      </a:pPr>
                      <a:r>
                        <a:rPr lang="pt-BR">
                          <a:solidFill>
                            <a:srgbClr val="D9D9D9"/>
                          </a:solidFill>
                        </a:rPr>
                        <a:t>Mapa Inicial</a:t>
                      </a:r>
                      <a:endParaRPr>
                        <a:solidFill>
                          <a:srgbClr val="D9D9D9"/>
                        </a:solidFill>
                      </a:endParaRPr>
                    </a:p>
                    <a:p>
                      <a:pPr indent="0" lvl="0" marL="0" marR="0" rtl="0">
                        <a:spcBef>
                          <a:spcPts val="0"/>
                        </a:spcBef>
                        <a:spcAft>
                          <a:spcPts val="0"/>
                        </a:spcAft>
                        <a:buNone/>
                      </a:pPr>
                      <a:r>
                        <a:t/>
                      </a:r>
                      <a:endParaRPr sz="1100">
                        <a:solidFill>
                          <a:srgbClr val="D9D9D9"/>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26" name="Shape 226"/>
          <p:cNvGraphicFramePr/>
          <p:nvPr/>
        </p:nvGraphicFramePr>
        <p:xfrm>
          <a:off x="1066317" y="1254481"/>
          <a:ext cx="3000000" cy="3000000"/>
        </p:xfrm>
        <a:graphic>
          <a:graphicData uri="http://schemas.openxmlformats.org/drawingml/2006/table">
            <a:tbl>
              <a:tblPr bandRow="1" firstRow="1">
                <a:noFill/>
                <a:tableStyleId>{C1C5015A-B556-44D1-9627-58311B8CC6FA}</a:tableStyleId>
              </a:tblPr>
              <a:tblGrid>
                <a:gridCol w="6801225"/>
              </a:tblGrid>
              <a:tr h="3412825">
                <a:tc>
                  <a:txBody>
                    <a:bodyPr>
                      <a:noAutofit/>
                    </a:bodyPr>
                    <a:lstStyle/>
                    <a:p>
                      <a:pPr indent="0" lvl="0" marL="0" marR="0" rtl="0" algn="l">
                        <a:spcBef>
                          <a:spcPts val="0"/>
                        </a:spcBef>
                        <a:spcAft>
                          <a:spcPts val="0"/>
                        </a:spcAft>
                        <a:buNone/>
                      </a:pPr>
                      <a:r>
                        <a:t/>
                      </a:r>
                      <a:endParaRPr b="1"/>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Shape 231"/>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232" name="Shape 232"/>
          <p:cNvGraphicFramePr/>
          <p:nvPr/>
        </p:nvGraphicFramePr>
        <p:xfrm>
          <a:off x="1093156" y="776507"/>
          <a:ext cx="3000000" cy="3000000"/>
        </p:xfrm>
        <a:graphic>
          <a:graphicData uri="http://schemas.openxmlformats.org/drawingml/2006/table">
            <a:tbl>
              <a:tblPr bandRow="1" firstRow="1">
                <a:noFill/>
                <a:tableStyleId>{C1C5015A-B556-44D1-9627-58311B8CC6FA}</a:tableStyleId>
              </a:tblPr>
              <a:tblGrid>
                <a:gridCol w="6805575"/>
              </a:tblGrid>
              <a:tr h="586225">
                <a:tc>
                  <a:txBody>
                    <a:bodyPr>
                      <a:noAutofit/>
                    </a:bodyPr>
                    <a:lstStyle/>
                    <a:p>
                      <a:pPr indent="0" lvl="0" marL="0" rtl="0" algn="ctr">
                        <a:spcBef>
                          <a:spcPts val="0"/>
                        </a:spcBef>
                        <a:spcAft>
                          <a:spcPts val="0"/>
                        </a:spcAft>
                        <a:buNone/>
                      </a:pPr>
                      <a:r>
                        <a:rPr lang="pt-BR">
                          <a:solidFill>
                            <a:srgbClr val="D9D9D9"/>
                          </a:solidFill>
                        </a:rPr>
                        <a:t>Criação do Personagem</a:t>
                      </a:r>
                      <a:endParaRPr>
                        <a:solidFill>
                          <a:srgbClr val="D9D9D9"/>
                        </a:solidFill>
                      </a:endParaRPr>
                    </a:p>
                    <a:p>
                      <a:pPr indent="0" lvl="0" marL="0" marR="0" rtl="0">
                        <a:spcBef>
                          <a:spcPts val="0"/>
                        </a:spcBef>
                        <a:spcAft>
                          <a:spcPts val="0"/>
                        </a:spcAft>
                        <a:buNone/>
                      </a:pPr>
                      <a:r>
                        <a:t/>
                      </a:r>
                      <a:endParaRPr sz="1100">
                        <a:solidFill>
                          <a:srgbClr val="D9D9D9"/>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33" name="Shape 233"/>
          <p:cNvPicPr preferRelativeResize="0"/>
          <p:nvPr/>
        </p:nvPicPr>
        <p:blipFill>
          <a:blip r:embed="rId4">
            <a:alphaModFix/>
          </a:blip>
          <a:stretch>
            <a:fillRect/>
          </a:stretch>
        </p:blipFill>
        <p:spPr>
          <a:xfrm>
            <a:off x="2207925" y="1508350"/>
            <a:ext cx="4576024" cy="2616550"/>
          </a:xfrm>
          <a:prstGeom prst="rect">
            <a:avLst/>
          </a:prstGeom>
          <a:noFill/>
          <a:ln>
            <a:noFill/>
          </a:ln>
        </p:spPr>
      </p:pic>
      <p:graphicFrame>
        <p:nvGraphicFramePr>
          <p:cNvPr id="234" name="Shape 234"/>
          <p:cNvGraphicFramePr/>
          <p:nvPr/>
        </p:nvGraphicFramePr>
        <p:xfrm>
          <a:off x="1093156" y="1447657"/>
          <a:ext cx="3000000" cy="3000000"/>
        </p:xfrm>
        <a:graphic>
          <a:graphicData uri="http://schemas.openxmlformats.org/drawingml/2006/table">
            <a:tbl>
              <a:tblPr bandRow="1" firstRow="1">
                <a:noFill/>
                <a:tableStyleId>{C1C5015A-B556-44D1-9627-58311B8CC6FA}</a:tableStyleId>
              </a:tblPr>
              <a:tblGrid>
                <a:gridCol w="6805575"/>
              </a:tblGrid>
              <a:tr h="2737950">
                <a:tc>
                  <a:txBody>
                    <a:bodyPr>
                      <a:noAutofit/>
                    </a:bodyPr>
                    <a:lstStyle/>
                    <a:p>
                      <a:pPr indent="0" lvl="0" marL="0" marR="0" rtl="0">
                        <a:spcBef>
                          <a:spcPts val="0"/>
                        </a:spcBef>
                        <a:spcAft>
                          <a:spcPts val="0"/>
                        </a:spcAft>
                        <a:buNone/>
                      </a:pPr>
                      <a:r>
                        <a:t/>
                      </a:r>
                      <a:endParaRPr sz="11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35" name="Shape 235"/>
          <p:cNvGraphicFramePr/>
          <p:nvPr/>
        </p:nvGraphicFramePr>
        <p:xfrm>
          <a:off x="1093156" y="4238882"/>
          <a:ext cx="3000000" cy="3000000"/>
        </p:xfrm>
        <a:graphic>
          <a:graphicData uri="http://schemas.openxmlformats.org/drawingml/2006/table">
            <a:tbl>
              <a:tblPr bandRow="1" firstRow="1">
                <a:noFill/>
                <a:tableStyleId>{C1C5015A-B556-44D1-9627-58311B8CC6FA}</a:tableStyleId>
              </a:tblPr>
              <a:tblGrid>
                <a:gridCol w="6805575"/>
              </a:tblGrid>
              <a:tr h="585575">
                <a:tc>
                  <a:txBody>
                    <a:bodyPr>
                      <a:noAutofit/>
                    </a:bodyPr>
                    <a:lstStyle/>
                    <a:p>
                      <a:pPr indent="0" lvl="0" marL="0" rtl="0">
                        <a:spcBef>
                          <a:spcPts val="0"/>
                        </a:spcBef>
                        <a:spcAft>
                          <a:spcPts val="0"/>
                        </a:spcAft>
                        <a:buNone/>
                      </a:pPr>
                      <a:r>
                        <a:rPr lang="pt-BR" sz="1100">
                          <a:solidFill>
                            <a:srgbClr val="D9D9D9"/>
                          </a:solidFill>
                        </a:rPr>
                        <a:t>Criação do Personagem: </a:t>
                      </a:r>
                      <a:r>
                        <a:rPr i="1" lang="pt-BR" sz="1100">
                          <a:solidFill>
                            <a:srgbClr val="D9D9D9"/>
                          </a:solidFill>
                        </a:rPr>
                        <a:t>Onde será possível customizar o personagem do player e escolher as classes propostas pelo game;</a:t>
                      </a:r>
                      <a:endParaRPr i="1" sz="1100">
                        <a:solidFill>
                          <a:srgbClr val="D9D9D9"/>
                        </a:solidFill>
                      </a:endParaRPr>
                    </a:p>
                    <a:p>
                      <a:pPr indent="0" lvl="0" marL="0" marR="0" rtl="0">
                        <a:spcBef>
                          <a:spcPts val="0"/>
                        </a:spcBef>
                        <a:spcAft>
                          <a:spcPts val="0"/>
                        </a:spcAft>
                        <a:buNone/>
                      </a:pPr>
                      <a:r>
                        <a:t/>
                      </a:r>
                      <a:endParaRPr sz="1100">
                        <a:solidFill>
                          <a:srgbClr val="D9D9D9"/>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Shape 240"/>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241" name="Shape 241"/>
          <p:cNvGraphicFramePr/>
          <p:nvPr/>
        </p:nvGraphicFramePr>
        <p:xfrm>
          <a:off x="1146345" y="740357"/>
          <a:ext cx="3000000" cy="3000000"/>
        </p:xfrm>
        <a:graphic>
          <a:graphicData uri="http://schemas.openxmlformats.org/drawingml/2006/table">
            <a:tbl>
              <a:tblPr bandRow="1" firstRow="1">
                <a:noFill/>
                <a:tableStyleId>{4F446BE4-3B5F-4B6D-8050-92DDEEBA51A0}</a:tableStyleId>
              </a:tblPr>
              <a:tblGrid>
                <a:gridCol w="2090725"/>
              </a:tblGrid>
              <a:tr h="1699500">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lang="pt-BR" u="none" cap="none" strike="noStrike">
                          <a:solidFill>
                            <a:srgbClr val="D9D9D9"/>
                          </a:solidFill>
                        </a:rPr>
                        <a:t>Divisões de trabalho</a:t>
                      </a:r>
                      <a:endParaRPr u="none" cap="none" strike="noStrike">
                        <a:solidFill>
                          <a:srgbClr val="D9D9D9"/>
                        </a:solidFill>
                      </a:endParaRPr>
                    </a:p>
                    <a:p>
                      <a:pPr indent="0" lvl="0" marL="0" marR="0" rtl="0" algn="ctr">
                        <a:lnSpc>
                          <a:spcPct val="100000"/>
                        </a:lnSpc>
                        <a:spcBef>
                          <a:spcPts val="0"/>
                        </a:spcBef>
                        <a:spcAft>
                          <a:spcPts val="0"/>
                        </a:spcAft>
                        <a:buClr>
                          <a:srgbClr val="000000"/>
                        </a:buClr>
                        <a:buSzPts val="1800"/>
                        <a:buFont typeface="Calibri"/>
                        <a:buNone/>
                      </a:pPr>
                      <a:r>
                        <a:t/>
                      </a:r>
                      <a:endParaRPr sz="1100">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rPr b="1" lang="pt-BR" sz="1100" u="none" cap="none" strike="noStrike">
                          <a:solidFill>
                            <a:srgbClr val="D9D9D9"/>
                          </a:solidFill>
                        </a:rPr>
                        <a:t>Heliks</a:t>
                      </a:r>
                      <a:r>
                        <a:rPr lang="pt-BR" sz="1100" u="none" cap="none" strike="noStrike">
                          <a:solidFill>
                            <a:srgbClr val="D9D9D9"/>
                          </a:solidFill>
                        </a:rPr>
                        <a:t>: Toda parte de programação menos menu. </a:t>
                      </a:r>
                      <a:r>
                        <a:rPr lang="pt-BR" sz="1100">
                          <a:solidFill>
                            <a:srgbClr val="D9D9D9"/>
                          </a:solidFill>
                        </a:rPr>
                        <a:t>Auxílio na parte gráfica.</a:t>
                      </a:r>
                      <a:endParaRPr sz="1100">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rPr b="1" lang="pt-BR" sz="1100" u="none" cap="none" strike="noStrike">
                          <a:solidFill>
                            <a:srgbClr val="D9D9D9"/>
                          </a:solidFill>
                        </a:rPr>
                        <a:t>Lucas</a:t>
                      </a:r>
                      <a:r>
                        <a:rPr lang="pt-BR" sz="1100" u="none" cap="none" strike="noStrike">
                          <a:solidFill>
                            <a:srgbClr val="D9D9D9"/>
                          </a:solidFill>
                        </a:rPr>
                        <a:t>: </a:t>
                      </a:r>
                      <a:r>
                        <a:rPr lang="pt-BR" sz="1100">
                          <a:solidFill>
                            <a:srgbClr val="D9D9D9"/>
                          </a:solidFill>
                        </a:rPr>
                        <a:t>P</a:t>
                      </a:r>
                      <a:r>
                        <a:rPr lang="pt-BR" sz="1100" u="none" cap="none" strike="noStrike">
                          <a:solidFill>
                            <a:srgbClr val="D9D9D9"/>
                          </a:solidFill>
                        </a:rPr>
                        <a:t>arte gráfica e resolução de problemas na programação. Programação do menu e trocas de cena.</a:t>
                      </a:r>
                      <a:endParaRPr sz="1100">
                        <a:solidFill>
                          <a:srgbClr val="D9D9D9"/>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42" name="Shape 242"/>
          <p:cNvGraphicFramePr/>
          <p:nvPr/>
        </p:nvGraphicFramePr>
        <p:xfrm>
          <a:off x="3304882" y="702644"/>
          <a:ext cx="3000000" cy="3000000"/>
        </p:xfrm>
        <a:graphic>
          <a:graphicData uri="http://schemas.openxmlformats.org/drawingml/2006/table">
            <a:tbl>
              <a:tblPr bandRow="1" firstRow="1">
                <a:noFill/>
                <a:tableStyleId>{4F446BE4-3B5F-4B6D-8050-92DDEEBA51A0}</a:tableStyleId>
              </a:tblPr>
              <a:tblGrid>
                <a:gridCol w="3082425"/>
              </a:tblGrid>
              <a:tr h="1737200">
                <a:tc>
                  <a:txBody>
                    <a:bodyPr>
                      <a:noAutofit/>
                    </a:bodyPr>
                    <a:lstStyle/>
                    <a:p>
                      <a:pPr indent="0" lvl="0" marL="0" marR="0" rtl="0" algn="ctr">
                        <a:lnSpc>
                          <a:spcPct val="100000"/>
                        </a:lnSpc>
                        <a:spcBef>
                          <a:spcPts val="0"/>
                        </a:spcBef>
                        <a:spcAft>
                          <a:spcPts val="0"/>
                        </a:spcAft>
                        <a:buClr>
                          <a:srgbClr val="000000"/>
                        </a:buClr>
                        <a:buSzPts val="1400"/>
                        <a:buFont typeface="Calibri"/>
                        <a:buNone/>
                      </a:pPr>
                      <a:r>
                        <a:rPr lang="pt-BR">
                          <a:solidFill>
                            <a:srgbClr val="D9D9D9"/>
                          </a:solidFill>
                        </a:rPr>
                        <a:t>Figuras / Áudios / Scripts</a:t>
                      </a:r>
                      <a:endParaRPr>
                        <a:solidFill>
                          <a:srgbClr val="D9D9D9"/>
                        </a:solidFill>
                      </a:endParaRPr>
                    </a:p>
                    <a:p>
                      <a:pPr indent="0" lvl="0" marL="0" marR="0" rtl="0" algn="ctr">
                        <a:lnSpc>
                          <a:spcPct val="100000"/>
                        </a:lnSpc>
                        <a:spcBef>
                          <a:spcPts val="0"/>
                        </a:spcBef>
                        <a:spcAft>
                          <a:spcPts val="0"/>
                        </a:spcAft>
                        <a:buClr>
                          <a:srgbClr val="000000"/>
                        </a:buClr>
                        <a:buSzPts val="1400"/>
                        <a:buFont typeface="Calibri"/>
                        <a:buNone/>
                      </a:pPr>
                      <a:r>
                        <a:t/>
                      </a:r>
                      <a:endParaRPr sz="1100">
                        <a:solidFill>
                          <a:srgbClr val="D9D9D9"/>
                        </a:solidFill>
                      </a:endParaRPr>
                    </a:p>
                    <a:p>
                      <a:pPr indent="-298450" lvl="0" marL="457200" marR="0" rtl="0" algn="l">
                        <a:lnSpc>
                          <a:spcPct val="100000"/>
                        </a:lnSpc>
                        <a:spcBef>
                          <a:spcPts val="0"/>
                        </a:spcBef>
                        <a:spcAft>
                          <a:spcPts val="0"/>
                        </a:spcAft>
                        <a:buClr>
                          <a:srgbClr val="D9D9D9"/>
                        </a:buClr>
                        <a:buSzPts val="1100"/>
                        <a:buChar char="●"/>
                      </a:pPr>
                      <a:r>
                        <a:rPr lang="pt-BR" sz="1100">
                          <a:solidFill>
                            <a:srgbClr val="D9D9D9"/>
                          </a:solidFill>
                        </a:rPr>
                        <a:t>Todas figuras, animações, sprites serão feitas em pixel art e serão de autoria própria;</a:t>
                      </a:r>
                      <a:endParaRPr sz="1100">
                        <a:solidFill>
                          <a:srgbClr val="D9D9D9"/>
                        </a:solidFill>
                      </a:endParaRPr>
                    </a:p>
                    <a:p>
                      <a:pPr indent="-298450" lvl="0" marL="457200" marR="0" rtl="0" algn="l">
                        <a:lnSpc>
                          <a:spcPct val="100000"/>
                        </a:lnSpc>
                        <a:spcBef>
                          <a:spcPts val="0"/>
                        </a:spcBef>
                        <a:spcAft>
                          <a:spcPts val="0"/>
                        </a:spcAft>
                        <a:buClr>
                          <a:srgbClr val="D9D9D9"/>
                        </a:buClr>
                        <a:buSzPts val="1100"/>
                        <a:buChar char="●"/>
                      </a:pPr>
                      <a:r>
                        <a:rPr lang="pt-BR" sz="1100">
                          <a:solidFill>
                            <a:srgbClr val="D9D9D9"/>
                          </a:solidFill>
                        </a:rPr>
                        <a:t>Áudios, sons e afins serão retirados da internet, poucos sons serão criados;</a:t>
                      </a:r>
                      <a:endParaRPr sz="1100">
                        <a:solidFill>
                          <a:srgbClr val="D9D9D9"/>
                        </a:solidFill>
                      </a:endParaRPr>
                    </a:p>
                    <a:p>
                      <a:pPr indent="-298450" lvl="0" marL="457200" marR="0" rtl="0" algn="l">
                        <a:lnSpc>
                          <a:spcPct val="100000"/>
                        </a:lnSpc>
                        <a:spcBef>
                          <a:spcPts val="0"/>
                        </a:spcBef>
                        <a:spcAft>
                          <a:spcPts val="0"/>
                        </a:spcAft>
                        <a:buClr>
                          <a:srgbClr val="D9D9D9"/>
                        </a:buClr>
                        <a:buSzPts val="1100"/>
                        <a:buChar char="●"/>
                      </a:pPr>
                      <a:r>
                        <a:rPr lang="pt-BR" sz="1100">
                          <a:solidFill>
                            <a:srgbClr val="D9D9D9"/>
                          </a:solidFill>
                        </a:rPr>
                        <a:t>Scripts serão de autoria própria e não haverá plágio de nenhuma forma.</a:t>
                      </a:r>
                      <a:endParaRPr sz="1100">
                        <a:solidFill>
                          <a:srgbClr val="D9D9D9"/>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43" name="Shape 243"/>
          <p:cNvGraphicFramePr/>
          <p:nvPr/>
        </p:nvGraphicFramePr>
        <p:xfrm>
          <a:off x="6461259" y="740344"/>
          <a:ext cx="3000000" cy="3000000"/>
        </p:xfrm>
        <a:graphic>
          <a:graphicData uri="http://schemas.openxmlformats.org/drawingml/2006/table">
            <a:tbl>
              <a:tblPr bandRow="1" firstRow="1">
                <a:noFill/>
                <a:tableStyleId>{4F446BE4-3B5F-4B6D-8050-92DDEEBA51A0}</a:tableStyleId>
              </a:tblPr>
              <a:tblGrid>
                <a:gridCol w="1408225"/>
              </a:tblGrid>
              <a:tr h="1699100">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lang="pt-BR" u="none" cap="none" strike="noStrike">
                          <a:solidFill>
                            <a:srgbClr val="D9D9D9"/>
                          </a:solidFill>
                        </a:rPr>
                        <a:t>Programa utilizado</a:t>
                      </a:r>
                      <a:endParaRPr u="none" cap="none" strike="noStrike">
                        <a:solidFill>
                          <a:srgbClr val="D9D9D9"/>
                        </a:solidFill>
                      </a:endParaRPr>
                    </a:p>
                    <a:p>
                      <a:pPr indent="0" lvl="0" marL="0" marR="0" rtl="0" algn="ctr">
                        <a:lnSpc>
                          <a:spcPct val="100000"/>
                        </a:lnSpc>
                        <a:spcBef>
                          <a:spcPts val="0"/>
                        </a:spcBef>
                        <a:spcAft>
                          <a:spcPts val="0"/>
                        </a:spcAft>
                        <a:buClr>
                          <a:srgbClr val="000000"/>
                        </a:buClr>
                        <a:buSzPts val="1800"/>
                        <a:buFont typeface="Calibri"/>
                        <a:buNone/>
                      </a:pPr>
                      <a:r>
                        <a:t/>
                      </a:r>
                      <a:endParaRPr sz="1100">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rPr lang="pt-BR" sz="1100" u="none" cap="none" strike="noStrike">
                          <a:solidFill>
                            <a:srgbClr val="D9D9D9"/>
                          </a:solidFill>
                        </a:rPr>
                        <a:t>Escolhemos a Unity como plataforma para desenvolver o jogo, utilizando o C# como linguagem de programação.</a:t>
                      </a:r>
                      <a:endParaRPr sz="1100">
                        <a:solidFill>
                          <a:srgbClr val="D9D9D9"/>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44" name="Shape 244"/>
          <p:cNvGraphicFramePr/>
          <p:nvPr/>
        </p:nvGraphicFramePr>
        <p:xfrm>
          <a:off x="1146357" y="2497776"/>
          <a:ext cx="3000000" cy="3000000"/>
        </p:xfrm>
        <a:graphic>
          <a:graphicData uri="http://schemas.openxmlformats.org/drawingml/2006/table">
            <a:tbl>
              <a:tblPr bandRow="1" firstRow="1">
                <a:noFill/>
                <a:tableStyleId>{4F446BE4-3B5F-4B6D-8050-92DDEEBA51A0}</a:tableStyleId>
              </a:tblPr>
              <a:tblGrid>
                <a:gridCol w="6723125"/>
              </a:tblGrid>
              <a:tr h="2242075">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lang="pt-BR" u="none" cap="none" strike="noStrike">
                          <a:solidFill>
                            <a:srgbClr val="D9D9D9"/>
                          </a:solidFill>
                        </a:rPr>
                        <a:t>Datas</a:t>
                      </a:r>
                      <a:endParaRPr sz="1800">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rPr lang="pt-BR" sz="1100">
                          <a:solidFill>
                            <a:srgbClr val="D9D9D9"/>
                          </a:solidFill>
                        </a:rPr>
                        <a:t>07</a:t>
                      </a:r>
                      <a:r>
                        <a:rPr lang="pt-BR" sz="1100" u="none" cap="none" strike="noStrike">
                          <a:solidFill>
                            <a:srgbClr val="D9D9D9"/>
                          </a:solidFill>
                        </a:rPr>
                        <a:t>/0</a:t>
                      </a:r>
                      <a:r>
                        <a:rPr lang="pt-BR" sz="1100">
                          <a:solidFill>
                            <a:srgbClr val="D9D9D9"/>
                          </a:solidFill>
                        </a:rPr>
                        <a:t>5</a:t>
                      </a:r>
                      <a:r>
                        <a:rPr lang="pt-BR" sz="1100" u="none" cap="none" strike="noStrike">
                          <a:solidFill>
                            <a:srgbClr val="D9D9D9"/>
                          </a:solidFill>
                        </a:rPr>
                        <a:t>/2018 –  </a:t>
                      </a:r>
                      <a:r>
                        <a:rPr lang="pt-BR" sz="1100">
                          <a:solidFill>
                            <a:srgbClr val="D9D9D9"/>
                          </a:solidFill>
                        </a:rPr>
                        <a:t>Apresentação de storyboard;</a:t>
                      </a:r>
                      <a:r>
                        <a:rPr lang="pt-BR" sz="1100" u="none" cap="none" strike="noStrike">
                          <a:solidFill>
                            <a:srgbClr val="D9D9D9"/>
                          </a:solidFill>
                        </a:rPr>
                        <a:t> </a:t>
                      </a:r>
                      <a:endParaRPr sz="1100">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rPr lang="pt-BR" sz="1100">
                          <a:solidFill>
                            <a:srgbClr val="D9D9D9"/>
                          </a:solidFill>
                        </a:rPr>
                        <a:t>18</a:t>
                      </a:r>
                      <a:r>
                        <a:rPr lang="pt-BR" sz="1100" u="none" cap="none" strike="noStrike">
                          <a:solidFill>
                            <a:srgbClr val="D9D9D9"/>
                          </a:solidFill>
                        </a:rPr>
                        <a:t>/05/2018  – Itens / </a:t>
                      </a:r>
                      <a:r>
                        <a:rPr lang="pt-BR" sz="1100">
                          <a:solidFill>
                            <a:srgbClr val="D9D9D9"/>
                          </a:solidFill>
                        </a:rPr>
                        <a:t>inventário</a:t>
                      </a:r>
                      <a:r>
                        <a:rPr lang="pt-BR" sz="1100" u="none" cap="none" strike="noStrike">
                          <a:solidFill>
                            <a:srgbClr val="D9D9D9"/>
                          </a:solidFill>
                        </a:rPr>
                        <a:t> /</a:t>
                      </a:r>
                      <a:r>
                        <a:rPr lang="pt-BR" sz="1100">
                          <a:solidFill>
                            <a:srgbClr val="D9D9D9"/>
                          </a:solidFill>
                        </a:rPr>
                        <a:t> Movimentação do personagem / Sistema de Experiência ;</a:t>
                      </a:r>
                      <a:endParaRPr sz="1100">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rPr lang="pt-BR" sz="1100" u="none" cap="none" strike="noStrike">
                          <a:solidFill>
                            <a:srgbClr val="D9D9D9"/>
                          </a:solidFill>
                        </a:rPr>
                        <a:t>21/05/2018 – Luta personagem (ataque básico) / </a:t>
                      </a:r>
                      <a:r>
                        <a:rPr lang="pt-BR" sz="1100">
                          <a:solidFill>
                            <a:srgbClr val="D9D9D9"/>
                          </a:solidFill>
                        </a:rPr>
                        <a:t>M</a:t>
                      </a:r>
                      <a:r>
                        <a:rPr lang="pt-BR" sz="1100" u="none" cap="none" strike="noStrike">
                          <a:solidFill>
                            <a:srgbClr val="D9D9D9"/>
                          </a:solidFill>
                        </a:rPr>
                        <a:t>onstros </a:t>
                      </a:r>
                      <a:r>
                        <a:rPr lang="pt-BR" sz="1100">
                          <a:solidFill>
                            <a:srgbClr val="D9D9D9"/>
                          </a:solidFill>
                        </a:rPr>
                        <a:t>/</a:t>
                      </a:r>
                      <a:r>
                        <a:rPr lang="pt-BR" sz="1100" u="none" cap="none" strike="noStrike">
                          <a:solidFill>
                            <a:srgbClr val="D9D9D9"/>
                          </a:solidFill>
                        </a:rPr>
                        <a:t> drop de itens;</a:t>
                      </a:r>
                      <a:endParaRPr sz="1100">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rPr lang="pt-BR" sz="1100" u="none" cap="none" strike="noStrike">
                          <a:solidFill>
                            <a:srgbClr val="D9D9D9"/>
                          </a:solidFill>
                        </a:rPr>
                        <a:t>28/05/2018 – </a:t>
                      </a:r>
                      <a:r>
                        <a:rPr lang="pt-BR" sz="1100">
                          <a:solidFill>
                            <a:srgbClr val="D9D9D9"/>
                          </a:solidFill>
                        </a:rPr>
                        <a:t> Skills  (personagem utilizando skills e buffs contra adversários);</a:t>
                      </a:r>
                      <a:endParaRPr sz="1100" u="none" cap="none" strike="noStrike">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rPr lang="pt-BR" sz="1100">
                          <a:solidFill>
                            <a:srgbClr val="D9D9D9"/>
                          </a:solidFill>
                        </a:rPr>
                        <a:t>04/06/2018 - Ativando missões e completando-as ( talvez ainda não todas missões);</a:t>
                      </a:r>
                      <a:endParaRPr sz="1100">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rPr lang="pt-BR" sz="1100" u="none" cap="none" strike="noStrike">
                          <a:solidFill>
                            <a:srgbClr val="D9D9D9"/>
                          </a:solidFill>
                        </a:rPr>
                        <a:t>11/06/2018 – Missões iniciais ativas e iteração com compra de itens na cidade (jogo estará restrito a cidade principal e campo de treinamento) / Sistema de Reputação;</a:t>
                      </a:r>
                      <a:endParaRPr sz="1100">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rPr lang="pt-BR" sz="1100" u="none" cap="none" strike="noStrike">
                          <a:solidFill>
                            <a:srgbClr val="D9D9D9"/>
                          </a:solidFill>
                        </a:rPr>
                        <a:t>25/06/2018 – Todas missões prontas e mapa completo (inclusive a missão final);</a:t>
                      </a:r>
                      <a:endParaRPr sz="1100">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rPr lang="pt-BR" sz="1100" u="none" cap="none" strike="noStrike">
                          <a:solidFill>
                            <a:srgbClr val="D9D9D9"/>
                          </a:solidFill>
                        </a:rPr>
                        <a:t>09/07/2018 – Retoque de bugs / teste de qualidade;</a:t>
                      </a:r>
                      <a:endParaRPr sz="1100">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rPr lang="pt-BR" sz="1100" u="none" cap="none" strike="noStrike">
                          <a:solidFill>
                            <a:srgbClr val="D9D9D9"/>
                          </a:solidFill>
                        </a:rPr>
                        <a:t>16/07/2018 – Entrega do projeto; </a:t>
                      </a:r>
                      <a:endParaRPr sz="1100">
                        <a:solidFill>
                          <a:srgbClr val="D9D9D9"/>
                        </a:solidFill>
                      </a:endParaRPr>
                    </a:p>
                    <a:p>
                      <a:pPr indent="0" lvl="0" marL="0" marR="0" rtl="0" algn="l">
                        <a:lnSpc>
                          <a:spcPct val="100000"/>
                        </a:lnSpc>
                        <a:spcBef>
                          <a:spcPts val="0"/>
                        </a:spcBef>
                        <a:spcAft>
                          <a:spcPts val="0"/>
                        </a:spcAft>
                        <a:buClr>
                          <a:srgbClr val="000000"/>
                        </a:buClr>
                        <a:buSzPts val="1400"/>
                        <a:buFont typeface="Calibri"/>
                        <a:buNone/>
                      </a:pPr>
                      <a:r>
                        <a:t/>
                      </a:r>
                      <a:endParaRPr sz="1400">
                        <a:solidFill>
                          <a:srgbClr val="D9D9D9"/>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0" y="0"/>
            <a:ext cx="9144000" cy="5143500"/>
          </a:xfrm>
          <a:prstGeom prst="rect">
            <a:avLst/>
          </a:prstGeom>
          <a:noFill/>
          <a:ln>
            <a:noFill/>
          </a:ln>
        </p:spPr>
      </p:pic>
      <p:sp>
        <p:nvSpPr>
          <p:cNvPr id="62" name="Shape 62"/>
          <p:cNvSpPr txBox="1"/>
          <p:nvPr/>
        </p:nvSpPr>
        <p:spPr>
          <a:xfrm>
            <a:off x="1060525" y="689325"/>
            <a:ext cx="6880200" cy="41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pt-BR" sz="1800">
                <a:solidFill>
                  <a:srgbClr val="CCCCCC"/>
                </a:solidFill>
                <a:latin typeface="Calibri"/>
                <a:ea typeface="Calibri"/>
                <a:cs typeface="Calibri"/>
                <a:sym typeface="Calibri"/>
              </a:rPr>
              <a:t>Grutópolis</a:t>
            </a:r>
            <a:endParaRPr sz="1800">
              <a:solidFill>
                <a:srgbClr val="CCCCCC"/>
              </a:solidFill>
              <a:latin typeface="Calibri"/>
              <a:ea typeface="Calibri"/>
              <a:cs typeface="Calibri"/>
              <a:sym typeface="Calibri"/>
            </a:endParaRPr>
          </a:p>
          <a:p>
            <a:pPr indent="0" lvl="0" marL="0" rtl="0">
              <a:spcBef>
                <a:spcPts val="0"/>
              </a:spcBef>
              <a:spcAft>
                <a:spcPts val="0"/>
              </a:spcAft>
              <a:buClr>
                <a:schemeClr val="dk1"/>
              </a:buClr>
              <a:buFont typeface="Arial"/>
              <a:buNone/>
            </a:pPr>
            <a:br>
              <a:rPr lang="pt-BR" sz="1600">
                <a:solidFill>
                  <a:srgbClr val="CCCCCC"/>
                </a:solidFill>
                <a:latin typeface="Calibri"/>
                <a:ea typeface="Calibri"/>
                <a:cs typeface="Calibri"/>
                <a:sym typeface="Calibri"/>
              </a:rPr>
            </a:br>
            <a:br>
              <a:rPr lang="pt-BR" sz="1600">
                <a:solidFill>
                  <a:srgbClr val="CCCCCC"/>
                </a:solidFill>
                <a:latin typeface="Calibri"/>
                <a:ea typeface="Calibri"/>
                <a:cs typeface="Calibri"/>
                <a:sym typeface="Calibri"/>
              </a:rPr>
            </a:br>
            <a:r>
              <a:rPr lang="pt-BR" sz="1200">
                <a:solidFill>
                  <a:srgbClr val="CCCCCC"/>
                </a:solidFill>
                <a:latin typeface="Calibri"/>
                <a:ea typeface="Calibri"/>
                <a:cs typeface="Calibri"/>
                <a:sym typeface="Calibri"/>
              </a:rPr>
              <a:t>Em um planeta conhecido como D-59, habitavam humanos com uma tecnologia não muito avançada, após alguns conflitos internos que haviam acontecido, finalmente encontraram a paz no mundo… mas mal sabiam que essa paz estava para ser abalada, pois sob suas cabeças havia uma meteoro que não apresentava perigo pelo seu tamanho, e sim pelo conteúdo. Mas como havia dito mal sabiam do que estava por vir pois o meteoro não muito pequeno e nem muito grande estava em uma trajetória quase linear a luz do sol, assim dificultando sua aparição nos astros.</a:t>
            </a:r>
            <a:endParaRPr sz="1200">
              <a:solidFill>
                <a:srgbClr val="CCCCCC"/>
              </a:solidFill>
              <a:latin typeface="Calibri"/>
              <a:ea typeface="Calibri"/>
              <a:cs typeface="Calibri"/>
              <a:sym typeface="Calibri"/>
            </a:endParaRPr>
          </a:p>
          <a:p>
            <a:pPr indent="0" lvl="0" marL="0" rtl="0">
              <a:spcBef>
                <a:spcPts val="0"/>
              </a:spcBef>
              <a:spcAft>
                <a:spcPts val="0"/>
              </a:spcAft>
              <a:buClr>
                <a:schemeClr val="dk1"/>
              </a:buClr>
              <a:buFont typeface="Arial"/>
              <a:buNone/>
            </a:pPr>
            <a:r>
              <a:t/>
            </a:r>
            <a:endParaRPr sz="1200">
              <a:solidFill>
                <a:srgbClr val="CCCCCC"/>
              </a:solidFill>
              <a:latin typeface="Calibri"/>
              <a:ea typeface="Calibri"/>
              <a:cs typeface="Calibri"/>
              <a:sym typeface="Calibri"/>
            </a:endParaRPr>
          </a:p>
          <a:p>
            <a:pPr indent="0" lvl="0" marL="0" rtl="0">
              <a:spcBef>
                <a:spcPts val="0"/>
              </a:spcBef>
              <a:spcAft>
                <a:spcPts val="0"/>
              </a:spcAft>
              <a:buClr>
                <a:schemeClr val="dk1"/>
              </a:buClr>
              <a:buFont typeface="Arial"/>
              <a:buNone/>
            </a:pPr>
            <a:r>
              <a:rPr lang="pt-BR" sz="1200">
                <a:solidFill>
                  <a:srgbClr val="CCCCCC"/>
                </a:solidFill>
                <a:latin typeface="Calibri"/>
                <a:ea typeface="Calibri"/>
                <a:cs typeface="Calibri"/>
                <a:sym typeface="Calibri"/>
              </a:rPr>
              <a:t>E como um estrondo de um raio, mesmo caindo a uma velocidade grande não causou estragos na hora do impacto, após o choque o meteoro liberou um certo tipo de fungo que se instala nas plantas mudando sua forma de trabalhar no meio ambiente, assim ao invés de produzir oxigênio, produz um composto com outras substâncias extremamente tóxicas que em poucos segundos levava a falência de órgãos e os que não morrem se transformam em criaturas através da mutação do fungo. Com isso a humanidade veio a beira da extinção, poucos conseguiram se proteger os que conseguiram correram para o subsolo pois descobriram que como o fungo ficava nas plantas ele não se desenvolvia muito abaixo do solo. No subsolo começaram a criar estufas onde através da ajuda tecnológica da época, produziam oxigênio suficiente para os sobreviventes.</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0" y="0"/>
            <a:ext cx="9144000" cy="5143500"/>
          </a:xfrm>
          <a:prstGeom prst="rect">
            <a:avLst/>
          </a:prstGeom>
          <a:noFill/>
          <a:ln>
            <a:noFill/>
          </a:ln>
        </p:spPr>
      </p:pic>
      <p:graphicFrame>
        <p:nvGraphicFramePr>
          <p:cNvPr id="68" name="Shape 68"/>
          <p:cNvGraphicFramePr/>
          <p:nvPr/>
        </p:nvGraphicFramePr>
        <p:xfrm>
          <a:off x="1080045" y="700734"/>
          <a:ext cx="3000000" cy="3000000"/>
        </p:xfrm>
        <a:graphic>
          <a:graphicData uri="http://schemas.openxmlformats.org/drawingml/2006/table">
            <a:tbl>
              <a:tblPr bandRow="1" firstRow="1">
                <a:noFill/>
                <a:tableStyleId>{4F446BE4-3B5F-4B6D-8050-92DDEEBA51A0}</a:tableStyleId>
              </a:tblPr>
              <a:tblGrid>
                <a:gridCol w="6784150"/>
              </a:tblGrid>
              <a:tr h="1756900">
                <a:tc>
                  <a:txBody>
                    <a:bodyPr>
                      <a:noAutofit/>
                    </a:bodyPr>
                    <a:lstStyle/>
                    <a:p>
                      <a:pPr indent="0" lvl="0" marL="0" marR="0" rtl="0" algn="ctr">
                        <a:lnSpc>
                          <a:spcPct val="100000"/>
                        </a:lnSpc>
                        <a:spcBef>
                          <a:spcPts val="0"/>
                        </a:spcBef>
                        <a:spcAft>
                          <a:spcPts val="0"/>
                        </a:spcAft>
                        <a:buClr>
                          <a:srgbClr val="000000"/>
                        </a:buClr>
                        <a:buSzPts val="1800"/>
                        <a:buFont typeface="Calibri"/>
                        <a:buNone/>
                      </a:pPr>
                      <a:r>
                        <a:rPr lang="pt-BR" sz="1800" u="none" cap="none" strike="noStrike">
                          <a:solidFill>
                            <a:srgbClr val="D9D9D9"/>
                          </a:solidFill>
                        </a:rPr>
                        <a:t>Sistema de reputação</a:t>
                      </a:r>
                      <a:endParaRPr sz="1100">
                        <a:solidFill>
                          <a:srgbClr val="D9D9D9"/>
                        </a:solidFill>
                      </a:endParaRPr>
                    </a:p>
                    <a:p>
                      <a:pPr indent="0" lvl="0" marL="0" marR="0" rtl="0" algn="ctr">
                        <a:lnSpc>
                          <a:spcPct val="100000"/>
                        </a:lnSpc>
                        <a:spcBef>
                          <a:spcPts val="0"/>
                        </a:spcBef>
                        <a:spcAft>
                          <a:spcPts val="0"/>
                        </a:spcAft>
                        <a:buClr>
                          <a:srgbClr val="000000"/>
                        </a:buClr>
                        <a:buSzPts val="1100"/>
                        <a:buFont typeface="Calibri"/>
                        <a:buNone/>
                      </a:pPr>
                      <a:r>
                        <a:t/>
                      </a:r>
                      <a:endParaRPr sz="1100">
                        <a:solidFill>
                          <a:srgbClr val="D9D9D9"/>
                        </a:solidFill>
                      </a:endParaRPr>
                    </a:p>
                    <a:p>
                      <a:pPr indent="0" lvl="0" marL="0" marR="0" rtl="0" algn="l">
                        <a:lnSpc>
                          <a:spcPct val="100000"/>
                        </a:lnSpc>
                        <a:spcBef>
                          <a:spcPts val="0"/>
                        </a:spcBef>
                        <a:spcAft>
                          <a:spcPts val="0"/>
                        </a:spcAft>
                        <a:buClr>
                          <a:srgbClr val="000000"/>
                        </a:buClr>
                        <a:buSzPts val="1100"/>
                        <a:buFont typeface="Calibri"/>
                        <a:buNone/>
                      </a:pPr>
                      <a:r>
                        <a:rPr b="0" i="0" lang="pt-BR" sz="1100" u="none" cap="none" strike="noStrike">
                          <a:solidFill>
                            <a:srgbClr val="D9D9D9"/>
                          </a:solidFill>
                          <a:latin typeface="Calibri"/>
                          <a:ea typeface="Calibri"/>
                          <a:cs typeface="Calibri"/>
                          <a:sym typeface="Calibri"/>
                        </a:rPr>
                        <a:t>Conforme o player adquire reputação há a liberação de novas missões para o mesmo.</a:t>
                      </a:r>
                      <a:br>
                        <a:rPr b="0" lang="pt-BR" sz="1100" u="none" cap="none" strike="noStrike">
                          <a:solidFill>
                            <a:srgbClr val="D9D9D9"/>
                          </a:solidFill>
                        </a:rPr>
                      </a:br>
                      <a:r>
                        <a:rPr b="0" lang="pt-BR" sz="1100" u="none" cap="none" strike="noStrike">
                          <a:solidFill>
                            <a:srgbClr val="D9D9D9"/>
                          </a:solidFill>
                        </a:rPr>
                        <a:t>Pontos de reputação: </a:t>
                      </a:r>
                      <a:endParaRPr sz="1100">
                        <a:solidFill>
                          <a:srgbClr val="D9D9D9"/>
                        </a:solidFill>
                      </a:endParaRPr>
                    </a:p>
                    <a:p>
                      <a:pPr indent="0" lvl="0" marL="0" marR="0" rtl="0" algn="l">
                        <a:lnSpc>
                          <a:spcPct val="100000"/>
                        </a:lnSpc>
                        <a:spcBef>
                          <a:spcPts val="0"/>
                        </a:spcBef>
                        <a:spcAft>
                          <a:spcPts val="0"/>
                        </a:spcAft>
                        <a:buClr>
                          <a:srgbClr val="000000"/>
                        </a:buClr>
                        <a:buSzPts val="1100"/>
                        <a:buFont typeface="Calibri"/>
                        <a:buNone/>
                      </a:pPr>
                      <a:r>
                        <a:rPr b="0" lang="pt-BR" sz="1100" u="none" cap="none" strike="noStrike">
                          <a:solidFill>
                            <a:srgbClr val="D9D9D9"/>
                          </a:solidFill>
                        </a:rPr>
                        <a:t>Máximo 100 pontos;</a:t>
                      </a:r>
                      <a:endParaRPr sz="1100">
                        <a:solidFill>
                          <a:srgbClr val="D9D9D9"/>
                        </a:solidFill>
                      </a:endParaRPr>
                    </a:p>
                    <a:p>
                      <a:pPr indent="0" lvl="0" marL="0" marR="0" rtl="0" algn="l">
                        <a:lnSpc>
                          <a:spcPct val="100000"/>
                        </a:lnSpc>
                        <a:spcBef>
                          <a:spcPts val="0"/>
                        </a:spcBef>
                        <a:spcAft>
                          <a:spcPts val="0"/>
                        </a:spcAft>
                        <a:buClr>
                          <a:srgbClr val="000000"/>
                        </a:buClr>
                        <a:buSzPts val="1100"/>
                        <a:buFont typeface="Calibri"/>
                        <a:buNone/>
                      </a:pPr>
                      <a:r>
                        <a:rPr b="0" lang="pt-BR" sz="1100" u="none" cap="none" strike="noStrike">
                          <a:solidFill>
                            <a:srgbClr val="D9D9D9"/>
                          </a:solidFill>
                        </a:rPr>
                        <a:t>Eventos  possuem uma quantidade de pontos diferente dependendo do tipo de missão (“pode haver alteração na quantidade de pontos de cada missão ao decorrer do projeto”);</a:t>
                      </a:r>
                      <a:endParaRPr sz="1100">
                        <a:solidFill>
                          <a:srgbClr val="D9D9D9"/>
                        </a:solidFill>
                      </a:endParaRPr>
                    </a:p>
                    <a:p>
                      <a:pPr indent="0" lvl="0" marL="0" marR="0" rtl="0" algn="l">
                        <a:lnSpc>
                          <a:spcPct val="100000"/>
                        </a:lnSpc>
                        <a:spcBef>
                          <a:spcPts val="0"/>
                        </a:spcBef>
                        <a:spcAft>
                          <a:spcPts val="0"/>
                        </a:spcAft>
                        <a:buClr>
                          <a:srgbClr val="000000"/>
                        </a:buClr>
                        <a:buSzPts val="1100"/>
                        <a:buFont typeface="Calibri"/>
                        <a:buNone/>
                      </a:pPr>
                      <a:r>
                        <a:rPr lang="pt-BR" sz="1100" u="none" cap="none" strike="noStrike">
                          <a:solidFill>
                            <a:srgbClr val="D9D9D9"/>
                          </a:solidFill>
                        </a:rPr>
                        <a:t>NPC escoltado morto, então perde 15 de reputação;</a:t>
                      </a:r>
                      <a:endParaRPr sz="1100">
                        <a:solidFill>
                          <a:srgbClr val="D9D9D9"/>
                        </a:solidFill>
                      </a:endParaRPr>
                    </a:p>
                    <a:p>
                      <a:pPr indent="0" lvl="0" marL="0" marR="0" rtl="0" algn="l">
                        <a:lnSpc>
                          <a:spcPct val="100000"/>
                        </a:lnSpc>
                        <a:spcBef>
                          <a:spcPts val="0"/>
                        </a:spcBef>
                        <a:spcAft>
                          <a:spcPts val="0"/>
                        </a:spcAft>
                        <a:buClr>
                          <a:srgbClr val="000000"/>
                        </a:buClr>
                        <a:buSzPts val="1100"/>
                        <a:buFont typeface="Calibri"/>
                        <a:buNone/>
                      </a:pPr>
                      <a:r>
                        <a:rPr lang="pt-BR" sz="1100" u="none" cap="none" strike="noStrike">
                          <a:solidFill>
                            <a:srgbClr val="D9D9D9"/>
                          </a:solidFill>
                        </a:rPr>
                        <a:t>Obs.: O personagem pode fazer os eventos mais de uma vez para adquirir mais reputação;</a:t>
                      </a:r>
                      <a:endParaRPr sz="1100">
                        <a:solidFill>
                          <a:srgbClr val="D9D9D9"/>
                        </a:solidFill>
                      </a:endParaRPr>
                    </a:p>
                    <a:p>
                      <a:pPr indent="0" lvl="0" marL="0" marR="0" rtl="0" algn="l">
                        <a:lnSpc>
                          <a:spcPct val="100000"/>
                        </a:lnSpc>
                        <a:spcBef>
                          <a:spcPts val="0"/>
                        </a:spcBef>
                        <a:spcAft>
                          <a:spcPts val="0"/>
                        </a:spcAft>
                        <a:buClr>
                          <a:srgbClr val="000000"/>
                        </a:buClr>
                        <a:buSzPts val="1100"/>
                        <a:buFont typeface="Calibri"/>
                        <a:buNone/>
                      </a:pPr>
                      <a:r>
                        <a:rPr lang="pt-BR" sz="1100">
                          <a:solidFill>
                            <a:srgbClr val="D9D9D9"/>
                          </a:solidFill>
                        </a:rPr>
                        <a:t>ATENÇÃO</a:t>
                      </a:r>
                      <a:r>
                        <a:rPr lang="pt-BR" sz="1100" u="none" cap="none" strike="noStrike">
                          <a:solidFill>
                            <a:srgbClr val="D9D9D9"/>
                          </a:solidFill>
                        </a:rPr>
                        <a:t>: Reputação  menor que -20 resulta em Game Over;</a:t>
                      </a:r>
                      <a:endParaRPr sz="1100">
                        <a:solidFill>
                          <a:srgbClr val="D9D9D9"/>
                        </a:solidFill>
                      </a:endParaRPr>
                    </a:p>
                    <a:p>
                      <a:pPr indent="0" lvl="0" marL="0" marR="0" rtl="0" algn="l">
                        <a:lnSpc>
                          <a:spcPct val="100000"/>
                        </a:lnSpc>
                        <a:spcBef>
                          <a:spcPts val="0"/>
                        </a:spcBef>
                        <a:spcAft>
                          <a:spcPts val="0"/>
                        </a:spcAft>
                        <a:buClr>
                          <a:srgbClr val="000000"/>
                        </a:buClr>
                        <a:buSzPts val="1100"/>
                        <a:buFont typeface="Calibri"/>
                        <a:buNone/>
                      </a:pPr>
                      <a:r>
                        <a:rPr b="0" i="0" lang="pt-BR" sz="1100" u="none" cap="none" strike="noStrike">
                          <a:solidFill>
                            <a:srgbClr val="D9D9D9"/>
                          </a:solidFill>
                          <a:latin typeface="Calibri"/>
                          <a:ea typeface="Calibri"/>
                          <a:cs typeface="Calibri"/>
                          <a:sym typeface="Calibri"/>
                        </a:rPr>
                        <a:t>Após reputação máxima será liberada a missão final que será a construção de gás que purifica o oxigênio afetado pelo fungo e ao mesmo tempo extermina o fungo, assim após de alguns anos a D-59 seria habitável novamente.</a:t>
                      </a:r>
                      <a:endParaRPr sz="1100">
                        <a:solidFill>
                          <a:srgbClr val="D9D9D9"/>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69" name="Shape 69"/>
          <p:cNvGraphicFramePr/>
          <p:nvPr/>
        </p:nvGraphicFramePr>
        <p:xfrm>
          <a:off x="1080045" y="3038388"/>
          <a:ext cx="3000000" cy="3000000"/>
        </p:xfrm>
        <a:graphic>
          <a:graphicData uri="http://schemas.openxmlformats.org/drawingml/2006/table">
            <a:tbl>
              <a:tblPr bandRow="1" firstRow="1">
                <a:noFill/>
                <a:tableStyleId>{4F446BE4-3B5F-4B6D-8050-92DDEEBA51A0}</a:tableStyleId>
              </a:tblPr>
              <a:tblGrid>
                <a:gridCol w="3315075"/>
              </a:tblGrid>
              <a:tr h="839775">
                <a:tc>
                  <a:txBody>
                    <a:bodyPr>
                      <a:noAutofit/>
                    </a:bodyPr>
                    <a:lstStyle/>
                    <a:p>
                      <a:pPr indent="0" lvl="0" marL="0" marR="0" rtl="0" algn="l">
                        <a:lnSpc>
                          <a:spcPct val="100000"/>
                        </a:lnSpc>
                        <a:spcBef>
                          <a:spcPts val="0"/>
                        </a:spcBef>
                        <a:spcAft>
                          <a:spcPts val="0"/>
                        </a:spcAft>
                        <a:buClr>
                          <a:srgbClr val="000000"/>
                        </a:buClr>
                        <a:buSzPts val="1100"/>
                        <a:buFont typeface="Calibri"/>
                        <a:buNone/>
                      </a:pPr>
                      <a:r>
                        <a:rPr b="0" lang="pt-BR" sz="1100" u="none" cap="none" strike="noStrike">
                          <a:solidFill>
                            <a:srgbClr val="CCCCCC"/>
                          </a:solidFill>
                        </a:rPr>
                        <a:t>Evento 1: Defesa do ponto X</a:t>
                      </a:r>
                      <a:endParaRPr sz="1100">
                        <a:solidFill>
                          <a:srgbClr val="CCCCCC"/>
                        </a:solidFill>
                      </a:endParaRPr>
                    </a:p>
                    <a:p>
                      <a:pPr indent="0" lvl="0" marL="0" marR="0" rtl="0" algn="l">
                        <a:lnSpc>
                          <a:spcPct val="100000"/>
                        </a:lnSpc>
                        <a:spcBef>
                          <a:spcPts val="0"/>
                        </a:spcBef>
                        <a:spcAft>
                          <a:spcPts val="0"/>
                        </a:spcAft>
                        <a:buClr>
                          <a:srgbClr val="000000"/>
                        </a:buClr>
                        <a:buSzPts val="1100"/>
                        <a:buFont typeface="Calibri"/>
                        <a:buNone/>
                      </a:pPr>
                      <a:r>
                        <a:rPr b="0" lang="pt-BR" sz="1100" u="none" cap="none" strike="noStrike">
                          <a:solidFill>
                            <a:srgbClr val="CCCCCC"/>
                          </a:solidFill>
                        </a:rPr>
                        <a:t>O personagem deve defender um ponto X que foi designado pelo NPC de evento.</a:t>
                      </a:r>
                      <a:endParaRPr b="0" sz="1100">
                        <a:solidFill>
                          <a:srgbClr val="CCCCCC"/>
                        </a:solidFill>
                      </a:endParaRPr>
                    </a:p>
                    <a:p>
                      <a:pPr indent="0" lvl="0" marL="0" marR="0" rtl="0" algn="l">
                        <a:lnSpc>
                          <a:spcPct val="100000"/>
                        </a:lnSpc>
                        <a:spcBef>
                          <a:spcPts val="0"/>
                        </a:spcBef>
                        <a:spcAft>
                          <a:spcPts val="0"/>
                        </a:spcAft>
                        <a:buClr>
                          <a:srgbClr val="000000"/>
                        </a:buClr>
                        <a:buSzPts val="1100"/>
                        <a:buFont typeface="Calibri"/>
                        <a:buNone/>
                      </a:pPr>
                      <a:r>
                        <a:rPr b="0" lang="pt-BR" sz="1100" u="none" cap="none" strike="noStrike">
                          <a:solidFill>
                            <a:srgbClr val="CCCCCC"/>
                          </a:solidFill>
                        </a:rPr>
                        <a:t>Quantidade de reputação: +15</a:t>
                      </a:r>
                      <a:endParaRPr sz="1100">
                        <a:solidFill>
                          <a:srgbClr val="CCCCCC"/>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70" name="Shape 70"/>
          <p:cNvGraphicFramePr/>
          <p:nvPr/>
        </p:nvGraphicFramePr>
        <p:xfrm>
          <a:off x="1080045" y="3973417"/>
          <a:ext cx="3000000" cy="3000000"/>
        </p:xfrm>
        <a:graphic>
          <a:graphicData uri="http://schemas.openxmlformats.org/drawingml/2006/table">
            <a:tbl>
              <a:tblPr bandRow="1" firstRow="1">
                <a:noFill/>
                <a:tableStyleId>{4F446BE4-3B5F-4B6D-8050-92DDEEBA51A0}</a:tableStyleId>
              </a:tblPr>
              <a:tblGrid>
                <a:gridCol w="3315075"/>
              </a:tblGrid>
              <a:tr h="839775">
                <a:tc>
                  <a:txBody>
                    <a:bodyPr>
                      <a:noAutofit/>
                    </a:bodyPr>
                    <a:lstStyle/>
                    <a:p>
                      <a:pPr indent="0" lvl="0" marL="0" marR="0" rtl="0" algn="l">
                        <a:lnSpc>
                          <a:spcPct val="100000"/>
                        </a:lnSpc>
                        <a:spcBef>
                          <a:spcPts val="0"/>
                        </a:spcBef>
                        <a:spcAft>
                          <a:spcPts val="0"/>
                        </a:spcAft>
                        <a:buClr>
                          <a:srgbClr val="000000"/>
                        </a:buClr>
                        <a:buSzPts val="1100"/>
                        <a:buFont typeface="Calibri"/>
                        <a:buNone/>
                      </a:pPr>
                      <a:r>
                        <a:rPr b="0" lang="pt-BR" sz="1100" u="none" cap="none" strike="noStrike">
                          <a:solidFill>
                            <a:srgbClr val="CCCCCC"/>
                          </a:solidFill>
                        </a:rPr>
                        <a:t>Evento 3: Encontrar objetos</a:t>
                      </a:r>
                      <a:endParaRPr b="0" sz="1100">
                        <a:solidFill>
                          <a:srgbClr val="CCCCCC"/>
                        </a:solidFill>
                      </a:endParaRPr>
                    </a:p>
                    <a:p>
                      <a:pPr indent="0" lvl="0" marL="0" marR="0" rtl="0" algn="l">
                        <a:lnSpc>
                          <a:spcPct val="100000"/>
                        </a:lnSpc>
                        <a:spcBef>
                          <a:spcPts val="0"/>
                        </a:spcBef>
                        <a:spcAft>
                          <a:spcPts val="0"/>
                        </a:spcAft>
                        <a:buClr>
                          <a:srgbClr val="000000"/>
                        </a:buClr>
                        <a:buSzPts val="1100"/>
                        <a:buFont typeface="Calibri"/>
                        <a:buNone/>
                      </a:pPr>
                      <a:r>
                        <a:rPr b="0" lang="pt-BR" sz="1100" u="none" cap="none" strike="noStrike">
                          <a:solidFill>
                            <a:srgbClr val="CCCCCC"/>
                          </a:solidFill>
                        </a:rPr>
                        <a:t>O personagem deve buscar e entregar algum objeto referenciado pelo NPC.</a:t>
                      </a:r>
                      <a:endParaRPr sz="1100">
                        <a:solidFill>
                          <a:srgbClr val="CCCCCC"/>
                        </a:solidFill>
                      </a:endParaRPr>
                    </a:p>
                    <a:p>
                      <a:pPr indent="0" lvl="0" marL="0" marR="0" rtl="0" algn="l">
                        <a:lnSpc>
                          <a:spcPct val="100000"/>
                        </a:lnSpc>
                        <a:spcBef>
                          <a:spcPts val="0"/>
                        </a:spcBef>
                        <a:spcAft>
                          <a:spcPts val="0"/>
                        </a:spcAft>
                        <a:buClr>
                          <a:srgbClr val="000000"/>
                        </a:buClr>
                        <a:buSzPts val="1600"/>
                        <a:buFont typeface="Calibri"/>
                        <a:buNone/>
                      </a:pPr>
                      <a:r>
                        <a:rPr b="0" lang="pt-BR" sz="1100" u="none" cap="none" strike="noStrike">
                          <a:solidFill>
                            <a:srgbClr val="CCCCCC"/>
                          </a:solidFill>
                        </a:rPr>
                        <a:t>Quantidade de reputação: +10</a:t>
                      </a:r>
                      <a:endParaRPr sz="1100">
                        <a:solidFill>
                          <a:srgbClr val="CCCCCC"/>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71" name="Shape 71"/>
          <p:cNvGraphicFramePr/>
          <p:nvPr/>
        </p:nvGraphicFramePr>
        <p:xfrm>
          <a:off x="4549128" y="3038400"/>
          <a:ext cx="3000000" cy="3000000"/>
        </p:xfrm>
        <a:graphic>
          <a:graphicData uri="http://schemas.openxmlformats.org/drawingml/2006/table">
            <a:tbl>
              <a:tblPr bandRow="1" firstRow="1">
                <a:noFill/>
                <a:tableStyleId>{4F446BE4-3B5F-4B6D-8050-92DDEEBA51A0}</a:tableStyleId>
              </a:tblPr>
              <a:tblGrid>
                <a:gridCol w="3315075"/>
              </a:tblGrid>
              <a:tr h="839775">
                <a:tc>
                  <a:txBody>
                    <a:bodyPr>
                      <a:noAutofit/>
                    </a:bodyPr>
                    <a:lstStyle/>
                    <a:p>
                      <a:pPr indent="0" lvl="0" marL="0" marR="0" rtl="0" algn="l">
                        <a:lnSpc>
                          <a:spcPct val="100000"/>
                        </a:lnSpc>
                        <a:spcBef>
                          <a:spcPts val="0"/>
                        </a:spcBef>
                        <a:spcAft>
                          <a:spcPts val="0"/>
                        </a:spcAft>
                        <a:buClr>
                          <a:srgbClr val="000000"/>
                        </a:buClr>
                        <a:buSzPts val="1100"/>
                        <a:buFont typeface="Calibri"/>
                        <a:buNone/>
                      </a:pPr>
                      <a:r>
                        <a:rPr lang="pt-BR" sz="1100" u="none" cap="none" strike="noStrike">
                          <a:solidFill>
                            <a:srgbClr val="CCCCCC"/>
                          </a:solidFill>
                        </a:rPr>
                        <a:t>Evento 2: Escolta </a:t>
                      </a:r>
                      <a:endParaRPr sz="1100">
                        <a:solidFill>
                          <a:srgbClr val="CCCCCC"/>
                        </a:solidFill>
                      </a:endParaRPr>
                    </a:p>
                    <a:p>
                      <a:pPr indent="0" lvl="0" marL="0" marR="0" rtl="0" algn="l">
                        <a:lnSpc>
                          <a:spcPct val="100000"/>
                        </a:lnSpc>
                        <a:spcBef>
                          <a:spcPts val="0"/>
                        </a:spcBef>
                        <a:spcAft>
                          <a:spcPts val="0"/>
                        </a:spcAft>
                        <a:buClr>
                          <a:srgbClr val="000000"/>
                        </a:buClr>
                        <a:buSzPts val="1100"/>
                        <a:buFont typeface="Calibri"/>
                        <a:buNone/>
                      </a:pPr>
                      <a:r>
                        <a:rPr lang="pt-BR" sz="1100" u="none" cap="none" strike="noStrike">
                          <a:solidFill>
                            <a:srgbClr val="CCCCCC"/>
                          </a:solidFill>
                        </a:rPr>
                        <a:t>O personagem deve escoltar e defender um cientista pelo ponto X até o ponto Y.</a:t>
                      </a:r>
                      <a:endParaRPr sz="1100">
                        <a:solidFill>
                          <a:srgbClr val="CCCCCC"/>
                        </a:solidFill>
                      </a:endParaRPr>
                    </a:p>
                    <a:p>
                      <a:pPr indent="0" lvl="0" marL="0" marR="0" rtl="0" algn="l">
                        <a:lnSpc>
                          <a:spcPct val="100000"/>
                        </a:lnSpc>
                        <a:spcBef>
                          <a:spcPts val="0"/>
                        </a:spcBef>
                        <a:spcAft>
                          <a:spcPts val="0"/>
                        </a:spcAft>
                        <a:buClr>
                          <a:srgbClr val="000000"/>
                        </a:buClr>
                        <a:buSzPts val="1600"/>
                        <a:buFont typeface="Calibri"/>
                        <a:buNone/>
                      </a:pPr>
                      <a:r>
                        <a:rPr b="0" lang="pt-BR" sz="1100" u="none" cap="none" strike="noStrike">
                          <a:solidFill>
                            <a:srgbClr val="CCCCCC"/>
                          </a:solidFill>
                        </a:rPr>
                        <a:t>Quantidade de reputação: +15</a:t>
                      </a:r>
                      <a:endParaRPr sz="1100">
                        <a:solidFill>
                          <a:srgbClr val="CCCCCC"/>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72" name="Shape 72"/>
          <p:cNvGraphicFramePr/>
          <p:nvPr/>
        </p:nvGraphicFramePr>
        <p:xfrm>
          <a:off x="4549128" y="3973417"/>
          <a:ext cx="3000000" cy="3000000"/>
        </p:xfrm>
        <a:graphic>
          <a:graphicData uri="http://schemas.openxmlformats.org/drawingml/2006/table">
            <a:tbl>
              <a:tblPr bandRow="1" firstRow="1">
                <a:noFill/>
                <a:tableStyleId>{4F446BE4-3B5F-4B6D-8050-92DDEEBA51A0}</a:tableStyleId>
              </a:tblPr>
              <a:tblGrid>
                <a:gridCol w="3315075"/>
              </a:tblGrid>
              <a:tr h="839775">
                <a:tc>
                  <a:txBody>
                    <a:bodyPr>
                      <a:noAutofit/>
                    </a:bodyPr>
                    <a:lstStyle/>
                    <a:p>
                      <a:pPr indent="0" lvl="0" marL="0" marR="0" rtl="0" algn="l">
                        <a:lnSpc>
                          <a:spcPct val="100000"/>
                        </a:lnSpc>
                        <a:spcBef>
                          <a:spcPts val="0"/>
                        </a:spcBef>
                        <a:spcAft>
                          <a:spcPts val="0"/>
                        </a:spcAft>
                        <a:buClr>
                          <a:srgbClr val="000000"/>
                        </a:buClr>
                        <a:buSzPts val="1100"/>
                        <a:buFont typeface="Calibri"/>
                        <a:buNone/>
                      </a:pPr>
                      <a:r>
                        <a:rPr b="0" lang="pt-BR" sz="1100" u="none" cap="none" strike="noStrike">
                          <a:solidFill>
                            <a:srgbClr val="CCCCCC"/>
                          </a:solidFill>
                        </a:rPr>
                        <a:t>Evento 4: Caçada </a:t>
                      </a:r>
                      <a:endParaRPr sz="1100">
                        <a:solidFill>
                          <a:srgbClr val="CCCCCC"/>
                        </a:solidFill>
                      </a:endParaRPr>
                    </a:p>
                    <a:p>
                      <a:pPr indent="0" lvl="0" marL="0" marR="0" rtl="0" algn="l">
                        <a:lnSpc>
                          <a:spcPct val="100000"/>
                        </a:lnSpc>
                        <a:spcBef>
                          <a:spcPts val="0"/>
                        </a:spcBef>
                        <a:spcAft>
                          <a:spcPts val="0"/>
                        </a:spcAft>
                        <a:buClr>
                          <a:srgbClr val="000000"/>
                        </a:buClr>
                        <a:buSzPts val="1600"/>
                        <a:buFont typeface="Calibri"/>
                        <a:buNone/>
                      </a:pPr>
                      <a:r>
                        <a:rPr b="0" lang="pt-BR" sz="1100" u="none" cap="none" strike="noStrike">
                          <a:solidFill>
                            <a:srgbClr val="CCCCCC"/>
                          </a:solidFill>
                        </a:rPr>
                        <a:t>O personagem deve matar algum tipo de monstro ou animal mutante que o NPC ordenou.</a:t>
                      </a:r>
                      <a:br>
                        <a:rPr b="0" lang="pt-BR" sz="1100" u="none" cap="none" strike="noStrike">
                          <a:solidFill>
                            <a:srgbClr val="CCCCCC"/>
                          </a:solidFill>
                        </a:rPr>
                      </a:br>
                      <a:r>
                        <a:rPr b="0" lang="pt-BR" sz="1100" u="none" cap="none" strike="noStrike">
                          <a:solidFill>
                            <a:srgbClr val="CCCCCC"/>
                          </a:solidFill>
                        </a:rPr>
                        <a:t>Quantidade de reputação: +10</a:t>
                      </a:r>
                      <a:endParaRPr sz="1100">
                        <a:solidFill>
                          <a:srgbClr val="CCCCCC"/>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Shape 77"/>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78" name="Shape 78"/>
          <p:cNvGraphicFramePr/>
          <p:nvPr/>
        </p:nvGraphicFramePr>
        <p:xfrm>
          <a:off x="1475675" y="912941"/>
          <a:ext cx="3000000" cy="3000000"/>
        </p:xfrm>
        <a:graphic>
          <a:graphicData uri="http://schemas.openxmlformats.org/drawingml/2006/table">
            <a:tbl>
              <a:tblPr bandRow="1" firstRow="1">
                <a:noFill/>
                <a:tableStyleId>{4F446BE4-3B5F-4B6D-8050-92DDEEBA51A0}</a:tableStyleId>
              </a:tblPr>
              <a:tblGrid>
                <a:gridCol w="6165225"/>
              </a:tblGrid>
              <a:tr h="1732950">
                <a:tc>
                  <a:txBody>
                    <a:bodyPr>
                      <a:noAutofit/>
                    </a:bodyPr>
                    <a:lstStyle/>
                    <a:p>
                      <a:pPr indent="0" lvl="0" marL="0" marR="0" rtl="0" algn="ctr">
                        <a:lnSpc>
                          <a:spcPct val="100000"/>
                        </a:lnSpc>
                        <a:spcBef>
                          <a:spcPts val="0"/>
                        </a:spcBef>
                        <a:spcAft>
                          <a:spcPts val="0"/>
                        </a:spcAft>
                        <a:buClr>
                          <a:srgbClr val="000000"/>
                        </a:buClr>
                        <a:buSzPts val="1100"/>
                        <a:buFont typeface="Calibri"/>
                        <a:buNone/>
                      </a:pPr>
                      <a:r>
                        <a:rPr lang="pt-BR" u="none" cap="none" strike="noStrike">
                          <a:solidFill>
                            <a:srgbClr val="CCCCCC"/>
                          </a:solidFill>
                        </a:rPr>
                        <a:t>Missão principal</a:t>
                      </a:r>
                      <a:endParaRPr>
                        <a:solidFill>
                          <a:srgbClr val="CCCCCC"/>
                        </a:solidFill>
                      </a:endParaRPr>
                    </a:p>
                    <a:p>
                      <a:pPr indent="0" lvl="0" marL="0" marR="0" rtl="0" algn="l">
                        <a:lnSpc>
                          <a:spcPct val="100000"/>
                        </a:lnSpc>
                        <a:spcBef>
                          <a:spcPts val="0"/>
                        </a:spcBef>
                        <a:spcAft>
                          <a:spcPts val="0"/>
                        </a:spcAft>
                        <a:buClr>
                          <a:srgbClr val="000000"/>
                        </a:buClr>
                        <a:buSzPts val="1100"/>
                        <a:buFont typeface="Calibri"/>
                        <a:buNone/>
                      </a:pPr>
                      <a:r>
                        <a:t/>
                      </a:r>
                      <a:endParaRPr sz="1100">
                        <a:solidFill>
                          <a:srgbClr val="CCCCCC"/>
                        </a:solidFill>
                      </a:endParaRPr>
                    </a:p>
                    <a:p>
                      <a:pPr indent="0" lvl="0" marL="0" marR="0" rtl="0" algn="l">
                        <a:lnSpc>
                          <a:spcPct val="100000"/>
                        </a:lnSpc>
                        <a:spcBef>
                          <a:spcPts val="0"/>
                        </a:spcBef>
                        <a:spcAft>
                          <a:spcPts val="0"/>
                        </a:spcAft>
                        <a:buClr>
                          <a:srgbClr val="000000"/>
                        </a:buClr>
                        <a:buSzPts val="1100"/>
                        <a:buFont typeface="Calibri"/>
                        <a:buNone/>
                      </a:pPr>
                      <a:r>
                        <a:rPr lang="pt-BR" sz="1100" u="none" cap="none" strike="noStrike">
                          <a:solidFill>
                            <a:srgbClr val="CCCCCC"/>
                          </a:solidFill>
                        </a:rPr>
                        <a:t>Para levar a superfície o personagem deve buscar itens que auxiliam os cientistas a construir uma máquina que transforme o oxigênio contaminado em oxigênio puro.</a:t>
                      </a:r>
                      <a:endParaRPr sz="1100">
                        <a:solidFill>
                          <a:srgbClr val="CCCCCC"/>
                        </a:solidFill>
                      </a:endParaRPr>
                    </a:p>
                    <a:p>
                      <a:pPr indent="0" lvl="0" marL="0" marR="0" rtl="0" algn="l">
                        <a:lnSpc>
                          <a:spcPct val="100000"/>
                        </a:lnSpc>
                        <a:spcBef>
                          <a:spcPts val="0"/>
                        </a:spcBef>
                        <a:spcAft>
                          <a:spcPts val="0"/>
                        </a:spcAft>
                        <a:buClr>
                          <a:srgbClr val="000000"/>
                        </a:buClr>
                        <a:buSzPts val="1100"/>
                        <a:buFont typeface="Calibri"/>
                        <a:buNone/>
                      </a:pPr>
                      <a:r>
                        <a:t/>
                      </a:r>
                      <a:endParaRPr sz="1100">
                        <a:solidFill>
                          <a:srgbClr val="CCCCCC"/>
                        </a:solidFill>
                      </a:endParaRPr>
                    </a:p>
                    <a:p>
                      <a:pPr indent="0" lvl="0" marL="0" marR="0" rtl="0" algn="l">
                        <a:lnSpc>
                          <a:spcPct val="100000"/>
                        </a:lnSpc>
                        <a:spcBef>
                          <a:spcPts val="0"/>
                        </a:spcBef>
                        <a:spcAft>
                          <a:spcPts val="0"/>
                        </a:spcAft>
                        <a:buClr>
                          <a:srgbClr val="000000"/>
                        </a:buClr>
                        <a:buSzPts val="1100"/>
                        <a:buFont typeface="Calibri"/>
                        <a:buNone/>
                      </a:pPr>
                      <a:r>
                        <a:rPr lang="pt-BR" sz="1100" u="none" cap="none" strike="noStrike">
                          <a:solidFill>
                            <a:srgbClr val="CCCCCC"/>
                          </a:solidFill>
                        </a:rPr>
                        <a:t>Mesmo tendo a missão principal ativa, o jogador pode ainda fazer Missões evento, caso ele identifique que não está forte o suficiente, ele pode dropar itens ou ganhar novos.</a:t>
                      </a:r>
                      <a:endParaRPr sz="1100">
                        <a:solidFill>
                          <a:srgbClr val="CCCCCC"/>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79" name="Shape 79"/>
          <p:cNvGraphicFramePr/>
          <p:nvPr/>
        </p:nvGraphicFramePr>
        <p:xfrm>
          <a:off x="1475667" y="2929907"/>
          <a:ext cx="3000000" cy="3000000"/>
        </p:xfrm>
        <a:graphic>
          <a:graphicData uri="http://schemas.openxmlformats.org/drawingml/2006/table">
            <a:tbl>
              <a:tblPr bandRow="1" firstRow="1">
                <a:noFill/>
                <a:tableStyleId>{4F446BE4-3B5F-4B6D-8050-92DDEEBA51A0}</a:tableStyleId>
              </a:tblPr>
              <a:tblGrid>
                <a:gridCol w="6165225"/>
              </a:tblGrid>
              <a:tr h="1732950">
                <a:tc>
                  <a:txBody>
                    <a:bodyPr>
                      <a:noAutofit/>
                    </a:bodyPr>
                    <a:lstStyle/>
                    <a:p>
                      <a:pPr indent="0" lvl="0" marL="0" marR="0" rtl="0" algn="ctr">
                        <a:lnSpc>
                          <a:spcPct val="100000"/>
                        </a:lnSpc>
                        <a:spcBef>
                          <a:spcPts val="0"/>
                        </a:spcBef>
                        <a:spcAft>
                          <a:spcPts val="0"/>
                        </a:spcAft>
                        <a:buClr>
                          <a:srgbClr val="000000"/>
                        </a:buClr>
                        <a:buSzPts val="1600"/>
                        <a:buFont typeface="Calibri"/>
                        <a:buNone/>
                      </a:pPr>
                      <a:r>
                        <a:rPr lang="pt-BR">
                          <a:solidFill>
                            <a:srgbClr val="CCCCCC"/>
                          </a:solidFill>
                        </a:rPr>
                        <a:t>End Game</a:t>
                      </a:r>
                      <a:endParaRPr>
                        <a:solidFill>
                          <a:srgbClr val="CCCCCC"/>
                        </a:solidFill>
                      </a:endParaRPr>
                    </a:p>
                    <a:p>
                      <a:pPr indent="0" lvl="0" marL="0" marR="0" rtl="0" algn="l">
                        <a:lnSpc>
                          <a:spcPct val="100000"/>
                        </a:lnSpc>
                        <a:spcBef>
                          <a:spcPts val="0"/>
                        </a:spcBef>
                        <a:spcAft>
                          <a:spcPts val="0"/>
                        </a:spcAft>
                        <a:buClr>
                          <a:srgbClr val="000000"/>
                        </a:buClr>
                        <a:buSzPts val="1600"/>
                        <a:buFont typeface="Calibri"/>
                        <a:buNone/>
                      </a:pPr>
                      <a:r>
                        <a:t/>
                      </a:r>
                      <a:endParaRPr sz="1100"/>
                    </a:p>
                    <a:p>
                      <a:pPr indent="0" lvl="0" marL="0" marR="0" rtl="0" algn="l">
                        <a:lnSpc>
                          <a:spcPct val="100000"/>
                        </a:lnSpc>
                        <a:spcBef>
                          <a:spcPts val="0"/>
                        </a:spcBef>
                        <a:spcAft>
                          <a:spcPts val="0"/>
                        </a:spcAft>
                        <a:buClr>
                          <a:srgbClr val="000000"/>
                        </a:buClr>
                        <a:buSzPts val="1600"/>
                        <a:buFont typeface="Calibri"/>
                        <a:buNone/>
                      </a:pPr>
                      <a:r>
                        <a:rPr lang="pt-BR" sz="1100" u="none" cap="none" strike="noStrike">
                          <a:solidFill>
                            <a:srgbClr val="CCCCCC"/>
                          </a:solidFill>
                        </a:rPr>
                        <a:t>Após conseguir o máximo de reputação, o jogador poderá fazer a missão principal a qual levará ao fim de jogo. Após o fim de jogo, o jogo irá acabar, pois todas os cidadãos não </a:t>
                      </a:r>
                      <a:r>
                        <a:rPr lang="pt-BR" sz="1100">
                          <a:solidFill>
                            <a:srgbClr val="CCCCCC"/>
                          </a:solidFill>
                        </a:rPr>
                        <a:t>estarão</a:t>
                      </a:r>
                      <a:r>
                        <a:rPr lang="pt-BR" sz="1100" u="none" cap="none" strike="noStrike">
                          <a:solidFill>
                            <a:srgbClr val="CCCCCC"/>
                          </a:solidFill>
                        </a:rPr>
                        <a:t> mais no subsolo, e aa Missões evento perderam o sentido.</a:t>
                      </a:r>
                      <a:endParaRPr sz="1100">
                        <a:solidFill>
                          <a:srgbClr val="CCCCCC"/>
                        </a:solidFill>
                      </a:endParaRPr>
                    </a:p>
                    <a:p>
                      <a:pPr indent="0" lvl="0" marL="0" marR="0" rtl="0" algn="l">
                        <a:lnSpc>
                          <a:spcPct val="100000"/>
                        </a:lnSpc>
                        <a:spcBef>
                          <a:spcPts val="0"/>
                        </a:spcBef>
                        <a:spcAft>
                          <a:spcPts val="0"/>
                        </a:spcAft>
                        <a:buClr>
                          <a:srgbClr val="000000"/>
                        </a:buClr>
                        <a:buSzPts val="1600"/>
                        <a:buFont typeface="Calibri"/>
                        <a:buNone/>
                      </a:pPr>
                      <a:r>
                        <a:t/>
                      </a:r>
                      <a:endParaRPr sz="1100">
                        <a:solidFill>
                          <a:srgbClr val="CCCCCC"/>
                        </a:solidFill>
                      </a:endParaRPr>
                    </a:p>
                    <a:p>
                      <a:pPr indent="0" lvl="0" marL="0" marR="0" rtl="0" algn="l">
                        <a:lnSpc>
                          <a:spcPct val="100000"/>
                        </a:lnSpc>
                        <a:spcBef>
                          <a:spcPts val="0"/>
                        </a:spcBef>
                        <a:spcAft>
                          <a:spcPts val="0"/>
                        </a:spcAft>
                        <a:buClr>
                          <a:srgbClr val="000000"/>
                        </a:buClr>
                        <a:buSzPts val="1600"/>
                        <a:buFont typeface="Calibri"/>
                        <a:buNone/>
                      </a:pPr>
                      <a:r>
                        <a:rPr lang="pt-BR" sz="1100" u="none" cap="none" strike="noStrike">
                          <a:solidFill>
                            <a:srgbClr val="CCCCCC"/>
                          </a:solidFill>
                        </a:rPr>
                        <a:t>Mesmo perdendo reputação quando a missão principal estiver ativa, o jogador poderá </a:t>
                      </a:r>
                      <a:r>
                        <a:rPr lang="pt-BR" sz="1100">
                          <a:solidFill>
                            <a:srgbClr val="CCCCCC"/>
                          </a:solidFill>
                        </a:rPr>
                        <a:t>continuar</a:t>
                      </a:r>
                      <a:r>
                        <a:rPr lang="pt-BR" sz="1100" u="none" cap="none" strike="noStrike">
                          <a:solidFill>
                            <a:srgbClr val="CCCCCC"/>
                          </a:solidFill>
                        </a:rPr>
                        <a:t> a fazer a missão principal, mas como </a:t>
                      </a:r>
                      <a:r>
                        <a:rPr lang="pt-BR" sz="1100">
                          <a:solidFill>
                            <a:srgbClr val="CCCCCC"/>
                          </a:solidFill>
                        </a:rPr>
                        <a:t>já</a:t>
                      </a:r>
                      <a:r>
                        <a:rPr lang="pt-BR" sz="1100" u="none" cap="none" strike="noStrike">
                          <a:solidFill>
                            <a:srgbClr val="CCCCCC"/>
                          </a:solidFill>
                        </a:rPr>
                        <a:t> dito, reputação inferior a -20 resulta em Game Over.</a:t>
                      </a:r>
                      <a:endParaRPr sz="1100">
                        <a:solidFill>
                          <a:srgbClr val="CCCCCC"/>
                        </a:solidFill>
                      </a:endParaRPr>
                    </a:p>
                    <a:p>
                      <a:pPr indent="0" lvl="0" marL="0" marR="0" rtl="0" algn="l">
                        <a:lnSpc>
                          <a:spcPct val="100000"/>
                        </a:lnSpc>
                        <a:spcBef>
                          <a:spcPts val="0"/>
                        </a:spcBef>
                        <a:spcAft>
                          <a:spcPts val="0"/>
                        </a:spcAft>
                        <a:buClr>
                          <a:srgbClr val="000000"/>
                        </a:buClr>
                        <a:buSzPts val="1600"/>
                        <a:buFont typeface="Calibri"/>
                        <a:buNone/>
                      </a:pPr>
                      <a:r>
                        <a:t/>
                      </a:r>
                      <a:endParaRPr sz="11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85" name="Shape 85"/>
          <p:cNvGraphicFramePr/>
          <p:nvPr/>
        </p:nvGraphicFramePr>
        <p:xfrm>
          <a:off x="1116506" y="766207"/>
          <a:ext cx="3000000" cy="3000000"/>
        </p:xfrm>
        <a:graphic>
          <a:graphicData uri="http://schemas.openxmlformats.org/drawingml/2006/table">
            <a:tbl>
              <a:tblPr bandRow="1" firstRow="1">
                <a:noFill/>
                <a:tableStyleId>{C1C5015A-B556-44D1-9627-58311B8CC6FA}</a:tableStyleId>
              </a:tblPr>
              <a:tblGrid>
                <a:gridCol w="6737800"/>
              </a:tblGrid>
              <a:tr h="947800">
                <a:tc>
                  <a:txBody>
                    <a:bodyPr>
                      <a:noAutofit/>
                    </a:bodyPr>
                    <a:lstStyle/>
                    <a:p>
                      <a:pPr indent="0" lvl="0" marL="0" marR="0" rtl="0" algn="ctr">
                        <a:spcBef>
                          <a:spcPts val="0"/>
                        </a:spcBef>
                        <a:spcAft>
                          <a:spcPts val="0"/>
                        </a:spcAft>
                        <a:buNone/>
                      </a:pPr>
                      <a:r>
                        <a:rPr lang="pt-BR" sz="1800">
                          <a:solidFill>
                            <a:srgbClr val="CCCCCC"/>
                          </a:solidFill>
                        </a:rPr>
                        <a:t>Lista de Personagens</a:t>
                      </a:r>
                      <a:r>
                        <a:rPr lang="pt-BR" sz="1800">
                          <a:solidFill>
                            <a:srgbClr val="CCCCCC"/>
                          </a:solidFill>
                        </a:rPr>
                        <a:t> Não Jogáveis</a:t>
                      </a:r>
                      <a:r>
                        <a:rPr lang="pt-BR" sz="1800">
                          <a:solidFill>
                            <a:srgbClr val="CCCCCC"/>
                          </a:solidFill>
                        </a:rPr>
                        <a:t> (NPC’s)</a:t>
                      </a:r>
                      <a:endParaRPr sz="1800">
                        <a:solidFill>
                          <a:srgbClr val="CCCCCC"/>
                        </a:solidFill>
                      </a:endParaRPr>
                    </a:p>
                    <a:p>
                      <a:pPr indent="0" lvl="0" marL="0" marR="0" rtl="0" algn="ctr">
                        <a:spcBef>
                          <a:spcPts val="0"/>
                        </a:spcBef>
                        <a:spcAft>
                          <a:spcPts val="0"/>
                        </a:spcAft>
                        <a:buNone/>
                      </a:pPr>
                      <a:r>
                        <a:rPr lang="pt-BR" sz="1800">
                          <a:solidFill>
                            <a:srgbClr val="CCCCCC"/>
                          </a:solidFill>
                        </a:rPr>
                        <a:t>Lista de Personagens Jogáveis</a:t>
                      </a:r>
                      <a:endParaRPr sz="1800">
                        <a:solidFill>
                          <a:srgbClr val="CCCCCC"/>
                        </a:solidFill>
                      </a:endParaRPr>
                    </a:p>
                    <a:p>
                      <a:pPr indent="0" lvl="0" marL="0" marR="0" rtl="0" algn="ctr">
                        <a:spcBef>
                          <a:spcPts val="0"/>
                        </a:spcBef>
                        <a:spcAft>
                          <a:spcPts val="0"/>
                        </a:spcAft>
                        <a:buNone/>
                      </a:pPr>
                      <a:r>
                        <a:rPr lang="pt-BR" sz="1800">
                          <a:solidFill>
                            <a:srgbClr val="CCCCCC"/>
                          </a:solidFill>
                        </a:rPr>
                        <a:t>Monstros </a:t>
                      </a:r>
                      <a:endParaRPr sz="1800">
                        <a:solidFill>
                          <a:srgbClr val="CCCCCC"/>
                        </a:solidFill>
                      </a:endParaRPr>
                    </a:p>
                    <a:p>
                      <a:pPr indent="0" lvl="0" marL="0" rtl="0" algn="ctr">
                        <a:spcBef>
                          <a:spcPts val="0"/>
                        </a:spcBef>
                        <a:spcAft>
                          <a:spcPts val="0"/>
                        </a:spcAft>
                        <a:buNone/>
                      </a:pPr>
                      <a:r>
                        <a:rPr lang="pt-BR">
                          <a:solidFill>
                            <a:srgbClr val="CCCCCC"/>
                          </a:solidFill>
                        </a:rPr>
                        <a:t>Obs.: A lista de NPC’s poderá aumentar conforme o desenvolvimento do jogo.</a:t>
                      </a:r>
                      <a:endParaRPr sz="1800">
                        <a:solidFill>
                          <a:srgbClr val="CCCCCC"/>
                        </a:solidFill>
                      </a:endParaRPr>
                    </a:p>
                    <a:p>
                      <a:pPr indent="0" lvl="0" marL="0" marR="0" rtl="0">
                        <a:spcBef>
                          <a:spcPts val="0"/>
                        </a:spcBef>
                        <a:spcAft>
                          <a:spcPts val="0"/>
                        </a:spcAft>
                        <a:buNone/>
                      </a:pPr>
                      <a:r>
                        <a:t/>
                      </a:r>
                      <a:endParaRPr sz="11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86" name="Shape 86"/>
          <p:cNvGraphicFramePr/>
          <p:nvPr/>
        </p:nvGraphicFramePr>
        <p:xfrm>
          <a:off x="1116512" y="2192481"/>
          <a:ext cx="3000000" cy="3000000"/>
        </p:xfrm>
        <a:graphic>
          <a:graphicData uri="http://schemas.openxmlformats.org/drawingml/2006/table">
            <a:tbl>
              <a:tblPr bandRow="1" firstRow="1">
                <a:noFill/>
                <a:tableStyleId>{C1C5015A-B556-44D1-9627-58311B8CC6FA}</a:tableStyleId>
              </a:tblPr>
              <a:tblGrid>
                <a:gridCol w="2121825"/>
              </a:tblGrid>
              <a:tr h="2520200">
                <a:tc>
                  <a:txBody>
                    <a:bodyPr>
                      <a:noAutofit/>
                    </a:bodyPr>
                    <a:lstStyle/>
                    <a:p>
                      <a:pPr indent="0" lvl="0" marL="0" marR="0" rtl="0" algn="ctr">
                        <a:spcBef>
                          <a:spcPts val="0"/>
                        </a:spcBef>
                        <a:spcAft>
                          <a:spcPts val="0"/>
                        </a:spcAft>
                        <a:buNone/>
                      </a:pPr>
                      <a:r>
                        <a:rPr lang="pt-BR" sz="1600">
                          <a:solidFill>
                            <a:srgbClr val="CCCCCC"/>
                          </a:solidFill>
                        </a:rPr>
                        <a:t>NPC’s</a:t>
                      </a:r>
                      <a:r>
                        <a:rPr lang="pt-BR" sz="1100">
                          <a:solidFill>
                            <a:srgbClr val="CCCCCC"/>
                          </a:solidFill>
                        </a:rPr>
                        <a:t> </a:t>
                      </a:r>
                      <a:endParaRPr sz="16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Mestre do Vilarejo</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Treinador de milícia</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Armeiro</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Alfaiate</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Vendedor </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Cidadãos </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Cientistas</a:t>
                      </a:r>
                      <a:endParaRPr sz="1100">
                        <a:solidFill>
                          <a:srgbClr val="CCCCCC"/>
                        </a:solidFill>
                      </a:endParaRPr>
                    </a:p>
                    <a:p>
                      <a:pPr indent="0" lvl="0" marL="0" marR="0" rtl="0">
                        <a:spcBef>
                          <a:spcPts val="0"/>
                        </a:spcBef>
                        <a:spcAft>
                          <a:spcPts val="0"/>
                        </a:spcAft>
                        <a:buNone/>
                      </a:pPr>
                      <a:r>
                        <a:t/>
                      </a:r>
                      <a:endParaRPr sz="11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87" name="Shape 87"/>
          <p:cNvGraphicFramePr/>
          <p:nvPr/>
        </p:nvGraphicFramePr>
        <p:xfrm>
          <a:off x="3321917" y="2192466"/>
          <a:ext cx="3000000" cy="3000000"/>
        </p:xfrm>
        <a:graphic>
          <a:graphicData uri="http://schemas.openxmlformats.org/drawingml/2006/table">
            <a:tbl>
              <a:tblPr bandRow="1" firstRow="1">
                <a:noFill/>
                <a:tableStyleId>{C1C5015A-B556-44D1-9627-58311B8CC6FA}</a:tableStyleId>
              </a:tblPr>
              <a:tblGrid>
                <a:gridCol w="2691575"/>
              </a:tblGrid>
              <a:tr h="2520200">
                <a:tc>
                  <a:txBody>
                    <a:bodyPr>
                      <a:noAutofit/>
                    </a:bodyPr>
                    <a:lstStyle/>
                    <a:p>
                      <a:pPr indent="0" lvl="0" marL="0" marR="0" rtl="0" algn="ctr">
                        <a:spcBef>
                          <a:spcPts val="0"/>
                        </a:spcBef>
                        <a:spcAft>
                          <a:spcPts val="0"/>
                        </a:spcAft>
                        <a:buNone/>
                      </a:pPr>
                      <a:r>
                        <a:rPr lang="pt-BR" sz="1600">
                          <a:solidFill>
                            <a:srgbClr val="CCCCCC"/>
                          </a:solidFill>
                        </a:rPr>
                        <a:t>Personagens Jogáveis</a:t>
                      </a:r>
                      <a:endParaRPr sz="16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Personagem com espada</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Personagem com pistola</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Personagem com bomba</a:t>
                      </a:r>
                      <a:endParaRPr sz="1100">
                        <a:solidFill>
                          <a:srgbClr val="CCCCCC"/>
                        </a:solidFill>
                      </a:endParaRPr>
                    </a:p>
                    <a:p>
                      <a:pPr indent="-298450" lvl="0" marL="457200" marR="0" rtl="0">
                        <a:lnSpc>
                          <a:spcPct val="100000"/>
                        </a:lnSpc>
                        <a:spcBef>
                          <a:spcPts val="0"/>
                        </a:spcBef>
                        <a:spcAft>
                          <a:spcPts val="0"/>
                        </a:spcAft>
                        <a:buClr>
                          <a:srgbClr val="CCCCCC"/>
                        </a:buClr>
                        <a:buSzPts val="1100"/>
                        <a:buChar char="●"/>
                      </a:pPr>
                      <a:r>
                        <a:rPr lang="pt-BR" sz="1100">
                          <a:solidFill>
                            <a:srgbClr val="CCCCCC"/>
                          </a:solidFill>
                        </a:rPr>
                        <a:t>Obs.: Os personagens não possuem nomes ainda, mas dentro do jogo haverá uma distinção.</a:t>
                      </a:r>
                      <a:endParaRPr sz="1100">
                        <a:solidFill>
                          <a:srgbClr val="CCCCCC"/>
                        </a:solidFill>
                      </a:endParaRPr>
                    </a:p>
                    <a:p>
                      <a:pPr indent="-298450" lvl="0" marL="457200" marR="0" rtl="0">
                        <a:lnSpc>
                          <a:spcPct val="100000"/>
                        </a:lnSpc>
                        <a:spcBef>
                          <a:spcPts val="0"/>
                        </a:spcBef>
                        <a:spcAft>
                          <a:spcPts val="0"/>
                        </a:spcAft>
                        <a:buClr>
                          <a:srgbClr val="CCCCCC"/>
                        </a:buClr>
                        <a:buSzPts val="1100"/>
                        <a:buChar char="●"/>
                      </a:pPr>
                      <a:r>
                        <a:rPr lang="pt-BR" sz="1100">
                          <a:solidFill>
                            <a:srgbClr val="CCCCCC"/>
                          </a:solidFill>
                        </a:rPr>
                        <a:t>Obs2: Personagem com espada utiliza a força como atributo principal, com pistola usa precisão e com bomba usa um pouco de força com inteligência.</a:t>
                      </a:r>
                      <a:endParaRPr sz="1100">
                        <a:solidFill>
                          <a:srgbClr val="CCCCCC"/>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88" name="Shape 88"/>
          <p:cNvGraphicFramePr/>
          <p:nvPr/>
        </p:nvGraphicFramePr>
        <p:xfrm>
          <a:off x="6097092" y="2192481"/>
          <a:ext cx="3000000" cy="3000000"/>
        </p:xfrm>
        <a:graphic>
          <a:graphicData uri="http://schemas.openxmlformats.org/drawingml/2006/table">
            <a:tbl>
              <a:tblPr bandRow="1" firstRow="1">
                <a:noFill/>
                <a:tableStyleId>{C1C5015A-B556-44D1-9627-58311B8CC6FA}</a:tableStyleId>
              </a:tblPr>
              <a:tblGrid>
                <a:gridCol w="1757200"/>
              </a:tblGrid>
              <a:tr h="2520200">
                <a:tc>
                  <a:txBody>
                    <a:bodyPr>
                      <a:noAutofit/>
                    </a:bodyPr>
                    <a:lstStyle/>
                    <a:p>
                      <a:pPr indent="0" lvl="0" marL="0" marR="0" rtl="0" algn="ctr">
                        <a:lnSpc>
                          <a:spcPct val="100000"/>
                        </a:lnSpc>
                        <a:spcBef>
                          <a:spcPts val="0"/>
                        </a:spcBef>
                        <a:spcAft>
                          <a:spcPts val="0"/>
                        </a:spcAft>
                        <a:buClr>
                          <a:srgbClr val="000000"/>
                        </a:buClr>
                        <a:buSzPts val="1100"/>
                        <a:buFont typeface="Calibri"/>
                        <a:buNone/>
                      </a:pPr>
                      <a:r>
                        <a:rPr lang="pt-BR" sz="1600">
                          <a:solidFill>
                            <a:srgbClr val="CCCCCC"/>
                          </a:solidFill>
                        </a:rPr>
                        <a:t>Monstros</a:t>
                      </a:r>
                      <a:endParaRPr sz="16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Esqueleto</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Cidadãos mutantes</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Lobo selvagem</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Lobo decomposto</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Rato Mutado</a:t>
                      </a:r>
                      <a:endParaRPr sz="1100">
                        <a:solidFill>
                          <a:srgbClr val="CCCCCC"/>
                        </a:solidFill>
                      </a:endParaRPr>
                    </a:p>
                    <a:p>
                      <a:pPr indent="-298450" lvl="0" marL="457200" marR="0" rtl="0">
                        <a:lnSpc>
                          <a:spcPct val="150000"/>
                        </a:lnSpc>
                        <a:spcBef>
                          <a:spcPts val="0"/>
                        </a:spcBef>
                        <a:spcAft>
                          <a:spcPts val="0"/>
                        </a:spcAft>
                        <a:buClr>
                          <a:srgbClr val="CCCCCC"/>
                        </a:buClr>
                        <a:buSzPts val="1100"/>
                        <a:buChar char="●"/>
                      </a:pPr>
                      <a:r>
                        <a:rPr lang="pt-BR" sz="1100">
                          <a:solidFill>
                            <a:srgbClr val="CCCCCC"/>
                          </a:solidFill>
                        </a:rPr>
                        <a:t>Morcego Mutado</a:t>
                      </a:r>
                      <a:endParaRPr sz="1100">
                        <a:solidFill>
                          <a:srgbClr val="CCCCCC"/>
                        </a:solidFill>
                      </a:endParaRPr>
                    </a:p>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Shape 93"/>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94" name="Shape 94"/>
          <p:cNvGraphicFramePr/>
          <p:nvPr/>
        </p:nvGraphicFramePr>
        <p:xfrm>
          <a:off x="1107431" y="739682"/>
          <a:ext cx="3000000" cy="3000000"/>
        </p:xfrm>
        <a:graphic>
          <a:graphicData uri="http://schemas.openxmlformats.org/drawingml/2006/table">
            <a:tbl>
              <a:tblPr bandRow="1" firstRow="1">
                <a:noFill/>
                <a:tableStyleId>{C1C5015A-B556-44D1-9627-58311B8CC6FA}</a:tableStyleId>
              </a:tblPr>
              <a:tblGrid>
                <a:gridCol w="6764325"/>
              </a:tblGrid>
              <a:tr h="867100">
                <a:tc>
                  <a:txBody>
                    <a:bodyPr>
                      <a:noAutofit/>
                    </a:bodyPr>
                    <a:lstStyle/>
                    <a:p>
                      <a:pPr indent="0" lvl="0" marL="0" marR="0" rtl="0" algn="ctr">
                        <a:spcBef>
                          <a:spcPts val="0"/>
                        </a:spcBef>
                        <a:spcAft>
                          <a:spcPts val="0"/>
                        </a:spcAft>
                        <a:buNone/>
                      </a:pPr>
                      <a:r>
                        <a:rPr lang="pt-BR" sz="1600">
                          <a:solidFill>
                            <a:srgbClr val="CCCCCC"/>
                          </a:solidFill>
                        </a:rPr>
                        <a:t>Personagens</a:t>
                      </a:r>
                      <a:r>
                        <a:rPr lang="pt-BR" sz="1600">
                          <a:solidFill>
                            <a:srgbClr val="CCCCCC"/>
                          </a:solidFill>
                        </a:rPr>
                        <a:t> Não Jogáveis</a:t>
                      </a:r>
                      <a:endParaRPr>
                        <a:solidFill>
                          <a:srgbClr val="CCCCCC"/>
                        </a:solidFill>
                      </a:endParaRPr>
                    </a:p>
                    <a:p>
                      <a:pPr indent="0" lvl="0" marL="0" marR="0" rtl="0" algn="ctr">
                        <a:spcBef>
                          <a:spcPts val="0"/>
                        </a:spcBef>
                        <a:spcAft>
                          <a:spcPts val="0"/>
                        </a:spcAft>
                        <a:buNone/>
                      </a:pPr>
                      <a:r>
                        <a:rPr lang="pt-BR" sz="1600">
                          <a:solidFill>
                            <a:srgbClr val="CCCCCC"/>
                          </a:solidFill>
                        </a:rPr>
                        <a:t>(NPC’s)</a:t>
                      </a:r>
                      <a:endParaRPr>
                        <a:solidFill>
                          <a:srgbClr val="CCCCCC"/>
                        </a:solidFill>
                      </a:endParaRPr>
                    </a:p>
                    <a:p>
                      <a:pPr indent="0" lvl="0" marL="0" marR="0" rtl="0" algn="ctr">
                        <a:spcBef>
                          <a:spcPts val="0"/>
                        </a:spcBef>
                        <a:spcAft>
                          <a:spcPts val="0"/>
                        </a:spcAft>
                        <a:buNone/>
                      </a:pPr>
                      <a:r>
                        <a:t/>
                      </a:r>
                      <a:endParaRPr sz="1600">
                        <a:solidFill>
                          <a:srgbClr val="CCCCCC"/>
                        </a:solidFill>
                      </a:endParaRPr>
                    </a:p>
                    <a:p>
                      <a:pPr indent="0" lvl="0" marL="0" marR="0" rtl="0" algn="l">
                        <a:spcBef>
                          <a:spcPts val="0"/>
                        </a:spcBef>
                        <a:spcAft>
                          <a:spcPts val="0"/>
                        </a:spcAft>
                        <a:buNone/>
                      </a:pPr>
                      <a:r>
                        <a:rPr lang="pt-BR" sz="1100">
                          <a:solidFill>
                            <a:srgbClr val="CCCCCC"/>
                          </a:solidFill>
                        </a:rPr>
                        <a:t>*Atenção: as imagens são meramente ilustrativas</a:t>
                      </a:r>
                      <a:r>
                        <a:rPr lang="pt-BR" sz="1100">
                          <a:solidFill>
                            <a:srgbClr val="CCCCCC"/>
                          </a:solidFill>
                        </a:rPr>
                        <a:t> e irão mudar de acordo com a equipe de design.</a:t>
                      </a:r>
                      <a:endParaRPr sz="1100">
                        <a:solidFill>
                          <a:srgbClr val="CCCCCC"/>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95" name="Shape 95"/>
          <p:cNvGraphicFramePr/>
          <p:nvPr/>
        </p:nvGraphicFramePr>
        <p:xfrm>
          <a:off x="4716067" y="3775372"/>
          <a:ext cx="3000000" cy="3000000"/>
        </p:xfrm>
        <a:graphic>
          <a:graphicData uri="http://schemas.openxmlformats.org/drawingml/2006/table">
            <a:tbl>
              <a:tblPr bandRow="1" firstRow="1">
                <a:noFill/>
                <a:tableStyleId>{C1C5015A-B556-44D1-9627-58311B8CC6FA}</a:tableStyleId>
              </a:tblPr>
              <a:tblGrid>
                <a:gridCol w="3155675"/>
              </a:tblGrid>
              <a:tr h="867100">
                <a:tc>
                  <a:txBody>
                    <a:bodyPr>
                      <a:noAutofit/>
                    </a:bodyPr>
                    <a:lstStyle/>
                    <a:p>
                      <a:pPr indent="0" lvl="0" marL="0" marR="0" rtl="0" algn="l">
                        <a:spcBef>
                          <a:spcPts val="0"/>
                        </a:spcBef>
                        <a:spcAft>
                          <a:spcPts val="0"/>
                        </a:spcAft>
                        <a:buNone/>
                      </a:pPr>
                      <a:r>
                        <a:rPr lang="pt-BR" sz="1100">
                          <a:solidFill>
                            <a:srgbClr val="CCCCCC"/>
                          </a:solidFill>
                        </a:rPr>
                        <a:t>Figura 02: Mestre do Vilarejo</a:t>
                      </a:r>
                      <a:endParaRPr>
                        <a:solidFill>
                          <a:srgbClr val="CCCCCC"/>
                        </a:solidFill>
                      </a:endParaRPr>
                    </a:p>
                    <a:p>
                      <a:pPr indent="0" lvl="0" marL="0" marR="0" rtl="0" algn="l">
                        <a:spcBef>
                          <a:spcPts val="0"/>
                        </a:spcBef>
                        <a:spcAft>
                          <a:spcPts val="0"/>
                        </a:spcAft>
                        <a:buNone/>
                      </a:pPr>
                      <a:r>
                        <a:rPr b="0" i="0" lang="pt-BR" sz="1100" u="none" strike="noStrike">
                          <a:solidFill>
                            <a:srgbClr val="CCCCCC"/>
                          </a:solidFill>
                          <a:latin typeface="Calibri"/>
                          <a:ea typeface="Calibri"/>
                          <a:cs typeface="Calibri"/>
                          <a:sym typeface="Calibri"/>
                        </a:rPr>
                        <a:t>Irá obrigar do personagem a conversar e conhecer cada um dos NPCs de Grutópolis, assim o player irá saber o local onde fará compra de itens e recebimento de missões;</a:t>
                      </a:r>
                      <a:endParaRPr sz="1100">
                        <a:solidFill>
                          <a:srgbClr val="CCCCCC"/>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96" name="Shape 96"/>
          <p:cNvGraphicFramePr/>
          <p:nvPr/>
        </p:nvGraphicFramePr>
        <p:xfrm>
          <a:off x="1107437" y="3775372"/>
          <a:ext cx="3000000" cy="3000000"/>
        </p:xfrm>
        <a:graphic>
          <a:graphicData uri="http://schemas.openxmlformats.org/drawingml/2006/table">
            <a:tbl>
              <a:tblPr bandRow="1" firstRow="1">
                <a:noFill/>
                <a:tableStyleId>{C1C5015A-B556-44D1-9627-58311B8CC6FA}</a:tableStyleId>
              </a:tblPr>
              <a:tblGrid>
                <a:gridCol w="3155675"/>
              </a:tblGrid>
              <a:tr h="948700">
                <a:tc>
                  <a:txBody>
                    <a:bodyPr>
                      <a:noAutofit/>
                    </a:bodyPr>
                    <a:lstStyle/>
                    <a:p>
                      <a:pPr indent="0" lvl="0" marL="0" marR="0" rtl="0" algn="l">
                        <a:spcBef>
                          <a:spcPts val="0"/>
                        </a:spcBef>
                        <a:spcAft>
                          <a:spcPts val="0"/>
                        </a:spcAft>
                        <a:buNone/>
                      </a:pPr>
                      <a:r>
                        <a:rPr lang="pt-BR" sz="1100">
                          <a:solidFill>
                            <a:srgbClr val="CCCCCC"/>
                          </a:solidFill>
                        </a:rPr>
                        <a:t>Figura</a:t>
                      </a:r>
                      <a:r>
                        <a:rPr lang="pt-BR" sz="1100">
                          <a:solidFill>
                            <a:srgbClr val="CCCCCC"/>
                          </a:solidFill>
                        </a:rPr>
                        <a:t> 01:  Armeiro /  Alfaiate</a:t>
                      </a:r>
                      <a:endParaRPr sz="1100">
                        <a:solidFill>
                          <a:srgbClr val="CCCCCC"/>
                        </a:solidFill>
                      </a:endParaRPr>
                    </a:p>
                    <a:p>
                      <a:pPr indent="0" lvl="0" marL="0" marR="0" rtl="0" algn="l">
                        <a:spcBef>
                          <a:spcPts val="0"/>
                        </a:spcBef>
                        <a:spcAft>
                          <a:spcPts val="0"/>
                        </a:spcAft>
                        <a:buNone/>
                      </a:pPr>
                      <a:r>
                        <a:rPr lang="pt-BR" sz="1100">
                          <a:solidFill>
                            <a:srgbClr val="CCCCCC"/>
                          </a:solidFill>
                        </a:rPr>
                        <a:t>Npc cuja função é vender armas para o Player.</a:t>
                      </a:r>
                      <a:endParaRPr>
                        <a:solidFill>
                          <a:srgbClr val="CCCCCC"/>
                        </a:solidFill>
                      </a:endParaRPr>
                    </a:p>
                    <a:p>
                      <a:pPr indent="0" lvl="0" marL="0" marR="0" rtl="0" algn="l">
                        <a:spcBef>
                          <a:spcPts val="0"/>
                        </a:spcBef>
                        <a:spcAft>
                          <a:spcPts val="0"/>
                        </a:spcAft>
                        <a:buNone/>
                      </a:pPr>
                      <a:r>
                        <a:rPr lang="pt-BR" sz="1100">
                          <a:solidFill>
                            <a:srgbClr val="CCCCCC"/>
                          </a:solidFill>
                        </a:rPr>
                        <a:t>Negocia itens em troca de gold com o Player.</a:t>
                      </a:r>
                      <a:endParaRPr sz="1100">
                        <a:solidFill>
                          <a:srgbClr val="CCCCCC"/>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97" name="Shape 97"/>
          <p:cNvPicPr preferRelativeResize="0"/>
          <p:nvPr/>
        </p:nvPicPr>
        <p:blipFill>
          <a:blip r:embed="rId4">
            <a:alphaModFix/>
          </a:blip>
          <a:stretch>
            <a:fillRect/>
          </a:stretch>
        </p:blipFill>
        <p:spPr>
          <a:xfrm>
            <a:off x="5703700" y="1951150"/>
            <a:ext cx="4762500" cy="2381250"/>
          </a:xfrm>
          <a:prstGeom prst="rect">
            <a:avLst/>
          </a:prstGeom>
          <a:noFill/>
          <a:ln>
            <a:noFill/>
          </a:ln>
        </p:spPr>
      </p:pic>
      <p:graphicFrame>
        <p:nvGraphicFramePr>
          <p:cNvPr id="98" name="Shape 98"/>
          <p:cNvGraphicFramePr/>
          <p:nvPr/>
        </p:nvGraphicFramePr>
        <p:xfrm>
          <a:off x="4716080" y="1809707"/>
          <a:ext cx="3000000" cy="3000000"/>
        </p:xfrm>
        <a:graphic>
          <a:graphicData uri="http://schemas.openxmlformats.org/drawingml/2006/table">
            <a:tbl>
              <a:tblPr bandRow="1" firstRow="1">
                <a:noFill/>
                <a:tableStyleId>{C1C5015A-B556-44D1-9627-58311B8CC6FA}</a:tableStyleId>
              </a:tblPr>
              <a:tblGrid>
                <a:gridCol w="3155675"/>
              </a:tblGrid>
              <a:tr h="1885750">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99" name="Shape 99"/>
          <p:cNvPicPr preferRelativeResize="0"/>
          <p:nvPr/>
        </p:nvPicPr>
        <p:blipFill>
          <a:blip r:embed="rId5">
            <a:alphaModFix/>
          </a:blip>
          <a:stretch>
            <a:fillRect/>
          </a:stretch>
        </p:blipFill>
        <p:spPr>
          <a:xfrm>
            <a:off x="2108338" y="1951150"/>
            <a:ext cx="4762500" cy="2381250"/>
          </a:xfrm>
          <a:prstGeom prst="rect">
            <a:avLst/>
          </a:prstGeom>
          <a:noFill/>
          <a:ln>
            <a:noFill/>
          </a:ln>
        </p:spPr>
      </p:pic>
      <p:graphicFrame>
        <p:nvGraphicFramePr>
          <p:cNvPr id="100" name="Shape 100"/>
          <p:cNvGraphicFramePr/>
          <p:nvPr/>
        </p:nvGraphicFramePr>
        <p:xfrm>
          <a:off x="1107430" y="1811982"/>
          <a:ext cx="3000000" cy="3000000"/>
        </p:xfrm>
        <a:graphic>
          <a:graphicData uri="http://schemas.openxmlformats.org/drawingml/2006/table">
            <a:tbl>
              <a:tblPr bandRow="1" firstRow="1">
                <a:noFill/>
                <a:tableStyleId>{C1C5015A-B556-44D1-9627-58311B8CC6FA}</a:tableStyleId>
              </a:tblPr>
              <a:tblGrid>
                <a:gridCol w="3155675"/>
              </a:tblGrid>
              <a:tr h="1885750">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106" name="Shape 106"/>
          <p:cNvGraphicFramePr/>
          <p:nvPr/>
        </p:nvGraphicFramePr>
        <p:xfrm>
          <a:off x="1107431" y="739682"/>
          <a:ext cx="3000000" cy="3000000"/>
        </p:xfrm>
        <a:graphic>
          <a:graphicData uri="http://schemas.openxmlformats.org/drawingml/2006/table">
            <a:tbl>
              <a:tblPr bandRow="1" firstRow="1">
                <a:noFill/>
                <a:tableStyleId>{C1C5015A-B556-44D1-9627-58311B8CC6FA}</a:tableStyleId>
              </a:tblPr>
              <a:tblGrid>
                <a:gridCol w="6764325"/>
              </a:tblGrid>
              <a:tr h="867100">
                <a:tc>
                  <a:txBody>
                    <a:bodyPr>
                      <a:noAutofit/>
                    </a:bodyPr>
                    <a:lstStyle/>
                    <a:p>
                      <a:pPr indent="0" lvl="0" marL="0" marR="0" rtl="0" algn="ctr">
                        <a:spcBef>
                          <a:spcPts val="0"/>
                        </a:spcBef>
                        <a:spcAft>
                          <a:spcPts val="0"/>
                        </a:spcAft>
                        <a:buNone/>
                      </a:pPr>
                      <a:r>
                        <a:rPr lang="pt-BR" sz="1600">
                          <a:solidFill>
                            <a:srgbClr val="CCCCCC"/>
                          </a:solidFill>
                        </a:rPr>
                        <a:t>Personagens</a:t>
                      </a:r>
                      <a:r>
                        <a:rPr lang="pt-BR" sz="1600">
                          <a:solidFill>
                            <a:srgbClr val="CCCCCC"/>
                          </a:solidFill>
                        </a:rPr>
                        <a:t> Não Jogáveis</a:t>
                      </a:r>
                      <a:endParaRPr>
                        <a:solidFill>
                          <a:srgbClr val="CCCCCC"/>
                        </a:solidFill>
                      </a:endParaRPr>
                    </a:p>
                    <a:p>
                      <a:pPr indent="0" lvl="0" marL="0" marR="0" rtl="0" algn="ctr">
                        <a:spcBef>
                          <a:spcPts val="0"/>
                        </a:spcBef>
                        <a:spcAft>
                          <a:spcPts val="0"/>
                        </a:spcAft>
                        <a:buNone/>
                      </a:pPr>
                      <a:r>
                        <a:rPr lang="pt-BR" sz="1600">
                          <a:solidFill>
                            <a:srgbClr val="CCCCCC"/>
                          </a:solidFill>
                        </a:rPr>
                        <a:t>(NPC’s)</a:t>
                      </a:r>
                      <a:endParaRPr>
                        <a:solidFill>
                          <a:srgbClr val="CCCCCC"/>
                        </a:solidFill>
                      </a:endParaRPr>
                    </a:p>
                    <a:p>
                      <a:pPr indent="0" lvl="0" marL="0" marR="0" rtl="0" algn="ctr">
                        <a:spcBef>
                          <a:spcPts val="0"/>
                        </a:spcBef>
                        <a:spcAft>
                          <a:spcPts val="0"/>
                        </a:spcAft>
                        <a:buNone/>
                      </a:pPr>
                      <a:r>
                        <a:t/>
                      </a:r>
                      <a:endParaRPr sz="1600">
                        <a:solidFill>
                          <a:srgbClr val="CCCCCC"/>
                        </a:solidFill>
                      </a:endParaRPr>
                    </a:p>
                    <a:p>
                      <a:pPr indent="0" lvl="0" marL="0" marR="0" rtl="0" algn="l">
                        <a:spcBef>
                          <a:spcPts val="0"/>
                        </a:spcBef>
                        <a:spcAft>
                          <a:spcPts val="0"/>
                        </a:spcAft>
                        <a:buNone/>
                      </a:pPr>
                      <a:r>
                        <a:rPr lang="pt-BR" sz="1100">
                          <a:solidFill>
                            <a:srgbClr val="CCCCCC"/>
                          </a:solidFill>
                        </a:rPr>
                        <a:t>*Atenção: as imagens são meramente ilustrativas</a:t>
                      </a:r>
                      <a:r>
                        <a:rPr lang="pt-BR" sz="1100">
                          <a:solidFill>
                            <a:srgbClr val="CCCCCC"/>
                          </a:solidFill>
                        </a:rPr>
                        <a:t> e irão mudar de acordo com a equipe de design.</a:t>
                      </a:r>
                      <a:endParaRPr sz="1100">
                        <a:solidFill>
                          <a:srgbClr val="CCCCCC"/>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7" name="Shape 107"/>
          <p:cNvGraphicFramePr/>
          <p:nvPr/>
        </p:nvGraphicFramePr>
        <p:xfrm>
          <a:off x="4716067" y="3775372"/>
          <a:ext cx="3000000" cy="3000000"/>
        </p:xfrm>
        <a:graphic>
          <a:graphicData uri="http://schemas.openxmlformats.org/drawingml/2006/table">
            <a:tbl>
              <a:tblPr bandRow="1" firstRow="1">
                <a:noFill/>
                <a:tableStyleId>{C1C5015A-B556-44D1-9627-58311B8CC6FA}</a:tableStyleId>
              </a:tblPr>
              <a:tblGrid>
                <a:gridCol w="3155675"/>
              </a:tblGrid>
              <a:tr h="867100">
                <a:tc>
                  <a:txBody>
                    <a:bodyPr>
                      <a:noAutofit/>
                    </a:bodyPr>
                    <a:lstStyle/>
                    <a:p>
                      <a:pPr indent="0" lvl="0" marL="0" rtl="0">
                        <a:spcBef>
                          <a:spcPts val="0"/>
                        </a:spcBef>
                        <a:spcAft>
                          <a:spcPts val="0"/>
                        </a:spcAft>
                        <a:buClr>
                          <a:schemeClr val="dk1"/>
                        </a:buClr>
                        <a:buSzPts val="1100"/>
                        <a:buFont typeface="Calibri"/>
                        <a:buNone/>
                      </a:pPr>
                      <a:r>
                        <a:rPr lang="pt-BR" sz="1100">
                          <a:solidFill>
                            <a:srgbClr val="CCCCCC"/>
                          </a:solidFill>
                        </a:rPr>
                        <a:t>Figura 04: Monstros </a:t>
                      </a:r>
                      <a:endParaRPr>
                        <a:solidFill>
                          <a:srgbClr val="CCCCCC"/>
                        </a:solidFill>
                      </a:endParaRPr>
                    </a:p>
                    <a:p>
                      <a:pPr indent="0" lvl="0" marL="0" rtl="0">
                        <a:spcBef>
                          <a:spcPts val="0"/>
                        </a:spcBef>
                        <a:spcAft>
                          <a:spcPts val="0"/>
                        </a:spcAft>
                        <a:buClr>
                          <a:schemeClr val="dk1"/>
                        </a:buClr>
                        <a:buSzPts val="1100"/>
                        <a:buFont typeface="Calibri"/>
                        <a:buNone/>
                      </a:pPr>
                      <a:r>
                        <a:rPr lang="pt-BR" sz="1100">
                          <a:solidFill>
                            <a:srgbClr val="CCCCCC"/>
                          </a:solidFill>
                        </a:rPr>
                        <a:t>Diversos monstros de diversas formas, mas todos com um objetivo em comum.</a:t>
                      </a:r>
                      <a:endParaRPr>
                        <a:solidFill>
                          <a:srgbClr val="CCCCCC"/>
                        </a:solidFill>
                      </a:endParaRPr>
                    </a:p>
                    <a:p>
                      <a:pPr indent="0" lvl="0" marL="0" rtl="0">
                        <a:spcBef>
                          <a:spcPts val="0"/>
                        </a:spcBef>
                        <a:spcAft>
                          <a:spcPts val="0"/>
                        </a:spcAft>
                        <a:buClr>
                          <a:schemeClr val="dk1"/>
                        </a:buClr>
                        <a:buSzPts val="1100"/>
                        <a:buFont typeface="Calibri"/>
                        <a:buNone/>
                      </a:pPr>
                      <a:r>
                        <a:rPr lang="pt-BR" sz="1100">
                          <a:solidFill>
                            <a:srgbClr val="CCCCCC"/>
                          </a:solidFill>
                        </a:rPr>
                        <a:t>Atacar e matar o Player.</a:t>
                      </a:r>
                      <a:endParaRPr sz="1100">
                        <a:solidFill>
                          <a:srgbClr val="CCCCCC"/>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8" name="Shape 108"/>
          <p:cNvGraphicFramePr/>
          <p:nvPr/>
        </p:nvGraphicFramePr>
        <p:xfrm>
          <a:off x="1107437" y="3775372"/>
          <a:ext cx="3000000" cy="3000000"/>
        </p:xfrm>
        <a:graphic>
          <a:graphicData uri="http://schemas.openxmlformats.org/drawingml/2006/table">
            <a:tbl>
              <a:tblPr bandRow="1" firstRow="1">
                <a:noFill/>
                <a:tableStyleId>{C1C5015A-B556-44D1-9627-58311B8CC6FA}</a:tableStyleId>
              </a:tblPr>
              <a:tblGrid>
                <a:gridCol w="3155675"/>
              </a:tblGrid>
              <a:tr h="948700">
                <a:tc>
                  <a:txBody>
                    <a:bodyPr>
                      <a:noAutofit/>
                    </a:bodyPr>
                    <a:lstStyle/>
                    <a:p>
                      <a:pPr indent="0" lvl="0" marL="0" rtl="0">
                        <a:spcBef>
                          <a:spcPts val="0"/>
                        </a:spcBef>
                        <a:spcAft>
                          <a:spcPts val="0"/>
                        </a:spcAft>
                        <a:buClr>
                          <a:schemeClr val="dk1"/>
                        </a:buClr>
                        <a:buFont typeface="Arial"/>
                        <a:buNone/>
                      </a:pPr>
                      <a:r>
                        <a:rPr lang="pt-BR" sz="1100">
                          <a:solidFill>
                            <a:srgbClr val="CCCCCC"/>
                          </a:solidFill>
                        </a:rPr>
                        <a:t>Figura 03: Cidadãos / Quests</a:t>
                      </a:r>
                      <a:endParaRPr sz="1100">
                        <a:solidFill>
                          <a:srgbClr val="CCCCCC"/>
                        </a:solidFill>
                      </a:endParaRPr>
                    </a:p>
                    <a:p>
                      <a:pPr indent="0" lvl="0" marL="0" rtl="0">
                        <a:spcBef>
                          <a:spcPts val="0"/>
                        </a:spcBef>
                        <a:spcAft>
                          <a:spcPts val="0"/>
                        </a:spcAft>
                        <a:buClr>
                          <a:schemeClr val="dk1"/>
                        </a:buClr>
                        <a:buFont typeface="Arial"/>
                        <a:buNone/>
                      </a:pPr>
                      <a:r>
                        <a:rPr lang="pt-BR" sz="1100">
                          <a:solidFill>
                            <a:srgbClr val="CCCCCC"/>
                          </a:solidFill>
                        </a:rPr>
                        <a:t>A princípio é apenas um cidadão normal na cidade, mas ao longo do tempo revela sua importância levando o Player a Quest especiais.</a:t>
                      </a:r>
                      <a:endParaRPr sz="1100">
                        <a:solidFill>
                          <a:srgbClr val="CCCCCC"/>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9" name="Shape 109"/>
          <p:cNvGraphicFramePr/>
          <p:nvPr/>
        </p:nvGraphicFramePr>
        <p:xfrm>
          <a:off x="4716080" y="1809707"/>
          <a:ext cx="3000000" cy="3000000"/>
        </p:xfrm>
        <a:graphic>
          <a:graphicData uri="http://schemas.openxmlformats.org/drawingml/2006/table">
            <a:tbl>
              <a:tblPr bandRow="1" firstRow="1">
                <a:noFill/>
                <a:tableStyleId>{C1C5015A-B556-44D1-9627-58311B8CC6FA}</a:tableStyleId>
              </a:tblPr>
              <a:tblGrid>
                <a:gridCol w="3155675"/>
              </a:tblGrid>
              <a:tr h="1885750">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10" name="Shape 110"/>
          <p:cNvGraphicFramePr/>
          <p:nvPr/>
        </p:nvGraphicFramePr>
        <p:xfrm>
          <a:off x="1107430" y="1811982"/>
          <a:ext cx="3000000" cy="3000000"/>
        </p:xfrm>
        <a:graphic>
          <a:graphicData uri="http://schemas.openxmlformats.org/drawingml/2006/table">
            <a:tbl>
              <a:tblPr bandRow="1" firstRow="1">
                <a:noFill/>
                <a:tableStyleId>{C1C5015A-B556-44D1-9627-58311B8CC6FA}</a:tableStyleId>
              </a:tblPr>
              <a:tblGrid>
                <a:gridCol w="3155675"/>
              </a:tblGrid>
              <a:tr h="1885750">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11" name="Shape 111"/>
          <p:cNvPicPr preferRelativeResize="0"/>
          <p:nvPr/>
        </p:nvPicPr>
        <p:blipFill>
          <a:blip r:embed="rId4">
            <a:alphaModFix/>
          </a:blip>
          <a:stretch>
            <a:fillRect/>
          </a:stretch>
        </p:blipFill>
        <p:spPr>
          <a:xfrm>
            <a:off x="2122100" y="1944413"/>
            <a:ext cx="810425" cy="1620875"/>
          </a:xfrm>
          <a:prstGeom prst="rect">
            <a:avLst/>
          </a:prstGeom>
          <a:noFill/>
          <a:ln>
            <a:noFill/>
          </a:ln>
        </p:spPr>
      </p:pic>
      <p:pic>
        <p:nvPicPr>
          <p:cNvPr id="112" name="Shape 112"/>
          <p:cNvPicPr preferRelativeResize="0"/>
          <p:nvPr/>
        </p:nvPicPr>
        <p:blipFill>
          <a:blip r:embed="rId5">
            <a:alphaModFix/>
          </a:blip>
          <a:stretch>
            <a:fillRect/>
          </a:stretch>
        </p:blipFill>
        <p:spPr>
          <a:xfrm>
            <a:off x="5614649" y="1455950"/>
            <a:ext cx="1358550" cy="271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118" name="Shape 118"/>
          <p:cNvGraphicFramePr/>
          <p:nvPr/>
        </p:nvGraphicFramePr>
        <p:xfrm>
          <a:off x="2851644" y="752957"/>
          <a:ext cx="3000000" cy="3000000"/>
        </p:xfrm>
        <a:graphic>
          <a:graphicData uri="http://schemas.openxmlformats.org/drawingml/2006/table">
            <a:tbl>
              <a:tblPr bandRow="1" firstRow="1">
                <a:noFill/>
                <a:tableStyleId>{C1C5015A-B556-44D1-9627-58311B8CC6FA}</a:tableStyleId>
              </a:tblPr>
              <a:tblGrid>
                <a:gridCol w="3440725"/>
              </a:tblGrid>
              <a:tr h="401925">
                <a:tc>
                  <a:txBody>
                    <a:bodyPr>
                      <a:noAutofit/>
                    </a:bodyPr>
                    <a:lstStyle/>
                    <a:p>
                      <a:pPr indent="0" lvl="0" marL="0" marR="0" rtl="0" algn="ctr">
                        <a:spcBef>
                          <a:spcPts val="0"/>
                        </a:spcBef>
                        <a:spcAft>
                          <a:spcPts val="0"/>
                        </a:spcAft>
                        <a:buNone/>
                      </a:pPr>
                      <a:r>
                        <a:rPr lang="pt-BR" sz="1600">
                          <a:solidFill>
                            <a:srgbClr val="CCCCCC"/>
                          </a:solidFill>
                        </a:rPr>
                        <a:t>Objetos que</a:t>
                      </a:r>
                      <a:r>
                        <a:rPr lang="pt-BR" sz="1600">
                          <a:solidFill>
                            <a:srgbClr val="CCCCCC"/>
                          </a:solidFill>
                        </a:rPr>
                        <a:t> compõem o cenário</a:t>
                      </a:r>
                      <a:endParaRPr sz="1600">
                        <a:solidFill>
                          <a:srgbClr val="CCCCCC"/>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19" name="Shape 119"/>
          <p:cNvGraphicFramePr/>
          <p:nvPr/>
        </p:nvGraphicFramePr>
        <p:xfrm>
          <a:off x="1118369" y="1320924"/>
          <a:ext cx="3000000" cy="3000000"/>
        </p:xfrm>
        <a:graphic>
          <a:graphicData uri="http://schemas.openxmlformats.org/drawingml/2006/table">
            <a:tbl>
              <a:tblPr bandRow="1" firstRow="1">
                <a:noFill/>
                <a:tableStyleId>{C1C5015A-B556-44D1-9627-58311B8CC6FA}</a:tableStyleId>
              </a:tblPr>
              <a:tblGrid>
                <a:gridCol w="6734950"/>
              </a:tblGrid>
              <a:tr h="1346725">
                <a:tc>
                  <a:txBody>
                    <a:bodyPr>
                      <a:noAutofit/>
                    </a:bodyPr>
                    <a:lstStyle/>
                    <a:p>
                      <a:pPr indent="0" lvl="0" marL="0" marR="0" rtl="0" algn="l">
                        <a:spcBef>
                          <a:spcPts val="0"/>
                        </a:spcBef>
                        <a:spcAft>
                          <a:spcPts val="0"/>
                        </a:spcAft>
                        <a:buNone/>
                      </a:pPr>
                      <a:r>
                        <a:rPr lang="pt-BR" sz="1100">
                          <a:solidFill>
                            <a:srgbClr val="CCCCCC"/>
                          </a:solidFill>
                        </a:rPr>
                        <a:t>Todos objetos que </a:t>
                      </a:r>
                      <a:r>
                        <a:rPr lang="pt-BR" sz="1100">
                          <a:solidFill>
                            <a:srgbClr val="CCCCCC"/>
                          </a:solidFill>
                        </a:rPr>
                        <a:t>compõem</a:t>
                      </a:r>
                      <a:r>
                        <a:rPr lang="pt-BR" sz="1100">
                          <a:solidFill>
                            <a:srgbClr val="CCCCCC"/>
                          </a:solidFill>
                        </a:rPr>
                        <a:t> o cenário </a:t>
                      </a:r>
                      <a:r>
                        <a:rPr lang="pt-BR" sz="1100">
                          <a:solidFill>
                            <a:srgbClr val="CCCCCC"/>
                          </a:solidFill>
                        </a:rPr>
                        <a:t>serão feitos em </a:t>
                      </a:r>
                      <a:r>
                        <a:rPr lang="pt-BR" sz="1100">
                          <a:solidFill>
                            <a:srgbClr val="CCCCCC"/>
                          </a:solidFill>
                        </a:rPr>
                        <a:t>2d.</a:t>
                      </a:r>
                      <a:endParaRPr sz="1100">
                        <a:solidFill>
                          <a:srgbClr val="CCCCCC"/>
                        </a:solidFill>
                      </a:endParaRPr>
                    </a:p>
                    <a:p>
                      <a:pPr indent="0" lvl="0" marL="0" marR="0" rtl="0" algn="l">
                        <a:spcBef>
                          <a:spcPts val="0"/>
                        </a:spcBef>
                        <a:spcAft>
                          <a:spcPts val="0"/>
                        </a:spcAft>
                        <a:buNone/>
                      </a:pPr>
                      <a:r>
                        <a:rPr lang="pt-BR" sz="1100">
                          <a:solidFill>
                            <a:srgbClr val="CCCCCC"/>
                          </a:solidFill>
                        </a:rPr>
                        <a:t>Pedras, construções, palácios e tendas São objetos que compõe todo o cenário e </a:t>
                      </a:r>
                      <a:r>
                        <a:rPr lang="pt-BR" sz="1100">
                          <a:solidFill>
                            <a:srgbClr val="CCCCCC"/>
                          </a:solidFill>
                        </a:rPr>
                        <a:t>portanto</a:t>
                      </a:r>
                      <a:r>
                        <a:rPr lang="pt-BR" sz="1100">
                          <a:solidFill>
                            <a:srgbClr val="CCCCCC"/>
                          </a:solidFill>
                        </a:rPr>
                        <a:t> não é possível que um personagem “passe” por cima do objeto, a não ser o caso que o personagem entre em alguma porta, mas isto será especificado mais </a:t>
                      </a:r>
                      <a:r>
                        <a:rPr lang="pt-BR" sz="1100">
                          <a:solidFill>
                            <a:srgbClr val="CCCCCC"/>
                          </a:solidFill>
                        </a:rPr>
                        <a:t>adiante</a:t>
                      </a:r>
                      <a:r>
                        <a:rPr lang="pt-BR" sz="1100">
                          <a:solidFill>
                            <a:srgbClr val="CCCCCC"/>
                          </a:solidFill>
                        </a:rPr>
                        <a:t>.</a:t>
                      </a:r>
                      <a:endParaRPr sz="1100">
                        <a:solidFill>
                          <a:srgbClr val="CCCCCC"/>
                        </a:solidFill>
                      </a:endParaRPr>
                    </a:p>
                    <a:p>
                      <a:pPr indent="0" lvl="0" marL="0" marR="0" rtl="0" algn="l">
                        <a:spcBef>
                          <a:spcPts val="0"/>
                        </a:spcBef>
                        <a:spcAft>
                          <a:spcPts val="0"/>
                        </a:spcAft>
                        <a:buNone/>
                      </a:pPr>
                      <a:r>
                        <a:t/>
                      </a:r>
                      <a:endParaRPr sz="1100">
                        <a:solidFill>
                          <a:srgbClr val="CCCCCC"/>
                        </a:solidFill>
                      </a:endParaRPr>
                    </a:p>
                    <a:p>
                      <a:pPr indent="0" lvl="0" marL="0" marR="0" rtl="0" algn="l">
                        <a:spcBef>
                          <a:spcPts val="0"/>
                        </a:spcBef>
                        <a:spcAft>
                          <a:spcPts val="0"/>
                        </a:spcAft>
                        <a:buNone/>
                      </a:pPr>
                      <a:r>
                        <a:rPr lang="pt-BR" sz="1100">
                          <a:solidFill>
                            <a:srgbClr val="CCCCCC"/>
                          </a:solidFill>
                        </a:rPr>
                        <a:t>Por se tratar de um mapa no submundo, as Estalactites (Figura 09) são construções rochosas que estão presentes em todos cenários, e variam de acordo com o tamanho do local onde o personagem se encontra.</a:t>
                      </a:r>
                      <a:endParaRPr sz="1100">
                        <a:solidFill>
                          <a:srgbClr val="CCCCCC"/>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20" name="Shape 120"/>
          <p:cNvGraphicFramePr/>
          <p:nvPr/>
        </p:nvGraphicFramePr>
        <p:xfrm>
          <a:off x="3401812" y="3357072"/>
          <a:ext cx="3000000" cy="3000000"/>
        </p:xfrm>
        <a:graphic>
          <a:graphicData uri="http://schemas.openxmlformats.org/drawingml/2006/table">
            <a:tbl>
              <a:tblPr bandRow="1" firstRow="1">
                <a:noFill/>
                <a:tableStyleId>{C1C5015A-B556-44D1-9627-58311B8CC6FA}</a:tableStyleId>
              </a:tblPr>
              <a:tblGrid>
                <a:gridCol w="2168075"/>
              </a:tblGrid>
              <a:tr h="668275">
                <a:tc>
                  <a:txBody>
                    <a:bodyPr>
                      <a:noAutofit/>
                    </a:bodyPr>
                    <a:lstStyle/>
                    <a:p>
                      <a:pPr indent="0" lvl="0" marL="0" marR="0" rtl="0" algn="ctr">
                        <a:spcBef>
                          <a:spcPts val="0"/>
                        </a:spcBef>
                        <a:spcAft>
                          <a:spcPts val="0"/>
                        </a:spcAft>
                        <a:buNone/>
                      </a:pPr>
                      <a:r>
                        <a:rPr lang="pt-BR" sz="1100">
                          <a:solidFill>
                            <a:srgbClr val="CCCCCC"/>
                          </a:solidFill>
                        </a:rPr>
                        <a:t>Figura 05: Barracas</a:t>
                      </a:r>
                      <a:endParaRPr>
                        <a:solidFill>
                          <a:srgbClr val="CCCCCC"/>
                        </a:solidFill>
                      </a:endParaRPr>
                    </a:p>
                    <a:p>
                      <a:pPr indent="0" lvl="0" marL="0" marR="0" rtl="0" algn="ctr">
                        <a:spcBef>
                          <a:spcPts val="0"/>
                        </a:spcBef>
                        <a:spcAft>
                          <a:spcPts val="0"/>
                        </a:spcAft>
                        <a:buNone/>
                      </a:pPr>
                      <a:r>
                        <a:rPr lang="pt-BR" sz="1100">
                          <a:solidFill>
                            <a:srgbClr val="CCCCCC"/>
                          </a:solidFill>
                        </a:rPr>
                        <a:t>Objeto</a:t>
                      </a:r>
                      <a:r>
                        <a:rPr lang="pt-BR" sz="1100">
                          <a:solidFill>
                            <a:srgbClr val="CCCCCC"/>
                          </a:solidFill>
                        </a:rPr>
                        <a:t> do cenário da cidadela</a:t>
                      </a:r>
                      <a:endParaRPr>
                        <a:solidFill>
                          <a:srgbClr val="CCCCCC"/>
                        </a:solidFill>
                      </a:endParaRPr>
                    </a:p>
                    <a:p>
                      <a:pPr indent="0" lvl="0" marL="0" marR="0" rtl="0" algn="ctr">
                        <a:spcBef>
                          <a:spcPts val="0"/>
                        </a:spcBef>
                        <a:spcAft>
                          <a:spcPts val="0"/>
                        </a:spcAft>
                        <a:buNone/>
                      </a:pPr>
                      <a:r>
                        <a:rPr lang="pt-BR" sz="1100">
                          <a:solidFill>
                            <a:srgbClr val="CCCCCC"/>
                          </a:solidFill>
                        </a:rPr>
                        <a:t>“Residência dos cidadãos”</a:t>
                      </a:r>
                      <a:endParaRPr sz="1100">
                        <a:solidFill>
                          <a:srgbClr val="CCCCCC"/>
                        </a:solidFill>
                      </a:endParaRPr>
                    </a:p>
                    <a:p>
                      <a:pPr indent="0" lvl="0" marL="0" marR="0" rtl="0" algn="l">
                        <a:spcBef>
                          <a:spcPts val="0"/>
                        </a:spcBef>
                        <a:spcAft>
                          <a:spcPts val="0"/>
                        </a:spcAft>
                        <a:buNone/>
                      </a:pPr>
                      <a:r>
                        <a:t/>
                      </a:r>
                      <a:endParaRPr sz="11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21" name="Shape 121"/>
          <p:cNvGraphicFramePr/>
          <p:nvPr/>
        </p:nvGraphicFramePr>
        <p:xfrm>
          <a:off x="1118387" y="2833707"/>
          <a:ext cx="3000000" cy="3000000"/>
        </p:xfrm>
        <a:graphic>
          <a:graphicData uri="http://schemas.openxmlformats.org/drawingml/2006/table">
            <a:tbl>
              <a:tblPr bandRow="1" firstRow="1">
                <a:noFill/>
                <a:tableStyleId>{C1C5015A-B556-44D1-9627-58311B8CC6FA}</a:tableStyleId>
              </a:tblPr>
              <a:tblGrid>
                <a:gridCol w="2168075"/>
              </a:tblGrid>
              <a:tr h="1824000">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22" name="Shape 122"/>
          <p:cNvGraphicFramePr/>
          <p:nvPr/>
        </p:nvGraphicFramePr>
        <p:xfrm>
          <a:off x="5685262" y="2833707"/>
          <a:ext cx="3000000" cy="3000000"/>
        </p:xfrm>
        <a:graphic>
          <a:graphicData uri="http://schemas.openxmlformats.org/drawingml/2006/table">
            <a:tbl>
              <a:tblPr bandRow="1" firstRow="1">
                <a:noFill/>
                <a:tableStyleId>{C1C5015A-B556-44D1-9627-58311B8CC6FA}</a:tableStyleId>
              </a:tblPr>
              <a:tblGrid>
                <a:gridCol w="2168075"/>
              </a:tblGrid>
              <a:tr h="1824000">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23" name="Shape 123"/>
          <p:cNvPicPr preferRelativeResize="0"/>
          <p:nvPr/>
        </p:nvPicPr>
        <p:blipFill>
          <a:blip r:embed="rId4">
            <a:alphaModFix/>
          </a:blip>
          <a:stretch>
            <a:fillRect/>
          </a:stretch>
        </p:blipFill>
        <p:spPr>
          <a:xfrm>
            <a:off x="1437775" y="3246688"/>
            <a:ext cx="1413875" cy="998029"/>
          </a:xfrm>
          <a:prstGeom prst="rect">
            <a:avLst/>
          </a:prstGeom>
          <a:noFill/>
          <a:ln>
            <a:noFill/>
          </a:ln>
        </p:spPr>
      </p:pic>
      <p:pic>
        <p:nvPicPr>
          <p:cNvPr id="124" name="Shape 124"/>
          <p:cNvPicPr preferRelativeResize="0"/>
          <p:nvPr/>
        </p:nvPicPr>
        <p:blipFill>
          <a:blip r:embed="rId5">
            <a:alphaModFix/>
          </a:blip>
          <a:stretch>
            <a:fillRect/>
          </a:stretch>
        </p:blipFill>
        <p:spPr>
          <a:xfrm>
            <a:off x="6120025" y="3246688"/>
            <a:ext cx="1413875" cy="9980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12" y="0"/>
            <a:ext cx="9144000" cy="5143500"/>
          </a:xfrm>
          <a:prstGeom prst="rect">
            <a:avLst/>
          </a:prstGeom>
          <a:noFill/>
          <a:ln>
            <a:noFill/>
          </a:ln>
        </p:spPr>
      </p:pic>
      <p:graphicFrame>
        <p:nvGraphicFramePr>
          <p:cNvPr id="130" name="Shape 130"/>
          <p:cNvGraphicFramePr/>
          <p:nvPr/>
        </p:nvGraphicFramePr>
        <p:xfrm>
          <a:off x="2851644" y="752957"/>
          <a:ext cx="3000000" cy="3000000"/>
        </p:xfrm>
        <a:graphic>
          <a:graphicData uri="http://schemas.openxmlformats.org/drawingml/2006/table">
            <a:tbl>
              <a:tblPr bandRow="1" firstRow="1">
                <a:noFill/>
                <a:tableStyleId>{C1C5015A-B556-44D1-9627-58311B8CC6FA}</a:tableStyleId>
              </a:tblPr>
              <a:tblGrid>
                <a:gridCol w="3440725"/>
              </a:tblGrid>
              <a:tr h="401925">
                <a:tc>
                  <a:txBody>
                    <a:bodyPr>
                      <a:noAutofit/>
                    </a:bodyPr>
                    <a:lstStyle/>
                    <a:p>
                      <a:pPr indent="0" lvl="0" marL="0" marR="0" rtl="0" algn="ctr">
                        <a:spcBef>
                          <a:spcPts val="0"/>
                        </a:spcBef>
                        <a:spcAft>
                          <a:spcPts val="0"/>
                        </a:spcAft>
                        <a:buNone/>
                      </a:pPr>
                      <a:r>
                        <a:rPr lang="pt-BR" sz="1600">
                          <a:solidFill>
                            <a:srgbClr val="CCCCCC"/>
                          </a:solidFill>
                        </a:rPr>
                        <a:t>Objetos que</a:t>
                      </a:r>
                      <a:r>
                        <a:rPr lang="pt-BR" sz="1600">
                          <a:solidFill>
                            <a:srgbClr val="CCCCCC"/>
                          </a:solidFill>
                        </a:rPr>
                        <a:t> compõem o cenário</a:t>
                      </a:r>
                      <a:endParaRPr sz="1600">
                        <a:solidFill>
                          <a:srgbClr val="CCCCCC"/>
                        </a:solidFill>
                      </a:endParaRPr>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31" name="Shape 131"/>
          <p:cNvGraphicFramePr/>
          <p:nvPr/>
        </p:nvGraphicFramePr>
        <p:xfrm>
          <a:off x="1211162" y="1533082"/>
          <a:ext cx="3000000" cy="3000000"/>
        </p:xfrm>
        <a:graphic>
          <a:graphicData uri="http://schemas.openxmlformats.org/drawingml/2006/table">
            <a:tbl>
              <a:tblPr bandRow="1" firstRow="1">
                <a:noFill/>
                <a:tableStyleId>{C1C5015A-B556-44D1-9627-58311B8CC6FA}</a:tableStyleId>
              </a:tblPr>
              <a:tblGrid>
                <a:gridCol w="2983350"/>
              </a:tblGrid>
              <a:tr h="1824000">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32" name="Shape 132"/>
          <p:cNvGraphicFramePr/>
          <p:nvPr/>
        </p:nvGraphicFramePr>
        <p:xfrm>
          <a:off x="4794387" y="1533069"/>
          <a:ext cx="3000000" cy="3000000"/>
        </p:xfrm>
        <a:graphic>
          <a:graphicData uri="http://schemas.openxmlformats.org/drawingml/2006/table">
            <a:tbl>
              <a:tblPr bandRow="1" firstRow="1">
                <a:noFill/>
                <a:tableStyleId>{C1C5015A-B556-44D1-9627-58311B8CC6FA}</a:tableStyleId>
              </a:tblPr>
              <a:tblGrid>
                <a:gridCol w="2983350"/>
              </a:tblGrid>
              <a:tr h="1824000">
                <a:tc>
                  <a:txBody>
                    <a:bodyPr>
                      <a:noAutofit/>
                    </a:bodyPr>
                    <a:lstStyle/>
                    <a:p>
                      <a:pPr indent="0" lvl="0" marL="0" marR="0" rtl="0" algn="l">
                        <a:spcBef>
                          <a:spcPts val="0"/>
                        </a:spcBef>
                        <a:spcAft>
                          <a:spcPts val="0"/>
                        </a:spcAft>
                        <a:buNone/>
                      </a:pPr>
                      <a:r>
                        <a:t/>
                      </a:r>
                      <a:endParaRPr sz="1600"/>
                    </a:p>
                  </a:txBody>
                  <a:tcPr marT="40125" marB="40125" marR="80250" marL="80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33" name="Shape 133"/>
          <p:cNvGraphicFramePr/>
          <p:nvPr/>
        </p:nvGraphicFramePr>
        <p:xfrm>
          <a:off x="1211162" y="3572455"/>
          <a:ext cx="3000000" cy="3000000"/>
        </p:xfrm>
        <a:graphic>
          <a:graphicData uri="http://schemas.openxmlformats.org/drawingml/2006/table">
            <a:tbl>
              <a:tblPr bandRow="1" firstRow="1">
                <a:noFill/>
                <a:tableStyleId>{C1C5015A-B556-44D1-9627-58311B8CC6FA}</a:tableStyleId>
              </a:tblPr>
              <a:tblGrid>
                <a:gridCol w="2983350"/>
              </a:tblGrid>
              <a:tr h="860375">
                <a:tc>
                  <a:txBody>
                    <a:bodyPr>
                      <a:noAutofit/>
                    </a:bodyPr>
                    <a:lstStyle/>
                    <a:p>
                      <a:pPr indent="0" lvl="0" marL="0" marR="0" rtl="0" algn="l">
                        <a:spcBef>
                          <a:spcPts val="0"/>
                        </a:spcBef>
                        <a:spcAft>
                          <a:spcPts val="0"/>
                        </a:spcAft>
                        <a:buNone/>
                      </a:pPr>
                      <a:r>
                        <a:rPr lang="pt-BR" sz="1100">
                          <a:solidFill>
                            <a:srgbClr val="CCCCCC"/>
                          </a:solidFill>
                        </a:rPr>
                        <a:t>Figura 0</a:t>
                      </a:r>
                      <a:r>
                        <a:rPr lang="pt-BR" sz="1100">
                          <a:solidFill>
                            <a:srgbClr val="CCCCCC"/>
                          </a:solidFill>
                        </a:rPr>
                        <a:t>6</a:t>
                      </a:r>
                      <a:r>
                        <a:rPr lang="pt-BR" sz="1100">
                          <a:solidFill>
                            <a:srgbClr val="CCCCCC"/>
                          </a:solidFill>
                        </a:rPr>
                        <a:t>: Palácio</a:t>
                      </a:r>
                      <a:endParaRPr>
                        <a:solidFill>
                          <a:srgbClr val="CCCCCC"/>
                        </a:solidFill>
                      </a:endParaRPr>
                    </a:p>
                    <a:p>
                      <a:pPr indent="0" lvl="0" marL="0" marR="0" rtl="0" algn="l">
                        <a:spcBef>
                          <a:spcPts val="0"/>
                        </a:spcBef>
                        <a:spcAft>
                          <a:spcPts val="0"/>
                        </a:spcAft>
                        <a:buNone/>
                      </a:pPr>
                      <a:r>
                        <a:rPr lang="pt-BR" sz="1100">
                          <a:solidFill>
                            <a:srgbClr val="CCCCCC"/>
                          </a:solidFill>
                        </a:rPr>
                        <a:t>Objeto do cenário onde ocorrem a maior parte das instruções para quest.</a:t>
                      </a:r>
                      <a:endParaRPr>
                        <a:solidFill>
                          <a:srgbClr val="CCCCCC"/>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34" name="Shape 134"/>
          <p:cNvGraphicFramePr/>
          <p:nvPr/>
        </p:nvGraphicFramePr>
        <p:xfrm>
          <a:off x="4794367" y="3572456"/>
          <a:ext cx="3000000" cy="3000000"/>
        </p:xfrm>
        <a:graphic>
          <a:graphicData uri="http://schemas.openxmlformats.org/drawingml/2006/table">
            <a:tbl>
              <a:tblPr bandRow="1" firstRow="1">
                <a:noFill/>
                <a:tableStyleId>{C1C5015A-B556-44D1-9627-58311B8CC6FA}</a:tableStyleId>
              </a:tblPr>
              <a:tblGrid>
                <a:gridCol w="2983350"/>
              </a:tblGrid>
              <a:tr h="860375">
                <a:tc>
                  <a:txBody>
                    <a:bodyPr>
                      <a:noAutofit/>
                    </a:bodyPr>
                    <a:lstStyle/>
                    <a:p>
                      <a:pPr indent="0" lvl="0" marL="0" marR="0" rtl="0" algn="l">
                        <a:spcBef>
                          <a:spcPts val="0"/>
                        </a:spcBef>
                        <a:spcAft>
                          <a:spcPts val="0"/>
                        </a:spcAft>
                        <a:buNone/>
                      </a:pPr>
                      <a:r>
                        <a:rPr lang="pt-BR" sz="1100">
                          <a:solidFill>
                            <a:srgbClr val="CCCCCC"/>
                          </a:solidFill>
                        </a:rPr>
                        <a:t>Figura 07: Estalactite</a:t>
                      </a:r>
                      <a:endParaRPr>
                        <a:solidFill>
                          <a:srgbClr val="CCCCCC"/>
                        </a:solidFill>
                      </a:endParaRPr>
                    </a:p>
                    <a:p>
                      <a:pPr indent="0" lvl="0" marL="0" marR="0" rtl="0" algn="l">
                        <a:spcBef>
                          <a:spcPts val="0"/>
                        </a:spcBef>
                        <a:spcAft>
                          <a:spcPts val="0"/>
                        </a:spcAft>
                        <a:buNone/>
                      </a:pPr>
                      <a:r>
                        <a:rPr lang="pt-BR" sz="1100">
                          <a:solidFill>
                            <a:srgbClr val="CCCCCC"/>
                          </a:solidFill>
                        </a:rPr>
                        <a:t>Colunas</a:t>
                      </a:r>
                      <a:r>
                        <a:rPr lang="pt-BR" sz="1100">
                          <a:solidFill>
                            <a:srgbClr val="CCCCCC"/>
                          </a:solidFill>
                        </a:rPr>
                        <a:t> de pedra presentes no submundo.</a:t>
                      </a:r>
                      <a:endParaRPr sz="1100">
                        <a:solidFill>
                          <a:srgbClr val="CCCCCC"/>
                        </a:solidFil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35" name="Shape 135"/>
          <p:cNvPicPr preferRelativeResize="0"/>
          <p:nvPr/>
        </p:nvPicPr>
        <p:blipFill>
          <a:blip r:embed="rId4">
            <a:alphaModFix/>
          </a:blip>
          <a:stretch>
            <a:fillRect/>
          </a:stretch>
        </p:blipFill>
        <p:spPr>
          <a:xfrm>
            <a:off x="1131263" y="1584900"/>
            <a:ext cx="3440725" cy="1720362"/>
          </a:xfrm>
          <a:prstGeom prst="rect">
            <a:avLst/>
          </a:prstGeom>
          <a:noFill/>
          <a:ln>
            <a:noFill/>
          </a:ln>
        </p:spPr>
      </p:pic>
      <p:pic>
        <p:nvPicPr>
          <p:cNvPr id="136" name="Shape 136"/>
          <p:cNvPicPr preferRelativeResize="0"/>
          <p:nvPr/>
        </p:nvPicPr>
        <p:blipFill>
          <a:blip r:embed="rId5">
            <a:alphaModFix/>
          </a:blip>
          <a:stretch>
            <a:fillRect/>
          </a:stretch>
        </p:blipFill>
        <p:spPr>
          <a:xfrm>
            <a:off x="4986088" y="1714201"/>
            <a:ext cx="2599925" cy="146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