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PT" sz="1800" b="0" strike="noStrike" spc="-1" dirty="0" err="1">
                <a:solidFill>
                  <a:srgbClr val="000000"/>
                </a:solidFill>
                <a:latin typeface="Calibri"/>
              </a:rPr>
              <a:t>Click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</a:rPr>
              <a:t> to move 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</a:rPr>
              <a:t> slide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latin typeface="Arial"/>
              </a:rPr>
              <a:t>Click to edit the notes' format</a:t>
            </a:r>
          </a:p>
        </p:txBody>
      </p:sp>
      <p:sp>
        <p:nvSpPr>
          <p:cNvPr id="12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CE68501-0932-4738-9294-7F10805BF859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80EC8A7-E425-4933-B90F-246058DCC64F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D2448F2-1C1A-4C12-A2AC-A871BFB85486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D5A9597-EEBE-443E-BFE1-F1B355CD8F4B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067738F-F97B-4E30-BD0A-DF603DC96706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CE9D915-DC56-42DF-87C4-2E7909DE9216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 dirty="0"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6011A57-C887-4058-9FD3-3EF093326DB6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GB" sz="1200" b="0" strike="noStrike" spc="-1" dirty="0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26496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85920"/>
            <a:ext cx="26496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85920"/>
            <a:ext cx="26496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009680"/>
            <a:ext cx="26496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4009680"/>
            <a:ext cx="26496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4009680"/>
            <a:ext cx="26496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397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26496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85920"/>
            <a:ext cx="26496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85920"/>
            <a:ext cx="26496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4009680"/>
            <a:ext cx="26496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4009680"/>
            <a:ext cx="26496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4009680"/>
            <a:ext cx="26496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397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26496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285920"/>
            <a:ext cx="26496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285920"/>
            <a:ext cx="26496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4009680"/>
            <a:ext cx="26496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4009680"/>
            <a:ext cx="26496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4009680"/>
            <a:ext cx="26496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397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rcRect r="24527" b="29246"/>
          <a:stretch/>
        </p:blipFill>
        <p:spPr>
          <a:xfrm rot="10800000">
            <a:off x="360" y="36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286000" y="1000080"/>
            <a:ext cx="6928920" cy="2071440"/>
          </a:xfrm>
          <a:prstGeom prst="rect">
            <a:avLst/>
          </a:prstGeom>
        </p:spPr>
        <p:txBody>
          <a:bodyPr anchor="ctr"/>
          <a:lstStyle/>
          <a:p>
            <a:pPr marL="358920">
              <a:lnSpc>
                <a:spcPct val="100000"/>
              </a:lnSpc>
            </a:pPr>
            <a:r>
              <a:rPr lang="pt-PT" sz="4400" b="0" strike="noStrike" spc="-1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lang="pt-PT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0" y="4572000"/>
            <a:ext cx="2285640" cy="2285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lang="pt-PT" sz="11500" b="1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pt-PT" sz="11500" b="1" strike="noStrike" spc="-1">
              <a:solidFill>
                <a:srgbClr val="336699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lang="pt-PT" sz="3200" b="1" strike="noStrike" spc="-1">
                <a:solidFill>
                  <a:srgbClr val="336699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2789640" cy="27896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lang="pt-PT" sz="16600" b="1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pt-PT" sz="166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2281320" y="2886120"/>
            <a:ext cx="6786360" cy="3362040"/>
          </a:xfrm>
          <a:prstGeom prst="rect">
            <a:avLst/>
          </a:prstGeom>
        </p:spPr>
        <p:txBody>
          <a:bodyPr/>
          <a:lstStyle/>
          <a:p>
            <a:pPr marL="358920" algn="r">
              <a:lnSpc>
                <a:spcPct val="100000"/>
              </a:lnSpc>
            </a:pPr>
            <a:r>
              <a:rPr lang="pt-PT" sz="6600" b="1" strike="noStrike" cap="all" spc="-1">
                <a:solidFill>
                  <a:srgbClr val="336699"/>
                </a:solidFill>
                <a:latin typeface="Calibri"/>
              </a:rPr>
              <a:t>Click to edit Master title style</a:t>
            </a:r>
            <a:endParaRPr lang="pt-PT" sz="6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anchor="ctr"/>
          <a:lstStyle/>
          <a:p>
            <a:pPr marL="358920">
              <a:lnSpc>
                <a:spcPct val="100000"/>
              </a:lnSpc>
            </a:pPr>
            <a:r>
              <a:rPr lang="pt-PT" sz="4400" b="0" strike="noStrike" spc="-1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lang="pt-PT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lang="pt-PT" sz="3200" b="1" strike="noStrike" spc="-1">
                <a:solidFill>
                  <a:srgbClr val="336699"/>
                </a:solidFill>
                <a:latin typeface="Calibri"/>
              </a:rPr>
              <a:t>Click to edit Master text styles</a:t>
            </a:r>
          </a:p>
          <a:p>
            <a:pPr marL="743040" indent="-285480">
              <a:lnSpc>
                <a:spcPct val="100000"/>
              </a:lnSpc>
              <a:spcBef>
                <a:spcPts val="601"/>
              </a:spcBef>
            </a:pPr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pt-PT" sz="2800" b="1" strike="noStrike" spc="-1">
              <a:solidFill>
                <a:srgbClr val="336699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</a:pPr>
            <a:r>
              <a:rPr lang="pt-PT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pt-PT" sz="2400" b="1" strike="noStrike" spc="-1">
              <a:solidFill>
                <a:srgbClr val="336699"/>
              </a:solidFill>
              <a:latin typeface="Calibri"/>
            </a:endParaRPr>
          </a:p>
          <a:p>
            <a:pPr marL="1600200" indent="-228240">
              <a:lnSpc>
                <a:spcPct val="100000"/>
              </a:lnSpc>
            </a:pPr>
            <a:r>
              <a:rPr lang="pt-PT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pt-PT" sz="2000" b="1" strike="noStrike" spc="-1">
              <a:solidFill>
                <a:srgbClr val="336699"/>
              </a:solidFill>
              <a:latin typeface="Calibri"/>
            </a:endParaRPr>
          </a:p>
          <a:p>
            <a:pPr marL="2057400" indent="-228240">
              <a:lnSpc>
                <a:spcPct val="100000"/>
              </a:lnSpc>
            </a:pPr>
            <a:r>
              <a:rPr lang="pt-PT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pt-PT" sz="20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BF0FE34-9371-4C00-B1FA-D7B4D4E0A55A}" type="datetime">
              <a:rPr lang="en-GB" sz="1800" b="0" strike="noStrike" spc="-1">
                <a:solidFill>
                  <a:srgbClr val="000000"/>
                </a:solidFill>
                <a:latin typeface="Calibri"/>
              </a:rPr>
              <a:t>01/10/2018</a:t>
            </a:fld>
            <a:endParaRPr lang="en-GB" sz="1800" b="0" strike="noStrike" spc="-1" dirty="0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en-GB" sz="2400" b="0" strike="noStrike" spc="-1" dirty="0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C0322FA-5C73-4B48-8BA4-D2313D877002}" type="slidenum">
              <a:rPr lang="en-GB" sz="18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en-GB" sz="18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portsearning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0" y="-27360"/>
            <a:ext cx="9214920" cy="1944000"/>
          </a:xfrm>
          <a:prstGeom prst="rect">
            <a:avLst/>
          </a:prstGeom>
          <a:solidFill>
            <a:srgbClr val="1D3B59"/>
          </a:solidFill>
          <a:ln>
            <a:noFill/>
          </a:ln>
        </p:spPr>
        <p:txBody>
          <a:bodyPr anchor="ctr"/>
          <a:lstStyle/>
          <a:p>
            <a:pPr marL="358920" algn="ctr">
              <a:lnSpc>
                <a:spcPct val="100000"/>
              </a:lnSpc>
            </a:pPr>
            <a:r>
              <a:rPr lang="pt-PT" sz="4800" b="1" strike="noStrike" spc="-1" dirty="0" err="1">
                <a:solidFill>
                  <a:srgbClr val="FFFFFF"/>
                </a:solidFill>
                <a:latin typeface="Calibri"/>
              </a:rPr>
              <a:t>Information</a:t>
            </a:r>
            <a:r>
              <a:rPr lang="pt-PT" sz="4800" b="1" strike="noStrike" spc="-1">
                <a:solidFill>
                  <a:srgbClr val="FFFFFF"/>
                </a:solidFill>
                <a:latin typeface="Calibri"/>
              </a:rPr>
              <a:t> Visualization</a:t>
            </a:r>
            <a:br/>
            <a:r>
              <a:rPr lang="pt-PT" sz="4800" b="0" strike="noStrike" spc="-1">
                <a:solidFill>
                  <a:srgbClr val="FFFFFF"/>
                </a:solidFill>
                <a:latin typeface="Calibri"/>
              </a:rPr>
              <a:t>Project Proposal and Dataset</a:t>
            </a:r>
            <a:endParaRPr lang="pt-PT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0" y="4572000"/>
            <a:ext cx="1979280" cy="2285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lang="pt-PT" sz="4600" b="1" strike="noStrike" spc="-1" dirty="0">
                <a:solidFill>
                  <a:srgbClr val="336699"/>
                </a:solidFill>
                <a:latin typeface="Calibri"/>
              </a:rPr>
              <a:t>G13</a:t>
            </a:r>
          </a:p>
        </p:txBody>
      </p:sp>
      <p:sp>
        <p:nvSpPr>
          <p:cNvPr id="127" name="CustomShape 3"/>
          <p:cNvSpPr/>
          <p:nvPr/>
        </p:nvSpPr>
        <p:spPr>
          <a:xfrm>
            <a:off x="1979640" y="4572000"/>
            <a:ext cx="2285640" cy="2285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lang="en-GB" sz="1600" b="0" strike="noStrike" spc="-1" dirty="0">
                <a:solidFill>
                  <a:srgbClr val="336699"/>
                </a:solidFill>
                <a:latin typeface="Calibri"/>
              </a:rPr>
              <a:t>83463 – </a:t>
            </a:r>
            <a:r>
              <a:rPr lang="en-GB" sz="1600" spc="-1" dirty="0">
                <a:solidFill>
                  <a:srgbClr val="336699"/>
                </a:solidFill>
                <a:latin typeface="Calibri"/>
              </a:rPr>
              <a:t>Francisco </a:t>
            </a:r>
            <a:r>
              <a:rPr lang="en-GB" sz="1600" spc="-1" dirty="0" err="1">
                <a:solidFill>
                  <a:srgbClr val="336699"/>
                </a:solidFill>
                <a:latin typeface="Calibri"/>
              </a:rPr>
              <a:t>Campaniço</a:t>
            </a:r>
            <a:endParaRPr lang="en-GB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lang="en-GB" sz="1600" b="0" strike="noStrike" spc="-1" dirty="0">
                <a:solidFill>
                  <a:srgbClr val="336699"/>
                </a:solidFill>
                <a:latin typeface="Calibri"/>
              </a:rPr>
              <a:t>83482 – </a:t>
            </a:r>
            <a:r>
              <a:rPr lang="en-GB" sz="1600" spc="-1" dirty="0">
                <a:solidFill>
                  <a:srgbClr val="336699"/>
                </a:solidFill>
                <a:latin typeface="Calibri"/>
              </a:rPr>
              <a:t>João Rafael</a:t>
            </a:r>
            <a:endParaRPr lang="en-GB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lang="en-GB" sz="1600" b="0" strike="noStrike" spc="-1" dirty="0">
                <a:solidFill>
                  <a:srgbClr val="336699"/>
                </a:solidFill>
                <a:latin typeface="Calibri"/>
              </a:rPr>
              <a:t>83558 – </a:t>
            </a:r>
            <a:r>
              <a:rPr lang="en-GB" sz="1600" spc="-1" dirty="0">
                <a:solidFill>
                  <a:srgbClr val="336699"/>
                </a:solidFill>
                <a:latin typeface="Calibri"/>
              </a:rPr>
              <a:t>Rodrigo Oliveira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lstStyle/>
          <a:p>
            <a:pPr marL="358920">
              <a:lnSpc>
                <a:spcPct val="100000"/>
              </a:lnSpc>
            </a:pPr>
            <a:r>
              <a:rPr lang="pt-PT" sz="4400" b="0" strike="noStrike" spc="-1">
                <a:solidFill>
                  <a:srgbClr val="FFFFFF"/>
                </a:solidFill>
                <a:latin typeface="Calibri"/>
              </a:rPr>
              <a:t>Questions</a:t>
            </a:r>
            <a:endParaRPr lang="pt-PT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-504000" y="1378800"/>
            <a:ext cx="9792000" cy="547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914400" indent="-228600" algn="just">
              <a:spcAft>
                <a:spcPts val="601"/>
              </a:spcAft>
            </a:pPr>
            <a:r>
              <a:rPr lang="en-GB" sz="2800" b="1" strike="noStrike" spc="-1" dirty="0">
                <a:solidFill>
                  <a:srgbClr val="336699"/>
                </a:solidFill>
                <a:latin typeface="Calibri"/>
              </a:rPr>
              <a:t>Task 2: What countries have the highest earnings?</a:t>
            </a:r>
            <a:endParaRPr lang="en-GB" sz="2800" b="0" strike="noStrike" spc="-1" dirty="0">
              <a:latin typeface="Calibri"/>
            </a:endParaRPr>
          </a:p>
          <a:p>
            <a:pPr marL="914400" indent="-228600" algn="just">
              <a:spcAft>
                <a:spcPts val="601"/>
              </a:spcAft>
            </a:pPr>
            <a:endParaRPr lang="en-GB" sz="2800" b="0" strike="noStrike" spc="-1" dirty="0">
              <a:latin typeface="Calibri"/>
            </a:endParaRPr>
          </a:p>
          <a:p>
            <a:pPr marL="914400" indent="-228600" algn="just">
              <a:spcAft>
                <a:spcPts val="601"/>
              </a:spcAft>
            </a:pPr>
            <a:r>
              <a:rPr lang="en-GB" sz="2800" b="1" strike="noStrike" spc="-1" dirty="0">
                <a:solidFill>
                  <a:srgbClr val="336699"/>
                </a:solidFill>
                <a:latin typeface="Calibri"/>
              </a:rPr>
              <a:t>Task 3: What is the age at which players earn the most?</a:t>
            </a:r>
            <a:endParaRPr lang="en-GB" sz="2800" b="0" strike="noStrike" spc="-1" dirty="0">
              <a:latin typeface="Calibri"/>
            </a:endParaRPr>
          </a:p>
          <a:p>
            <a:pPr marL="914400" indent="-228600" algn="just">
              <a:spcAft>
                <a:spcPts val="601"/>
              </a:spcAft>
            </a:pPr>
            <a:endParaRPr lang="en-GB" sz="2800" b="0" strike="noStrike" spc="-1" dirty="0">
              <a:latin typeface="Calibri"/>
            </a:endParaRPr>
          </a:p>
          <a:p>
            <a:pPr marL="914400" indent="-228600" algn="just">
              <a:spcAft>
                <a:spcPts val="601"/>
              </a:spcAft>
            </a:pPr>
            <a:r>
              <a:rPr lang="en-GB" sz="2800" b="1" strike="noStrike" spc="-1" dirty="0">
                <a:solidFill>
                  <a:srgbClr val="336699"/>
                </a:solidFill>
                <a:latin typeface="Calibri"/>
              </a:rPr>
              <a:t>Task 4: What organizations earned the most?</a:t>
            </a:r>
            <a:endParaRPr lang="en-GB" sz="2800" b="0" strike="noStrike" spc="-1" dirty="0">
              <a:latin typeface="Calibri"/>
            </a:endParaRPr>
          </a:p>
          <a:p>
            <a:pPr marL="914400" indent="-228600" algn="just">
              <a:spcAft>
                <a:spcPts val="601"/>
              </a:spcAft>
            </a:pPr>
            <a:endParaRPr lang="en-GB" sz="2800" b="0" strike="noStrike" spc="-1" dirty="0">
              <a:latin typeface="Calibri"/>
            </a:endParaRPr>
          </a:p>
          <a:p>
            <a:pPr marL="914400" indent="-228600" algn="just">
              <a:spcAft>
                <a:spcPts val="601"/>
              </a:spcAft>
            </a:pPr>
            <a:r>
              <a:rPr lang="en-GB" sz="2800" b="1" strike="noStrike" spc="-1" dirty="0">
                <a:solidFill>
                  <a:srgbClr val="336699"/>
                </a:solidFill>
                <a:latin typeface="Calibri"/>
              </a:rPr>
              <a:t>Task 5: What games have the most earnings?</a:t>
            </a:r>
          </a:p>
          <a:p>
            <a:pPr marL="914400" indent="-228600" algn="just">
              <a:spcAft>
                <a:spcPts val="601"/>
              </a:spcAft>
            </a:pPr>
            <a:endParaRPr lang="en-GB" sz="2800" b="1" spc="-1" dirty="0">
              <a:solidFill>
                <a:srgbClr val="336699"/>
              </a:solidFill>
              <a:latin typeface="Calibri"/>
            </a:endParaRPr>
          </a:p>
          <a:p>
            <a:pPr marL="914400" indent="-228600" algn="just">
              <a:spcAft>
                <a:spcPts val="601"/>
              </a:spcAft>
            </a:pPr>
            <a:r>
              <a:rPr lang="en-GB" sz="2800" b="1" strike="noStrike" spc="-1" dirty="0">
                <a:solidFill>
                  <a:srgbClr val="336699"/>
                </a:solidFill>
                <a:latin typeface="Calibri"/>
              </a:rPr>
              <a:t>Task 6: Which months are the most active in esports?</a:t>
            </a:r>
            <a:endParaRPr lang="en-GB" sz="2800" b="0" strike="noStrike" spc="-1" dirty="0">
              <a:latin typeface="Calibri"/>
            </a:endParaRPr>
          </a:p>
          <a:p>
            <a:pPr marL="914400" indent="-228600" algn="just">
              <a:spcAft>
                <a:spcPts val="601"/>
              </a:spcAft>
            </a:pPr>
            <a:endParaRPr lang="en-GB" sz="2800" b="0" strike="noStrike" spc="-1" dirty="0"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endParaRPr lang="pt-PT" sz="2800" b="1" strike="noStrike" spc="-1" dirty="0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endParaRPr lang="pt-PT" sz="2800" b="1" strike="noStrike" spc="-1" dirty="0">
              <a:solidFill>
                <a:srgbClr val="336699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152280">
            <a:solidFill>
              <a:srgbClr val="336699"/>
            </a:solidFill>
            <a:round/>
          </a:ln>
        </p:spPr>
        <p:txBody>
          <a:bodyPr/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0" y="0"/>
            <a:ext cx="2789640" cy="278964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lang="pt-PT" sz="16600" b="1" strike="noStrike" spc="-1">
                <a:solidFill>
                  <a:srgbClr val="FFFFFF"/>
                </a:solidFill>
                <a:latin typeface="Calibri"/>
              </a:rPr>
              <a:t>05</a:t>
            </a:r>
            <a:endParaRPr lang="pt-PT" sz="166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2281320" y="3214800"/>
            <a:ext cx="6786360" cy="30333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rIns="288000"/>
          <a:lstStyle/>
          <a:p>
            <a:pPr algn="r">
              <a:lnSpc>
                <a:spcPct val="100000"/>
              </a:lnSpc>
            </a:pPr>
            <a:r>
              <a:rPr lang="pt-PT" sz="6000" b="1" strike="noStrike" cap="all" spc="-1">
                <a:solidFill>
                  <a:srgbClr val="336699"/>
                </a:solidFill>
                <a:latin typeface="Calibri"/>
              </a:rPr>
              <a:t>Data Sample</a:t>
            </a:r>
            <a:endParaRPr lang="pt-PT" sz="6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lstStyle/>
          <a:p>
            <a:pPr marL="358920">
              <a:lnSpc>
                <a:spcPct val="100000"/>
              </a:lnSpc>
            </a:pPr>
            <a:r>
              <a:rPr lang="pt-PT" sz="4400" b="0" strike="noStrike" spc="-1">
                <a:solidFill>
                  <a:srgbClr val="FFFFFF"/>
                </a:solidFill>
                <a:latin typeface="Calibri"/>
              </a:rPr>
              <a:t>Data Sample</a:t>
            </a:r>
            <a:endParaRPr lang="pt-PT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457200" y="109440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pt-PT" sz="1300" b="1" strike="noStrike" spc="-1" dirty="0">
                <a:solidFill>
                  <a:srgbClr val="000000"/>
                </a:solidFill>
                <a:latin typeface="Calibri"/>
              </a:rPr>
              <a:t>For a </a:t>
            </a:r>
            <a:r>
              <a:rPr lang="pt-PT" sz="1300" b="1" strike="noStrike" spc="-1" dirty="0" err="1">
                <a:solidFill>
                  <a:srgbClr val="000000"/>
                </a:solidFill>
                <a:latin typeface="Calibri"/>
              </a:rPr>
              <a:t>player</a:t>
            </a:r>
            <a:r>
              <a:rPr lang="pt-PT" sz="1300" b="1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pt-PT" sz="1300" b="1" strike="noStrike" spc="-1" dirty="0">
              <a:solidFill>
                <a:srgbClr val="336699"/>
              </a:solidFill>
              <a:latin typeface="Calibri"/>
            </a:endParaRPr>
          </a:p>
          <a:p>
            <a:r>
              <a:rPr lang="pt-PT" sz="1300" b="1" strike="noStrike" spc="-1" dirty="0">
                <a:solidFill>
                  <a:srgbClr val="000000"/>
                </a:solidFill>
                <a:latin typeface="Calibri"/>
              </a:rPr>
              <a:t>{</a:t>
            </a:r>
          </a:p>
          <a:p>
            <a:r>
              <a:rPr lang="pt-PT" sz="12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PT" sz="12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playerId</a:t>
            </a:r>
            <a:r>
              <a:rPr lang="pt-PT" sz="12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3145,</a:t>
            </a:r>
            <a:endParaRPr lang="pt-PT" sz="1200" strike="noStrike" spc="-1" dirty="0">
              <a:solidFill>
                <a:srgbClr val="336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120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PT" sz="120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pt-PT" sz="120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</a:t>
            </a:r>
            <a:r>
              <a:rPr lang="pt-PT" sz="120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KuroKy</a:t>
            </a:r>
            <a:r>
              <a:rPr lang="pt-PT" sz="120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endParaRPr lang="pt-PT" sz="1200" strike="noStrike" spc="-1" dirty="0">
              <a:solidFill>
                <a:srgbClr val="336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120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PT" sz="120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pt-PT" sz="120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“de”,</a:t>
            </a:r>
            <a:endParaRPr lang="pt-PT" sz="1200" strike="noStrike" spc="-1" dirty="0">
              <a:solidFill>
                <a:srgbClr val="336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120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PT" sz="120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totalUSDPrizeByAge</a:t>
            </a:r>
            <a:r>
              <a:rPr lang="pt-PT" sz="120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702750.40,</a:t>
            </a:r>
            <a:endParaRPr lang="pt-PT" sz="1200" strike="noStrike" spc="-1" dirty="0">
              <a:solidFill>
                <a:srgbClr val="336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12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PT" sz="120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currentAge</a:t>
            </a:r>
            <a:r>
              <a:rPr lang="pt-PT" sz="120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25</a:t>
            </a:r>
            <a:endParaRPr lang="pt-PT" sz="1200" strike="noStrike" spc="-1" dirty="0">
              <a:solidFill>
                <a:srgbClr val="336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1300" b="1" strike="noStrike" spc="-1" dirty="0">
                <a:solidFill>
                  <a:srgbClr val="000000"/>
                </a:solidFill>
                <a:latin typeface="Calibri"/>
              </a:rPr>
              <a:t>}</a:t>
            </a:r>
            <a:endParaRPr lang="pt-PT" sz="1300" b="1" strike="noStrike" spc="-1" dirty="0">
              <a:solidFill>
                <a:srgbClr val="336699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pt-PT" sz="1300" b="1" strike="noStrike" spc="-1" dirty="0">
                <a:solidFill>
                  <a:srgbClr val="000000"/>
                </a:solidFill>
                <a:latin typeface="Calibri"/>
              </a:rPr>
              <a:t>For </a:t>
            </a:r>
            <a:r>
              <a:rPr lang="pt-PT" sz="1300" b="1" strike="noStrike" spc="-1" dirty="0" err="1">
                <a:solidFill>
                  <a:srgbClr val="000000"/>
                </a:solidFill>
                <a:latin typeface="Calibri"/>
              </a:rPr>
              <a:t>an</a:t>
            </a:r>
            <a:r>
              <a:rPr lang="pt-PT" sz="13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1300" b="1" strike="noStrike" spc="-1" dirty="0" err="1">
                <a:solidFill>
                  <a:srgbClr val="000000"/>
                </a:solidFill>
                <a:latin typeface="Calibri"/>
              </a:rPr>
              <a:t>organization</a:t>
            </a:r>
            <a:r>
              <a:rPr lang="pt-PT" sz="1300" b="1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pt-PT" sz="1300" b="1" strike="noStrike" spc="-1" dirty="0">
              <a:solidFill>
                <a:srgbClr val="336699"/>
              </a:solidFill>
              <a:latin typeface="Calibri"/>
              <a:ea typeface="Courier New"/>
            </a:endParaRPr>
          </a:p>
          <a:p>
            <a:pPr>
              <a:lnSpc>
                <a:spcPct val="150000"/>
              </a:lnSpc>
            </a:pPr>
            <a:r>
              <a:rPr lang="pt-PT" sz="1300" b="1" strike="noStrike" spc="-1" dirty="0">
                <a:solidFill>
                  <a:srgbClr val="000000"/>
                </a:solidFill>
                <a:latin typeface="Calibri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pt-PT" sz="1300" spc="-1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    </a:t>
            </a:r>
            <a:r>
              <a:rPr lang="pt-PT" sz="1200" spc="-1" dirty="0" err="1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teamId</a:t>
            </a:r>
            <a:r>
              <a:rPr lang="pt-PT" sz="1200" spc="-1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: 102,</a:t>
            </a:r>
            <a:endParaRPr lang="pt-PT" sz="1200" strike="noStrike" spc="-1" dirty="0">
              <a:solidFill>
                <a:srgbClr val="336699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</a:endParaRPr>
          </a:p>
          <a:p>
            <a:r>
              <a:rPr lang="pt-PT" sz="120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PT" sz="120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teamName</a:t>
            </a:r>
            <a:r>
              <a:rPr lang="pt-PT" sz="120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“Team </a:t>
            </a:r>
            <a:r>
              <a:rPr lang="pt-PT" sz="120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Liquid</a:t>
            </a:r>
            <a:r>
              <a:rPr lang="pt-PT" sz="120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endParaRPr lang="pt-PT" sz="1200" strike="noStrike" spc="-1" dirty="0">
              <a:solidFill>
                <a:srgbClr val="336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120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PT" sz="120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earnings</a:t>
            </a:r>
            <a:r>
              <a:rPr lang="pt-PT" sz="120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23820752.90,</a:t>
            </a:r>
            <a:endParaRPr lang="pt-PT" sz="1200" strike="noStrike" spc="-1" dirty="0">
              <a:solidFill>
                <a:srgbClr val="336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120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PT" sz="120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tournamentsPlayed</a:t>
            </a:r>
            <a:r>
              <a:rPr lang="pt-PT" sz="120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139</a:t>
            </a:r>
            <a:r>
              <a:rPr lang="pt-PT" sz="130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pt-PT" sz="1300" b="1" strike="noStrike" spc="-1" dirty="0">
                <a:solidFill>
                  <a:srgbClr val="000000"/>
                </a:solidFill>
                <a:latin typeface="Calibri"/>
              </a:rPr>
              <a:t>}</a:t>
            </a:r>
            <a:endParaRPr lang="pt-PT" sz="1300" b="1" strike="noStrike" spc="-1" dirty="0">
              <a:solidFill>
                <a:srgbClr val="336699"/>
              </a:solidFill>
              <a:latin typeface="Calibri"/>
              <a:ea typeface="Courier New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4032000" y="1094400"/>
            <a:ext cx="4726440" cy="254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300" b="1" strike="noStrike" spc="-1" dirty="0">
                <a:latin typeface="Calibri"/>
              </a:rPr>
              <a:t>For a tournament:</a:t>
            </a:r>
          </a:p>
          <a:p>
            <a:r>
              <a:rPr lang="en-GB" sz="1300" b="1" spc="-1" dirty="0">
                <a:latin typeface="Calibri"/>
              </a:rPr>
              <a:t>{</a:t>
            </a:r>
          </a:p>
          <a:p>
            <a:r>
              <a:rPr lang="en-GB" sz="12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gameId</a:t>
            </a:r>
            <a:r>
              <a:rPr lang="en-GB" sz="12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: 245,</a:t>
            </a:r>
          </a:p>
          <a:p>
            <a:r>
              <a:rPr lang="en-GB" sz="12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tournamentI</a:t>
            </a:r>
            <a:r>
              <a:rPr lang="en-GB" sz="120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GB" sz="120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: 28961,</a:t>
            </a:r>
          </a:p>
          <a:p>
            <a:r>
              <a:rPr lang="en-GB" sz="12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startDate</a:t>
            </a:r>
            <a:r>
              <a:rPr lang="en-GB" sz="12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: 2018-09-26,</a:t>
            </a:r>
            <a:endParaRPr lang="en-GB" sz="120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endDate</a:t>
            </a:r>
            <a:r>
              <a:rPr lang="en-GB" sz="12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: 2018-09-30,</a:t>
            </a:r>
          </a:p>
          <a:p>
            <a:r>
              <a:rPr lang="en-GB" sz="120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totalUSDPrize</a:t>
            </a:r>
            <a:r>
              <a:rPr lang="en-GB" sz="120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: 250000.00</a:t>
            </a:r>
          </a:p>
          <a:p>
            <a:r>
              <a:rPr lang="en-GB" sz="1300" b="1" spc="-1" dirty="0">
                <a:latin typeface="Calibri"/>
              </a:rPr>
              <a:t>}</a:t>
            </a:r>
          </a:p>
          <a:p>
            <a:endParaRPr lang="en-GB" sz="1300" b="1" strike="noStrike" spc="-1" dirty="0">
              <a:latin typeface="Calibri"/>
            </a:endParaRPr>
          </a:p>
          <a:p>
            <a:r>
              <a:rPr lang="en-GB" sz="1300" b="1" strike="noStrike" spc="-1" dirty="0">
                <a:latin typeface="Calibri"/>
              </a:rPr>
              <a:t>For </a:t>
            </a:r>
            <a:r>
              <a:rPr lang="en-GB" sz="1300" b="1" spc="-1" dirty="0">
                <a:latin typeface="Calibri"/>
              </a:rPr>
              <a:t>player earnings by age:</a:t>
            </a:r>
          </a:p>
          <a:p>
            <a:r>
              <a:rPr lang="en-GB" sz="1300" b="1" strike="noStrike" spc="-1" dirty="0">
                <a:latin typeface="Calibri"/>
              </a:rPr>
              <a:t>{</a:t>
            </a:r>
          </a:p>
          <a:p>
            <a:r>
              <a:rPr lang="en-GB" sz="12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playerId</a:t>
            </a:r>
            <a:r>
              <a:rPr lang="en-GB" sz="12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: 3145,</a:t>
            </a:r>
          </a:p>
          <a:p>
            <a:r>
              <a:rPr lang="en-GB" sz="12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  <a:r>
              <a:rPr lang="en-GB" sz="120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ge: 25,</a:t>
            </a:r>
          </a:p>
          <a:p>
            <a:r>
              <a:rPr lang="en-GB" sz="12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earningsUSD</a:t>
            </a:r>
            <a:r>
              <a:rPr lang="en-GB" sz="12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: 702750.40</a:t>
            </a:r>
            <a:r>
              <a:rPr lang="en-GB" sz="120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300" b="1" spc="-1" dirty="0">
                <a:latin typeface="Calibri"/>
              </a:rPr>
              <a:t>}</a:t>
            </a:r>
          </a:p>
          <a:p>
            <a:endParaRPr lang="en-GB" sz="1300" b="1" strike="noStrike" spc="-1" dirty="0">
              <a:latin typeface="Calibri"/>
            </a:endParaRPr>
          </a:p>
          <a:p>
            <a:r>
              <a:rPr lang="en-GB" sz="1300" b="1" spc="-1" dirty="0">
                <a:latin typeface="Calibri"/>
              </a:rPr>
              <a:t>For games:</a:t>
            </a:r>
          </a:p>
          <a:p>
            <a:r>
              <a:rPr lang="en-GB" sz="1300" b="1" strike="noStrike" spc="-1" dirty="0">
                <a:latin typeface="Calibri"/>
              </a:rPr>
              <a:t>{</a:t>
            </a:r>
          </a:p>
          <a:p>
            <a:r>
              <a:rPr lang="en-GB" sz="12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gameId</a:t>
            </a:r>
            <a:r>
              <a:rPr lang="en-GB" sz="12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: 231,</a:t>
            </a:r>
          </a:p>
          <a:p>
            <a:r>
              <a:rPr lang="en-GB" sz="120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gameName</a:t>
            </a:r>
            <a:r>
              <a:rPr lang="en-GB" sz="120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: “</a:t>
            </a:r>
            <a:r>
              <a:rPr lang="en-GB" sz="120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Dota</a:t>
            </a:r>
            <a:r>
              <a:rPr lang="en-GB" sz="120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2”,</a:t>
            </a:r>
          </a:p>
          <a:p>
            <a:r>
              <a:rPr lang="en-GB" sz="12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earningsUSD</a:t>
            </a:r>
            <a:r>
              <a:rPr lang="en-GB" sz="12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: 169669456.45,</a:t>
            </a:r>
          </a:p>
          <a:p>
            <a:r>
              <a:rPr lang="en-GB" sz="12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tournaments: 974</a:t>
            </a:r>
            <a:endParaRPr lang="en-GB" sz="120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strike="noStrike" spc="-1" dirty="0">
                <a:latin typeface="Calibri"/>
              </a:rPr>
              <a:t>}</a:t>
            </a:r>
          </a:p>
          <a:p>
            <a:endParaRPr lang="en-GB" sz="1300" b="1" strike="noStrike" spc="-1" dirty="0">
              <a:latin typeface="Calibri"/>
            </a:endParaRPr>
          </a:p>
          <a:p>
            <a:endParaRPr lang="en-GB" sz="1300" b="1" strike="noStrike" spc="-1" dirty="0">
              <a:latin typeface="Calibri"/>
            </a:endParaRPr>
          </a:p>
          <a:p>
            <a:endParaRPr lang="en-GB" sz="1300" b="1" strike="noStrike" spc="-1" dirty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152280">
            <a:solidFill>
              <a:srgbClr val="336699"/>
            </a:solidFill>
            <a:round/>
          </a:ln>
        </p:spPr>
        <p:txBody>
          <a:bodyPr/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0" y="0"/>
            <a:ext cx="2789640" cy="278964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lang="pt-PT" sz="16600" b="1" strike="noStrike" spc="-1">
                <a:solidFill>
                  <a:srgbClr val="FFFFFF"/>
                </a:solidFill>
                <a:latin typeface="Calibri"/>
              </a:rPr>
              <a:t>01</a:t>
            </a:r>
            <a:endParaRPr lang="pt-PT" sz="166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2281320" y="3214800"/>
            <a:ext cx="6786360" cy="30333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rIns="288000"/>
          <a:lstStyle/>
          <a:p>
            <a:pPr algn="r">
              <a:lnSpc>
                <a:spcPct val="100000"/>
              </a:lnSpc>
            </a:pPr>
            <a:r>
              <a:rPr lang="pt-PT" sz="6000" b="1" strike="noStrike" cap="all" spc="-1">
                <a:solidFill>
                  <a:srgbClr val="336699"/>
                </a:solidFill>
                <a:latin typeface="Calibri"/>
              </a:rPr>
              <a:t>DOMAIN</a:t>
            </a:r>
            <a:endParaRPr lang="pt-PT" sz="6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lstStyle/>
          <a:p>
            <a:pPr marL="358920">
              <a:lnSpc>
                <a:spcPct val="100000"/>
              </a:lnSpc>
            </a:pPr>
            <a:r>
              <a:rPr lang="pt-PT" sz="4400" b="0" strike="noStrike" spc="-1">
                <a:solidFill>
                  <a:srgbClr val="FFFFFF"/>
                </a:solidFill>
                <a:latin typeface="Calibri"/>
              </a:rPr>
              <a:t>Domain</a:t>
            </a:r>
            <a:endParaRPr lang="pt-PT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272694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lang="pt-PT" sz="4000" b="1" strike="noStrike" spc="-1" dirty="0" err="1">
                <a:solidFill>
                  <a:srgbClr val="336699"/>
                </a:solidFill>
                <a:latin typeface="Calibri"/>
              </a:rPr>
              <a:t>High</a:t>
            </a:r>
            <a:r>
              <a:rPr lang="pt-PT" sz="4000" b="1" strike="noStrike" spc="-1" dirty="0">
                <a:solidFill>
                  <a:srgbClr val="336699"/>
                </a:solidFill>
                <a:latin typeface="Calibri"/>
              </a:rPr>
              <a:t> </a:t>
            </a:r>
            <a:r>
              <a:rPr lang="pt-PT" sz="4000" b="1" strike="noStrike" spc="-1" dirty="0" err="1">
                <a:solidFill>
                  <a:srgbClr val="336699"/>
                </a:solidFill>
                <a:latin typeface="Calibri"/>
              </a:rPr>
              <a:t>level</a:t>
            </a:r>
            <a:r>
              <a:rPr lang="pt-PT" sz="4000" b="1" strike="noStrike" spc="-1" dirty="0">
                <a:solidFill>
                  <a:srgbClr val="336699"/>
                </a:solidFill>
                <a:latin typeface="Calibri"/>
              </a:rPr>
              <a:t> </a:t>
            </a:r>
            <a:r>
              <a:rPr lang="pt-PT" sz="4000" b="1" strike="noStrike" spc="-1" dirty="0" err="1">
                <a:solidFill>
                  <a:srgbClr val="336699"/>
                </a:solidFill>
                <a:latin typeface="Calibri"/>
              </a:rPr>
              <a:t>description</a:t>
            </a:r>
            <a:endParaRPr lang="pt-PT" sz="4000" b="1" strike="noStrike" spc="-1" dirty="0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lang="pt-PT" sz="2400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pt-PT" sz="2400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pt-PT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pt-PT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pt-PT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0000"/>
                </a:solidFill>
                <a:latin typeface="Calibri"/>
              </a:rPr>
              <a:t>analyzing</a:t>
            </a:r>
            <a:r>
              <a:rPr lang="pt-PT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0000"/>
                </a:solidFill>
                <a:latin typeface="Calibri"/>
              </a:rPr>
              <a:t>information</a:t>
            </a:r>
            <a:r>
              <a:rPr lang="pt-PT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0000"/>
                </a:solidFill>
                <a:latin typeface="Calibri"/>
              </a:rPr>
              <a:t>related</a:t>
            </a:r>
            <a:r>
              <a:rPr lang="pt-PT" sz="2400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pt-PT" sz="2400" spc="-1" dirty="0" err="1">
                <a:solidFill>
                  <a:srgbClr val="000000"/>
                </a:solidFill>
                <a:latin typeface="Calibri"/>
              </a:rPr>
              <a:t>esports</a:t>
            </a:r>
            <a:r>
              <a:rPr lang="pt-PT" sz="2400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lang="pt-PT" sz="2400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pt-PT" sz="2400" spc="-1" dirty="0" err="1">
                <a:solidFill>
                  <a:srgbClr val="000000"/>
                </a:solidFill>
                <a:latin typeface="Calibri"/>
              </a:rPr>
              <a:t>Esports</a:t>
            </a:r>
            <a:r>
              <a:rPr lang="pt-PT" sz="2400" spc="-1" dirty="0">
                <a:solidFill>
                  <a:srgbClr val="000000"/>
                </a:solidFill>
                <a:latin typeface="Calibri"/>
              </a:rPr>
              <a:t> are </a:t>
            </a:r>
            <a:r>
              <a:rPr lang="pt-PT" sz="2400" spc="-1" dirty="0" err="1">
                <a:solidFill>
                  <a:srgbClr val="000000"/>
                </a:solidFill>
                <a:latin typeface="Calibri"/>
              </a:rPr>
              <a:t>organized</a:t>
            </a:r>
            <a:r>
              <a:rPr lang="pt-PT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0000"/>
                </a:solidFill>
                <a:latin typeface="Calibri"/>
              </a:rPr>
              <a:t>multiplayer</a:t>
            </a:r>
            <a:r>
              <a:rPr lang="pt-PT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0000"/>
                </a:solidFill>
                <a:latin typeface="Calibri"/>
              </a:rPr>
              <a:t>computer</a:t>
            </a:r>
            <a:r>
              <a:rPr lang="pt-PT" sz="2400" spc="-1" dirty="0">
                <a:solidFill>
                  <a:srgbClr val="000000"/>
                </a:solidFill>
                <a:latin typeface="Calibri"/>
              </a:rPr>
              <a:t> game </a:t>
            </a:r>
            <a:r>
              <a:rPr lang="pt-PT" sz="2400" spc="-1" dirty="0" err="1">
                <a:solidFill>
                  <a:srgbClr val="000000"/>
                </a:solidFill>
                <a:latin typeface="Calibri"/>
              </a:rPr>
              <a:t>competitions</a:t>
            </a:r>
            <a:r>
              <a:rPr lang="pt-PT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0000"/>
                </a:solidFill>
                <a:latin typeface="Calibri"/>
              </a:rPr>
              <a:t>played</a:t>
            </a:r>
            <a:r>
              <a:rPr lang="pt-PT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0000"/>
                </a:solidFill>
                <a:latin typeface="Calibri"/>
              </a:rPr>
              <a:t>between</a:t>
            </a:r>
            <a:r>
              <a:rPr lang="pt-PT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0000"/>
                </a:solidFill>
                <a:latin typeface="Calibri"/>
              </a:rPr>
              <a:t>professional</a:t>
            </a:r>
            <a:r>
              <a:rPr lang="pt-PT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0000"/>
                </a:solidFill>
                <a:latin typeface="Calibri"/>
              </a:rPr>
              <a:t>players</a:t>
            </a:r>
            <a:r>
              <a:rPr lang="pt-PT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0000"/>
                </a:solidFill>
                <a:latin typeface="Calibri"/>
              </a:rPr>
              <a:t>with</a:t>
            </a:r>
            <a:r>
              <a:rPr lang="pt-PT" sz="2400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pt-PT" sz="2400" spc="-1" dirty="0" err="1">
                <a:solidFill>
                  <a:srgbClr val="000000"/>
                </a:solidFill>
                <a:latin typeface="Calibri"/>
              </a:rPr>
              <a:t>huge</a:t>
            </a:r>
            <a:r>
              <a:rPr lang="pt-PT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0000"/>
                </a:solidFill>
                <a:latin typeface="Calibri"/>
              </a:rPr>
              <a:t>spectatorship</a:t>
            </a:r>
            <a:r>
              <a:rPr lang="pt-PT" sz="2400" spc="-1" dirty="0">
                <a:solidFill>
                  <a:srgbClr val="000000"/>
                </a:solidFill>
                <a:latin typeface="Calibri"/>
              </a:rPr>
              <a:t>. </a:t>
            </a: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lang="pt-PT" spc="-1" dirty="0">
                <a:latin typeface="Calibri"/>
              </a:rPr>
              <a:t>	</a:t>
            </a: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endParaRPr lang="pt-PT" strike="noStrike" spc="-1" dirty="0">
              <a:latin typeface="Calibri"/>
            </a:endParaRPr>
          </a:p>
        </p:txBody>
      </p:sp>
      <p:pic>
        <p:nvPicPr>
          <p:cNvPr id="1026" name="Picture 2" descr="Image result for twitch">
            <a:extLst>
              <a:ext uri="{FF2B5EF4-FFF2-40B4-BE49-F238E27FC236}">
                <a16:creationId xmlns:a16="http://schemas.microsoft.com/office/drawing/2014/main" id="{D9302375-99F7-45A0-B8B2-418527CDD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05" y="4485289"/>
            <a:ext cx="2015231" cy="201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ol logo">
            <a:extLst>
              <a:ext uri="{FF2B5EF4-FFF2-40B4-BE49-F238E27FC236}">
                <a16:creationId xmlns:a16="http://schemas.microsoft.com/office/drawing/2014/main" id="{6AB20613-CAD6-475C-8C7F-D6F155996E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5" t="13036" r="11315" b="11161"/>
          <a:stretch/>
        </p:blipFill>
        <p:spPr bwMode="auto">
          <a:xfrm>
            <a:off x="2347466" y="5708008"/>
            <a:ext cx="2015231" cy="78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1C9B3C-63E9-447F-8E71-EB7736B47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4726" y="3968650"/>
            <a:ext cx="1333004" cy="1237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D92C4E-40D4-4256-B20D-2F8AE0FC75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1031" y="5451199"/>
            <a:ext cx="2202481" cy="11724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829FD7-3043-4FBC-BC2D-4DD03BBEE0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1462" y="4149127"/>
            <a:ext cx="2304450" cy="876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0C8169-5EE0-4709-B2B9-6FCA0E9A46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0066" y="3751551"/>
            <a:ext cx="2181749" cy="1454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6AA138-D28C-48A2-A06B-EAEFBD3816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3565" y="5231078"/>
            <a:ext cx="1214749" cy="12311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152280">
            <a:solidFill>
              <a:srgbClr val="336699"/>
            </a:solidFill>
            <a:round/>
          </a:ln>
        </p:spPr>
        <p:txBody>
          <a:bodyPr/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0" y="0"/>
            <a:ext cx="2789640" cy="278964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lang="pt-PT" sz="16600" b="1" strike="noStrike" spc="-1">
                <a:solidFill>
                  <a:srgbClr val="FFFFFF"/>
                </a:solidFill>
                <a:latin typeface="Calibri"/>
              </a:rPr>
              <a:t>02</a:t>
            </a:r>
            <a:endParaRPr lang="pt-PT" sz="166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2281320" y="3214800"/>
            <a:ext cx="6786360" cy="30333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rIns="288000"/>
          <a:lstStyle/>
          <a:p>
            <a:pPr algn="r">
              <a:lnSpc>
                <a:spcPct val="100000"/>
              </a:lnSpc>
            </a:pPr>
            <a:r>
              <a:rPr lang="pt-PT" sz="6000" b="1" strike="noStrike" cap="all" spc="-1">
                <a:solidFill>
                  <a:srgbClr val="336699"/>
                </a:solidFill>
                <a:latin typeface="Calibri"/>
              </a:rPr>
              <a:t>DATASET</a:t>
            </a:r>
            <a:endParaRPr lang="pt-PT" sz="6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lstStyle/>
          <a:p>
            <a:pPr marL="358920">
              <a:lnSpc>
                <a:spcPct val="100000"/>
              </a:lnSpc>
            </a:pPr>
            <a:r>
              <a:rPr lang="pt-PT" sz="4400" b="0" strike="noStrike" spc="-1">
                <a:solidFill>
                  <a:srgbClr val="FFFFFF"/>
                </a:solidFill>
                <a:latin typeface="Calibri"/>
              </a:rPr>
              <a:t>Dataset</a:t>
            </a:r>
            <a:endParaRPr lang="pt-PT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28592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lang="pt-PT" sz="4000" b="1" strike="noStrike" spc="-1" dirty="0" err="1">
                <a:solidFill>
                  <a:srgbClr val="336699"/>
                </a:solidFill>
                <a:latin typeface="Calibri"/>
              </a:rPr>
              <a:t>Dataset</a:t>
            </a:r>
            <a:r>
              <a:rPr lang="pt-PT" sz="4000" b="1" strike="noStrike" spc="-1" dirty="0">
                <a:solidFill>
                  <a:srgbClr val="336699"/>
                </a:solidFill>
                <a:latin typeface="Calibri"/>
              </a:rPr>
              <a:t> </a:t>
            </a:r>
            <a:r>
              <a:rPr lang="pt-PT" sz="4000" b="1" strike="noStrike" spc="-1" dirty="0" err="1">
                <a:solidFill>
                  <a:srgbClr val="336699"/>
                </a:solidFill>
                <a:latin typeface="Calibri"/>
              </a:rPr>
              <a:t>description</a:t>
            </a:r>
            <a:endParaRPr lang="pt-PT" sz="4000" b="1" strike="noStrike" spc="-1" dirty="0">
              <a:solidFill>
                <a:srgbClr val="336699"/>
              </a:solidFill>
              <a:latin typeface="Calibri"/>
            </a:endParaRPr>
          </a:p>
          <a:p>
            <a:pPr marL="743040" indent="-285480" algn="just">
              <a:lnSpc>
                <a:spcPct val="100000"/>
              </a:lnSpc>
              <a:spcBef>
                <a:spcPts val="601"/>
              </a:spcBef>
            </a:pP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</a:rPr>
              <a:t>dataset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</a:rPr>
              <a:t>static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</a:rPr>
              <a:t>table</a:t>
            </a:r>
            <a:r>
              <a:rPr lang="pt-PT" sz="2800" b="1" spc="-1" dirty="0">
                <a:solidFill>
                  <a:srgbClr val="336699"/>
                </a:solidFill>
                <a:latin typeface="Calibri"/>
              </a:rPr>
              <a:t>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</a:rPr>
              <a:t>provided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</a:rPr>
              <a:t>by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743040" indent="-285480" algn="just">
              <a:lnSpc>
                <a:spcPct val="100000"/>
              </a:lnSpc>
              <a:spcBef>
                <a:spcPts val="601"/>
              </a:spcBef>
            </a:pP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</a:rPr>
              <a:t>esportsearning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</a:rPr>
              <a:t> website</a:t>
            </a:r>
            <a:r>
              <a:rPr lang="pt-PT" sz="2800" b="1" spc="-1" dirty="0">
                <a:solidFill>
                  <a:srgbClr val="336699"/>
                </a:solidFill>
                <a:latin typeface="Calibri"/>
              </a:rPr>
              <a:t>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</a:rPr>
              <a:t>hosted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</a:rPr>
              <a:t> in</a:t>
            </a:r>
          </a:p>
          <a:p>
            <a:pPr marL="743040" indent="-285480" algn="just">
              <a:lnSpc>
                <a:spcPct val="100000"/>
              </a:lnSpc>
              <a:spcBef>
                <a:spcPts val="601"/>
              </a:spcBef>
            </a:pPr>
            <a:r>
              <a:rPr lang="pt-PT" sz="2800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www.esportsearnings.com</a:t>
            </a:r>
            <a:endParaRPr lang="pt-PT" sz="2800" b="0" u="sng" strike="noStrike" spc="-1" dirty="0">
              <a:solidFill>
                <a:srgbClr val="0000FF"/>
              </a:solidFill>
              <a:uFillTx/>
              <a:latin typeface="Calibri"/>
            </a:endParaRPr>
          </a:p>
          <a:p>
            <a:pPr marL="743040" indent="-285480" algn="just">
              <a:lnSpc>
                <a:spcPct val="100000"/>
              </a:lnSpc>
              <a:spcBef>
                <a:spcPts val="601"/>
              </a:spcBef>
            </a:pPr>
            <a:r>
              <a:rPr lang="pt-PT" sz="2800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pt-PT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800" spc="-1" dirty="0" err="1">
                <a:solidFill>
                  <a:srgbClr val="000000"/>
                </a:solidFill>
                <a:latin typeface="Calibri"/>
              </a:rPr>
              <a:t>website’s</a:t>
            </a:r>
            <a:r>
              <a:rPr lang="pt-PT" sz="2800" spc="-1" dirty="0">
                <a:solidFill>
                  <a:srgbClr val="000000"/>
                </a:solidFill>
                <a:latin typeface="Calibri"/>
              </a:rPr>
              <a:t> API </a:t>
            </a:r>
            <a:r>
              <a:rPr lang="pt-PT" sz="2800" spc="-1" dirty="0" err="1">
                <a:solidFill>
                  <a:srgbClr val="000000"/>
                </a:solidFill>
                <a:latin typeface="Calibri"/>
              </a:rPr>
              <a:t>doesn’t</a:t>
            </a:r>
            <a:r>
              <a:rPr lang="pt-PT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800" spc="-1" dirty="0" err="1">
                <a:solidFill>
                  <a:srgbClr val="000000"/>
                </a:solidFill>
                <a:latin typeface="Calibri"/>
              </a:rPr>
              <a:t>include</a:t>
            </a:r>
            <a:r>
              <a:rPr lang="pt-PT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800" spc="-1" dirty="0" err="1">
                <a:solidFill>
                  <a:srgbClr val="000000"/>
                </a:solidFill>
                <a:latin typeface="Calibri"/>
              </a:rPr>
              <a:t>player</a:t>
            </a:r>
            <a:r>
              <a:rPr lang="pt-PT" sz="2800" spc="-1" dirty="0">
                <a:solidFill>
                  <a:srgbClr val="000000"/>
                </a:solidFill>
                <a:latin typeface="Calibri"/>
              </a:rPr>
              <a:t> age, </a:t>
            </a:r>
            <a:r>
              <a:rPr lang="pt-PT" sz="2800" spc="-1" dirty="0" err="1">
                <a:solidFill>
                  <a:srgbClr val="000000"/>
                </a:solidFill>
                <a:latin typeface="Calibri"/>
              </a:rPr>
              <a:t>but</a:t>
            </a:r>
            <a:r>
              <a:rPr lang="pt-PT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800" spc="-1" dirty="0" err="1">
                <a:solidFill>
                  <a:srgbClr val="000000"/>
                </a:solidFill>
                <a:latin typeface="Calibri"/>
              </a:rPr>
              <a:t>it</a:t>
            </a:r>
            <a:r>
              <a:rPr lang="pt-PT" sz="2800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743040" indent="-285480" algn="just">
              <a:lnSpc>
                <a:spcPct val="100000"/>
              </a:lnSpc>
              <a:spcBef>
                <a:spcPts val="601"/>
              </a:spcBef>
            </a:pPr>
            <a:r>
              <a:rPr lang="pt-PT" sz="2800" spc="-1" dirty="0">
                <a:solidFill>
                  <a:srgbClr val="000000"/>
                </a:solidFill>
                <a:latin typeface="Calibri"/>
              </a:rPr>
              <a:t>can </a:t>
            </a:r>
            <a:r>
              <a:rPr lang="pt-PT" sz="2800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pt-PT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800" spc="-1" dirty="0" err="1">
                <a:solidFill>
                  <a:srgbClr val="000000"/>
                </a:solidFill>
                <a:latin typeface="Calibri"/>
              </a:rPr>
              <a:t>scraped</a:t>
            </a:r>
            <a:r>
              <a:rPr lang="pt-PT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800" spc="-1" dirty="0" err="1">
                <a:solidFill>
                  <a:srgbClr val="000000"/>
                </a:solidFill>
                <a:latin typeface="Calibri"/>
              </a:rPr>
              <a:t>from</a:t>
            </a:r>
            <a:r>
              <a:rPr lang="pt-PT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800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pt-PT" sz="2800" spc="-1" dirty="0">
                <a:solidFill>
                  <a:srgbClr val="000000"/>
                </a:solidFill>
                <a:latin typeface="Calibri"/>
              </a:rPr>
              <a:t> website </a:t>
            </a:r>
            <a:r>
              <a:rPr lang="pt-PT" sz="2800" spc="-1" dirty="0" err="1">
                <a:solidFill>
                  <a:srgbClr val="000000"/>
                </a:solidFill>
                <a:latin typeface="Calibri"/>
              </a:rPr>
              <a:t>since</a:t>
            </a:r>
            <a:r>
              <a:rPr lang="pt-PT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800" spc="-1" dirty="0" err="1">
                <a:solidFill>
                  <a:srgbClr val="000000"/>
                </a:solidFill>
                <a:latin typeface="Calibri"/>
              </a:rPr>
              <a:t>it’s</a:t>
            </a:r>
            <a:r>
              <a:rPr lang="pt-PT" sz="2800" spc="-1" dirty="0">
                <a:solidFill>
                  <a:srgbClr val="000000"/>
                </a:solidFill>
                <a:latin typeface="Calibri"/>
              </a:rPr>
              <a:t> in </a:t>
            </a:r>
          </a:p>
          <a:p>
            <a:pPr marL="743040" indent="-285480" algn="just">
              <a:lnSpc>
                <a:spcPct val="100000"/>
              </a:lnSpc>
              <a:spcBef>
                <a:spcPts val="601"/>
              </a:spcBef>
            </a:pPr>
            <a:r>
              <a:rPr lang="pt-PT" sz="2800" spc="-1" dirty="0" err="1">
                <a:solidFill>
                  <a:srgbClr val="000000"/>
                </a:solidFill>
                <a:latin typeface="Calibri"/>
              </a:rPr>
              <a:t>plaintext</a:t>
            </a:r>
            <a:r>
              <a:rPr lang="pt-PT" sz="2800" spc="-1" dirty="0">
                <a:solidFill>
                  <a:srgbClr val="000000"/>
                </a:solidFill>
                <a:latin typeface="Calibri"/>
              </a:rPr>
              <a:t>.</a:t>
            </a:r>
            <a:endParaRPr lang="pt-PT" sz="3600" b="1" strike="noStrike" spc="-1" dirty="0">
              <a:solidFill>
                <a:srgbClr val="336699"/>
              </a:solidFill>
              <a:latin typeface="Calibri"/>
            </a:endParaRPr>
          </a:p>
        </p:txBody>
      </p:sp>
      <p:pic>
        <p:nvPicPr>
          <p:cNvPr id="138" name="Picture 3"/>
          <p:cNvPicPr/>
          <p:nvPr/>
        </p:nvPicPr>
        <p:blipFill>
          <a:blip r:embed="rId4"/>
          <a:stretch/>
        </p:blipFill>
        <p:spPr>
          <a:xfrm>
            <a:off x="1524420" y="5478875"/>
            <a:ext cx="6094800" cy="88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152280">
            <a:solidFill>
              <a:srgbClr val="336699"/>
            </a:solidFill>
            <a:round/>
          </a:ln>
        </p:spPr>
        <p:txBody>
          <a:bodyPr/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0" y="0"/>
            <a:ext cx="2789640" cy="278964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lang="pt-PT" sz="16600" b="1" strike="noStrike" spc="-1">
                <a:solidFill>
                  <a:srgbClr val="FFFFFF"/>
                </a:solidFill>
                <a:latin typeface="Calibri"/>
              </a:rPr>
              <a:t>03</a:t>
            </a:r>
            <a:endParaRPr lang="pt-PT" sz="166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2281320" y="3214800"/>
            <a:ext cx="6786360" cy="30333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rIns="288000"/>
          <a:lstStyle/>
          <a:p>
            <a:pPr algn="r">
              <a:lnSpc>
                <a:spcPct val="100000"/>
              </a:lnSpc>
            </a:pPr>
            <a:r>
              <a:rPr lang="pt-PT" sz="6000" b="1" strike="noStrike" cap="all" spc="-1">
                <a:solidFill>
                  <a:srgbClr val="336699"/>
                </a:solidFill>
                <a:latin typeface="Calibri"/>
              </a:rPr>
              <a:t>TASKS</a:t>
            </a:r>
            <a:endParaRPr lang="pt-PT" sz="6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lstStyle/>
          <a:p>
            <a:pPr marL="358920">
              <a:lnSpc>
                <a:spcPct val="100000"/>
              </a:lnSpc>
            </a:pPr>
            <a:r>
              <a:rPr lang="pt-PT" sz="4400" b="0" strike="noStrike" spc="-1">
                <a:solidFill>
                  <a:srgbClr val="FFFFFF"/>
                </a:solidFill>
                <a:latin typeface="Calibri"/>
              </a:rPr>
              <a:t>Tasks</a:t>
            </a:r>
            <a:endParaRPr lang="pt-PT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109440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lang="pt-PT" sz="2800" b="1" strike="noStrike" spc="-1" dirty="0" err="1">
                <a:solidFill>
                  <a:srgbClr val="336699"/>
                </a:solidFill>
                <a:latin typeface="Calibri"/>
              </a:rPr>
              <a:t>Task</a:t>
            </a:r>
            <a:r>
              <a:rPr lang="pt-PT" sz="2800" b="1" strike="noStrike" spc="-1" dirty="0">
                <a:solidFill>
                  <a:srgbClr val="336699"/>
                </a:solidFill>
                <a:latin typeface="Calibri"/>
              </a:rPr>
              <a:t> 1</a:t>
            </a:r>
          </a:p>
          <a:p>
            <a:pPr marL="450360" indent="-228600" algn="just">
              <a:spcAft>
                <a:spcPts val="601"/>
              </a:spcAft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 Condensed"/>
              </a:rPr>
              <a:t>Analyse -&gt; Consume -&gt; Present</a:t>
            </a:r>
            <a:endParaRPr lang="en-GB" sz="2600" b="0" strike="noStrike" spc="-1" dirty="0">
              <a:latin typeface="Calibri"/>
              <a:ea typeface="DejaVu Sans Condensed"/>
            </a:endParaRPr>
          </a:p>
          <a:p>
            <a:pPr marL="450360" indent="-228600" algn="just">
              <a:spcAft>
                <a:spcPts val="601"/>
              </a:spcAft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 Condensed"/>
              </a:rPr>
              <a:t>Analyse earnings from esports tournaments</a:t>
            </a:r>
            <a:endParaRPr lang="en-GB" sz="2600" b="0" strike="noStrike" spc="-1" dirty="0">
              <a:latin typeface="Calibri"/>
              <a:ea typeface="DejaVu Sans Condensed"/>
            </a:endParaRPr>
          </a:p>
          <a:p>
            <a:pPr marL="450360" indent="-228600" algn="just">
              <a:spcAft>
                <a:spcPts val="601"/>
              </a:spcAft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 Condensed"/>
              </a:rPr>
              <a:t>throughout the years</a:t>
            </a:r>
            <a:endParaRPr lang="en-GB" sz="2600" b="0" strike="noStrike" spc="-1" dirty="0">
              <a:latin typeface="Calibri"/>
              <a:ea typeface="DejaVu Sans Condensed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lang="pt-PT" sz="2800" b="1" strike="noStrike" spc="-1" dirty="0" err="1">
                <a:solidFill>
                  <a:srgbClr val="336699"/>
                </a:solidFill>
                <a:latin typeface="Calibri"/>
              </a:rPr>
              <a:t>Task</a:t>
            </a:r>
            <a:r>
              <a:rPr lang="pt-PT" sz="2800" b="1" strike="noStrike" spc="-1" dirty="0">
                <a:solidFill>
                  <a:srgbClr val="336699"/>
                </a:solidFill>
                <a:latin typeface="Calibri"/>
              </a:rPr>
              <a:t> 2</a:t>
            </a:r>
          </a:p>
          <a:p>
            <a:pPr marL="450360" indent="-228600" algn="just">
              <a:spcAft>
                <a:spcPts val="601"/>
              </a:spcAft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 Condensed"/>
              </a:rPr>
              <a:t>Search -&gt; Browse</a:t>
            </a:r>
            <a:endParaRPr lang="en-GB" sz="2600" b="0" strike="noStrike" spc="-1" dirty="0">
              <a:latin typeface="Calibri"/>
              <a:ea typeface="DejaVu Sans Condensed"/>
            </a:endParaRPr>
          </a:p>
          <a:p>
            <a:pPr marL="450360" indent="-228600" algn="just">
              <a:spcAft>
                <a:spcPts val="601"/>
              </a:spcAft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 Condensed"/>
              </a:rPr>
              <a:t>Search for the countries with highest player</a:t>
            </a:r>
            <a:endParaRPr lang="en-GB" sz="2600" b="0" strike="noStrike" spc="-1" dirty="0">
              <a:latin typeface="Calibri"/>
              <a:ea typeface="DejaVu Sans Condensed"/>
            </a:endParaRPr>
          </a:p>
          <a:p>
            <a:pPr marL="450360" indent="-228600" algn="just">
              <a:spcAft>
                <a:spcPts val="601"/>
              </a:spcAft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 Condensed"/>
              </a:rPr>
              <a:t>earnings</a:t>
            </a:r>
            <a:endParaRPr lang="en-GB" sz="2600" b="0" strike="noStrike" spc="-1" dirty="0">
              <a:latin typeface="Calibri"/>
              <a:ea typeface="DejaVu Sans Condensed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lang="pt-PT" sz="2800" b="1" strike="noStrike" spc="-1" dirty="0" err="1">
                <a:solidFill>
                  <a:srgbClr val="336699"/>
                </a:solidFill>
                <a:latin typeface="Calibri"/>
              </a:rPr>
              <a:t>Task</a:t>
            </a:r>
            <a:r>
              <a:rPr lang="pt-PT" sz="2800" b="1" strike="noStrike" spc="-1" dirty="0">
                <a:solidFill>
                  <a:srgbClr val="336699"/>
                </a:solidFill>
                <a:latin typeface="Calibri"/>
              </a:rPr>
              <a:t> 3</a:t>
            </a:r>
          </a:p>
          <a:p>
            <a:pPr marL="450360" indent="-228600" algn="just">
              <a:spcAft>
                <a:spcPts val="601"/>
              </a:spcAft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 Condensed"/>
              </a:rPr>
              <a:t>Query -&gt; Identify</a:t>
            </a:r>
            <a:endParaRPr lang="en-GB" sz="2600" b="0" strike="noStrike" spc="-1" dirty="0">
              <a:latin typeface="Calibri"/>
              <a:ea typeface="DejaVu Sans Condensed"/>
            </a:endParaRPr>
          </a:p>
          <a:p>
            <a:pPr marL="450360" indent="-228600" algn="just">
              <a:spcAft>
                <a:spcPts val="601"/>
              </a:spcAft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 Condensed"/>
              </a:rPr>
              <a:t>Identify at what ages players earn more money</a:t>
            </a:r>
            <a:endParaRPr lang="en-GB" sz="2600" b="0" strike="noStrike" spc="-1" dirty="0">
              <a:latin typeface="Calibri"/>
              <a:ea typeface="DejaVu Sans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lstStyle/>
          <a:p>
            <a:pPr marL="358920">
              <a:lnSpc>
                <a:spcPct val="100000"/>
              </a:lnSpc>
            </a:pPr>
            <a:r>
              <a:rPr lang="pt-PT" sz="4400" b="0" strike="noStrike" spc="-1">
                <a:solidFill>
                  <a:srgbClr val="FFFFFF"/>
                </a:solidFill>
                <a:latin typeface="Calibri"/>
              </a:rPr>
              <a:t>Tasks</a:t>
            </a:r>
            <a:endParaRPr lang="pt-PT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380" y="1103278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lang="pt-PT" sz="2800" b="1" strike="noStrike" spc="-1" dirty="0" err="1">
                <a:solidFill>
                  <a:srgbClr val="336699"/>
                </a:solidFill>
                <a:latin typeface="Calibri"/>
                <a:ea typeface="DejaVu Sans Condensed"/>
              </a:rPr>
              <a:t>Task</a:t>
            </a:r>
            <a:r>
              <a:rPr lang="pt-PT" sz="2800" b="1" strike="noStrike" spc="-1" dirty="0">
                <a:solidFill>
                  <a:srgbClr val="336699"/>
                </a:solidFill>
                <a:latin typeface="Calibri"/>
                <a:ea typeface="DejaVu Sans Condensed"/>
              </a:rPr>
              <a:t> 4</a:t>
            </a:r>
            <a:endParaRPr lang="pt-PT" sz="2800" b="1" strike="noStrike" spc="-1" dirty="0">
              <a:solidFill>
                <a:srgbClr val="336699"/>
              </a:solidFill>
              <a:latin typeface="Calibri"/>
            </a:endParaRPr>
          </a:p>
          <a:p>
            <a:pPr marL="450360" indent="-228600" algn="just">
              <a:spcAft>
                <a:spcPts val="601"/>
              </a:spcAft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 Condensed"/>
              </a:rPr>
              <a:t>Query -&gt; Compare</a:t>
            </a:r>
            <a:endParaRPr lang="en-GB" sz="2600" b="0" strike="noStrike" spc="-1" dirty="0">
              <a:latin typeface="Calibri"/>
              <a:ea typeface="DejaVu Sans Condensed"/>
            </a:endParaRPr>
          </a:p>
          <a:p>
            <a:pPr marL="450360" indent="-228600" algn="just">
              <a:spcAft>
                <a:spcPts val="601"/>
              </a:spcAft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 Condensed"/>
              </a:rPr>
              <a:t>Compare different organisations</a:t>
            </a:r>
            <a:endParaRPr lang="en-GB" sz="2600" b="0" strike="noStrike" spc="-1" dirty="0">
              <a:latin typeface="Calibri"/>
              <a:ea typeface="DejaVu Sans Condensed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lang="pt-PT" sz="2800" b="1" strike="noStrike" spc="-1" dirty="0" err="1">
                <a:solidFill>
                  <a:srgbClr val="336699"/>
                </a:solidFill>
                <a:latin typeface="Calibri"/>
                <a:ea typeface="DejaVu Sans Condensed"/>
              </a:rPr>
              <a:t>Task</a:t>
            </a:r>
            <a:r>
              <a:rPr lang="pt-PT" sz="2800" b="1" strike="noStrike" spc="-1" dirty="0">
                <a:solidFill>
                  <a:srgbClr val="336699"/>
                </a:solidFill>
                <a:latin typeface="Calibri"/>
                <a:ea typeface="DejaVu Sans Condensed"/>
              </a:rPr>
              <a:t> 5</a:t>
            </a:r>
            <a:endParaRPr lang="pt-PT" sz="2800" b="1" strike="noStrike" spc="-1" dirty="0">
              <a:solidFill>
                <a:srgbClr val="336699"/>
              </a:solidFill>
              <a:latin typeface="Calibri"/>
            </a:endParaRPr>
          </a:p>
          <a:p>
            <a:pPr marL="450360" indent="-228600" algn="just">
              <a:spcAft>
                <a:spcPts val="601"/>
              </a:spcAft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 Condensed"/>
              </a:rPr>
              <a:t>Query -&gt; Compare</a:t>
            </a:r>
            <a:endParaRPr lang="en-GB" sz="2600" b="0" strike="noStrike" spc="-1" dirty="0">
              <a:latin typeface="Calibri"/>
              <a:ea typeface="DejaVu Sans Condensed"/>
            </a:endParaRPr>
          </a:p>
          <a:p>
            <a:pPr marL="450360" indent="-228600" algn="just">
              <a:spcAft>
                <a:spcPts val="601"/>
              </a:spcAft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 Condensed"/>
              </a:rPr>
              <a:t>Compare different games and their earnings</a:t>
            </a: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lang="pt-PT" sz="2800" b="1" strike="noStrike" spc="-1" dirty="0" err="1">
                <a:solidFill>
                  <a:srgbClr val="336699"/>
                </a:solidFill>
                <a:latin typeface="Calibri"/>
                <a:ea typeface="DejaVu Sans Condensed"/>
              </a:rPr>
              <a:t>Task</a:t>
            </a:r>
            <a:r>
              <a:rPr lang="pt-PT" sz="2800" b="1" strike="noStrike" spc="-1" dirty="0">
                <a:solidFill>
                  <a:srgbClr val="336699"/>
                </a:solidFill>
                <a:latin typeface="Calibri"/>
                <a:ea typeface="DejaVu Sans Condensed"/>
              </a:rPr>
              <a:t> 6</a:t>
            </a:r>
            <a:endParaRPr lang="pt-PT" sz="2800" b="1" strike="noStrike" spc="-1" dirty="0">
              <a:solidFill>
                <a:srgbClr val="336699"/>
              </a:solidFill>
              <a:latin typeface="Calibri"/>
            </a:endParaRPr>
          </a:p>
          <a:p>
            <a:pPr marL="450360" indent="-228600" algn="just">
              <a:spcAft>
                <a:spcPts val="601"/>
              </a:spcAft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 Condensed"/>
              </a:rPr>
              <a:t>Query -&gt; Compare</a:t>
            </a:r>
            <a:endParaRPr lang="en-GB" sz="2600" b="0" strike="noStrike" spc="-1" dirty="0">
              <a:latin typeface="Calibri"/>
              <a:ea typeface="DejaVu Sans Condensed"/>
            </a:endParaRPr>
          </a:p>
          <a:p>
            <a:pPr marL="450360" indent="-228600" algn="just">
              <a:spcAft>
                <a:spcPts val="601"/>
              </a:spcAft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 Condensed"/>
              </a:rPr>
              <a:t>Compare at which months tournaments were held</a:t>
            </a:r>
            <a:endParaRPr lang="en-GB" sz="2600" b="0" strike="noStrike" spc="-1" dirty="0">
              <a:latin typeface="Calibri"/>
              <a:ea typeface="DejaVu Sans Condensed"/>
            </a:endParaRPr>
          </a:p>
          <a:p>
            <a:pPr marL="450360" indent="-228600" algn="just">
              <a:spcAft>
                <a:spcPts val="601"/>
              </a:spcAft>
            </a:pPr>
            <a:endParaRPr lang="en-GB" sz="2600" b="0" strike="noStrike" spc="-1" dirty="0">
              <a:latin typeface="Calibri"/>
              <a:ea typeface="DejaVu Sans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152280">
            <a:solidFill>
              <a:srgbClr val="336699"/>
            </a:solidFill>
            <a:round/>
          </a:ln>
        </p:spPr>
        <p:txBody>
          <a:bodyPr/>
          <a:lstStyle/>
          <a:p>
            <a:endParaRPr lang="pt-PT" sz="32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0" y="0"/>
            <a:ext cx="2789640" cy="278964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lang="pt-PT" sz="16600" b="1" strike="noStrike" spc="-1">
                <a:solidFill>
                  <a:srgbClr val="FFFFFF"/>
                </a:solidFill>
                <a:latin typeface="Calibri"/>
              </a:rPr>
              <a:t>04</a:t>
            </a:r>
            <a:endParaRPr lang="pt-PT" sz="16600" b="1" strike="noStrike" spc="-1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2281320" y="3214800"/>
            <a:ext cx="6786360" cy="30333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rIns="288000"/>
          <a:lstStyle/>
          <a:p>
            <a:pPr algn="r">
              <a:lnSpc>
                <a:spcPct val="100000"/>
              </a:lnSpc>
            </a:pPr>
            <a:r>
              <a:rPr lang="pt-PT" sz="6000" b="1" strike="noStrike" cap="all" spc="-1">
                <a:solidFill>
                  <a:srgbClr val="336699"/>
                </a:solidFill>
                <a:latin typeface="Calibri"/>
              </a:rPr>
              <a:t>Example QUESTIONS</a:t>
            </a:r>
            <a:endParaRPr lang="pt-PT" sz="6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3076</TotalTime>
  <Words>348</Words>
  <Application>Microsoft Office PowerPoint</Application>
  <PresentationFormat>On-screen Show (4:3)</PresentationFormat>
  <Paragraphs>107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Courier New</vt:lpstr>
      <vt:lpstr>DejaVu Sans</vt:lpstr>
      <vt:lpstr>DejaVu Sans Condensed</vt:lpstr>
      <vt:lpstr>Times New Roman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subject/>
  <dc:creator>Daniel</dc:creator>
  <dc:description/>
  <cp:lastModifiedBy>Lucas Rafael</cp:lastModifiedBy>
  <cp:revision>356</cp:revision>
  <dcterms:created xsi:type="dcterms:W3CDTF">2010-04-13T09:45:33Z</dcterms:created>
  <dcterms:modified xsi:type="dcterms:W3CDTF">2018-10-01T10:31:53Z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