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1111" r:id="rId3"/>
    <p:sldId id="1112" r:id="rId4"/>
    <p:sldId id="257" r:id="rId5"/>
    <p:sldId id="1096" r:id="rId6"/>
    <p:sldId id="1109" r:id="rId7"/>
    <p:sldId id="1113" r:id="rId8"/>
    <p:sldId id="1114" r:id="rId9"/>
    <p:sldId id="1097" r:id="rId10"/>
    <p:sldId id="1098" r:id="rId11"/>
    <p:sldId id="1115" r:id="rId12"/>
    <p:sldId id="1110" r:id="rId13"/>
    <p:sldId id="1116" r:id="rId14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FF00"/>
    <a:srgbClr val="1D3B59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84" autoAdjust="0"/>
  </p:normalViewPr>
  <p:slideViewPr>
    <p:cSldViewPr>
      <p:cViewPr varScale="1">
        <p:scale>
          <a:sx n="99" d="100"/>
          <a:sy n="99" d="100"/>
        </p:scale>
        <p:origin x="19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9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34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66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72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59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30/10/2018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br>
              <a:rPr lang="pt-PT" sz="4800" b="1" dirty="0"/>
            </a:br>
            <a:r>
              <a:rPr lang="pt-PT" sz="4800" dirty="0" err="1"/>
              <a:t>Visualization</a:t>
            </a:r>
            <a:r>
              <a:rPr lang="pt-PT" sz="4800" dirty="0"/>
              <a:t> Sketch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G13-A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979712" y="4571984"/>
            <a:ext cx="2952328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0" dirty="0">
                <a:solidFill>
                  <a:schemeClr val="bg2"/>
                </a:solidFill>
              </a:rPr>
              <a:t>83463 – Francisco Campaniço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83482 – João Rafael</a:t>
            </a:r>
          </a:p>
          <a:p>
            <a:r>
              <a:rPr lang="pt-PT" sz="2400" b="0">
                <a:solidFill>
                  <a:schemeClr val="bg2"/>
                </a:solidFill>
              </a:rPr>
              <a:t>83558 </a:t>
            </a:r>
            <a:r>
              <a:rPr lang="pt-PT" sz="2400" b="0" dirty="0">
                <a:solidFill>
                  <a:schemeClr val="bg2"/>
                </a:solidFill>
              </a:rPr>
              <a:t>– Rodrigo Oliveira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Choropleth Map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702980"/>
          </a:xfrm>
        </p:spPr>
        <p:txBody>
          <a:bodyPr>
            <a:noAutofit/>
          </a:bodyPr>
          <a:lstStyle/>
          <a:p>
            <a:pPr lvl="0"/>
            <a:r>
              <a:rPr lang="en-GB" dirty="0"/>
              <a:t>What countries have the highest earnings?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25D6205-4D8D-4A40-AE14-8606A47F252B}"/>
              </a:ext>
            </a:extLst>
          </p:cNvPr>
          <p:cNvPicPr/>
          <p:nvPr/>
        </p:nvPicPr>
        <p:blipFill rotWithShape="1">
          <a:blip r:embed="rId3"/>
          <a:srcRect t="1713" r="36213" b="52027"/>
          <a:stretch/>
        </p:blipFill>
        <p:spPr bwMode="auto">
          <a:xfrm>
            <a:off x="1652424" y="2348880"/>
            <a:ext cx="5839152" cy="35489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80728"/>
            <a:ext cx="8507288" cy="5214974"/>
          </a:xfrm>
        </p:spPr>
        <p:txBody>
          <a:bodyPr>
            <a:noAutofit/>
          </a:bodyPr>
          <a:lstStyle/>
          <a:p>
            <a:pPr lvl="0"/>
            <a:r>
              <a:rPr lang="en-GB" dirty="0"/>
              <a:t>What organizations earned the most?</a:t>
            </a:r>
            <a:endParaRPr lang="en-US" dirty="0"/>
          </a:p>
          <a:p>
            <a:pPr lvl="0"/>
            <a:r>
              <a:rPr lang="en-GB" dirty="0"/>
              <a:t>What is the age at which players earn the most?</a:t>
            </a:r>
            <a:endParaRPr lang="en-US" dirty="0"/>
          </a:p>
          <a:p>
            <a:pPr lvl="0"/>
            <a:r>
              <a:rPr lang="en-GB" dirty="0"/>
              <a:t>What games have the most earnings?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5486A03-23F6-44D0-B0EC-865AE9B59A2D}"/>
              </a:ext>
            </a:extLst>
          </p:cNvPr>
          <p:cNvPicPr/>
          <p:nvPr/>
        </p:nvPicPr>
        <p:blipFill rotWithShape="1">
          <a:blip r:embed="rId3"/>
          <a:srcRect l="35506" t="48829" r="1204" b="4226"/>
          <a:stretch/>
        </p:blipFill>
        <p:spPr bwMode="auto">
          <a:xfrm>
            <a:off x="4911672" y="3798266"/>
            <a:ext cx="3784600" cy="20408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E0F7DA-D901-4261-9ECA-AF669043E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" y="3810914"/>
            <a:ext cx="3837131" cy="204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47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80728"/>
            <a:ext cx="8928992" cy="5214974"/>
          </a:xfrm>
        </p:spPr>
        <p:txBody>
          <a:bodyPr>
            <a:noAutofit/>
          </a:bodyPr>
          <a:lstStyle/>
          <a:p>
            <a:pPr lvl="0"/>
            <a:r>
              <a:rPr lang="en-GB" sz="2800" dirty="0"/>
              <a:t>How does unemployment correlate with player earnings?</a:t>
            </a:r>
            <a:endParaRPr lang="en-US" sz="2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84EE821-A8AD-424D-AA1D-ED8A9160B220}"/>
              </a:ext>
            </a:extLst>
          </p:cNvPr>
          <p:cNvPicPr/>
          <p:nvPr/>
        </p:nvPicPr>
        <p:blipFill rotWithShape="1">
          <a:blip r:embed="rId3"/>
          <a:srcRect t="49514" r="64493" b="2684"/>
          <a:stretch/>
        </p:blipFill>
        <p:spPr bwMode="auto">
          <a:xfrm>
            <a:off x="2516891" y="2132856"/>
            <a:ext cx="4110186" cy="39531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6640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80728"/>
            <a:ext cx="8507288" cy="720080"/>
          </a:xfrm>
        </p:spPr>
        <p:txBody>
          <a:bodyPr>
            <a:noAutofit/>
          </a:bodyPr>
          <a:lstStyle/>
          <a:p>
            <a:pPr lvl="0"/>
            <a:r>
              <a:rPr lang="en-GB" dirty="0"/>
              <a:t>What months are the most active in esports?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CD61F45-D724-4BDA-B5BD-8E179EA48574}"/>
              </a:ext>
            </a:extLst>
          </p:cNvPr>
          <p:cNvPicPr/>
          <p:nvPr/>
        </p:nvPicPr>
        <p:blipFill rotWithShape="1">
          <a:blip r:embed="rId3"/>
          <a:srcRect l="64410" r="831" b="51513"/>
          <a:stretch/>
        </p:blipFill>
        <p:spPr bwMode="auto">
          <a:xfrm>
            <a:off x="2173469" y="1988840"/>
            <a:ext cx="4375358" cy="40305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785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Overview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103463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2674640" cy="1423060"/>
          </a:xfrm>
        </p:spPr>
        <p:txBody>
          <a:bodyPr>
            <a:noAutofit/>
          </a:bodyPr>
          <a:lstStyle/>
          <a:p>
            <a:r>
              <a:rPr lang="en-US" sz="2400" i="1" dirty="0"/>
              <a:t>Choropleth Map:</a:t>
            </a:r>
          </a:p>
          <a:p>
            <a:pPr marL="971550" lvl="1" indent="-571500">
              <a:buFont typeface="Wingdings" panose="05000000000000000000" pitchFamily="2" charset="2"/>
              <a:buChar char="Ø"/>
            </a:pPr>
            <a:r>
              <a:rPr lang="en-US" sz="2000" i="1" dirty="0"/>
              <a:t>Scatter plot;</a:t>
            </a:r>
          </a:p>
          <a:p>
            <a:pPr marL="971550" lvl="1" indent="-571500">
              <a:buFont typeface="Wingdings" panose="05000000000000000000" pitchFamily="2" charset="2"/>
              <a:buChar char="Ø"/>
            </a:pPr>
            <a:r>
              <a:rPr lang="en-US" sz="2000" i="1" dirty="0"/>
              <a:t>Bar chart;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12FBBF-3216-4DDA-B0CC-4ADB4A95EF26}"/>
              </a:ext>
            </a:extLst>
          </p:cNvPr>
          <p:cNvSpPr txBox="1">
            <a:spLocks/>
          </p:cNvSpPr>
          <p:nvPr/>
        </p:nvSpPr>
        <p:spPr>
          <a:xfrm>
            <a:off x="5508104" y="1285860"/>
            <a:ext cx="2880320" cy="1063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3200" b="1" kern="1200">
                <a:solidFill>
                  <a:srgbClr val="3366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Dynamic Heat Map:</a:t>
            </a:r>
            <a:endParaRPr lang="en-US" sz="2000" i="1" dirty="0"/>
          </a:p>
          <a:p>
            <a:pPr marL="971550" lvl="1" indent="-571500">
              <a:buFont typeface="Wingdings" panose="05000000000000000000" pitchFamily="2" charset="2"/>
              <a:buChar char="Ø"/>
            </a:pPr>
            <a:r>
              <a:rPr lang="en-US" sz="2000" i="1" dirty="0"/>
              <a:t>Bar chart;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E8FFE0A-CFFA-4761-B386-F1E4501DB3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964" y="2924944"/>
            <a:ext cx="4932040" cy="35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8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Visual </a:t>
            </a:r>
            <a:r>
              <a:rPr lang="pt-PT" sz="6000" dirty="0" err="1"/>
              <a:t>encoding</a:t>
            </a:r>
            <a:endParaRPr lang="pt-PT" sz="6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Choropleth Map:</a:t>
            </a:r>
          </a:p>
        </p:txBody>
      </p:sp>
      <p:pic>
        <p:nvPicPr>
          <p:cNvPr id="1028" name="Picture 4" descr="Resultado de imagem para saturation">
            <a:extLst>
              <a:ext uri="{FF2B5EF4-FFF2-40B4-BE49-F238E27FC236}">
                <a16:creationId xmlns:a16="http://schemas.microsoft.com/office/drawing/2014/main" id="{B5B584F3-7752-438B-A6CC-50F4A7B9C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08287"/>
            <a:ext cx="3983376" cy="214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534B0CA-58AC-4342-856A-E40847DCD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103" y="2821777"/>
            <a:ext cx="3684697" cy="214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Scatter plot:</a:t>
            </a:r>
          </a:p>
        </p:txBody>
      </p:sp>
      <p:sp>
        <p:nvSpPr>
          <p:cNvPr id="6" name="Fluxograma: Conexão 5">
            <a:extLst>
              <a:ext uri="{FF2B5EF4-FFF2-40B4-BE49-F238E27FC236}">
                <a16:creationId xmlns:a16="http://schemas.microsoft.com/office/drawing/2014/main" id="{D4A84904-49AE-4C4C-9665-56BEEDD302E2}"/>
              </a:ext>
            </a:extLst>
          </p:cNvPr>
          <p:cNvSpPr/>
          <p:nvPr/>
        </p:nvSpPr>
        <p:spPr>
          <a:xfrm>
            <a:off x="4165612" y="3645024"/>
            <a:ext cx="792088" cy="720080"/>
          </a:xfrm>
          <a:prstGeom prst="flowChartConnector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uxograma: Conexão 6">
            <a:extLst>
              <a:ext uri="{FF2B5EF4-FFF2-40B4-BE49-F238E27FC236}">
                <a16:creationId xmlns:a16="http://schemas.microsoft.com/office/drawing/2014/main" id="{21E86777-0809-4858-B290-F43EDBE4C807}"/>
              </a:ext>
            </a:extLst>
          </p:cNvPr>
          <p:cNvSpPr/>
          <p:nvPr/>
        </p:nvSpPr>
        <p:spPr>
          <a:xfrm>
            <a:off x="2123728" y="3645024"/>
            <a:ext cx="792088" cy="72008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uxograma: Conexão 7">
            <a:extLst>
              <a:ext uri="{FF2B5EF4-FFF2-40B4-BE49-F238E27FC236}">
                <a16:creationId xmlns:a16="http://schemas.microsoft.com/office/drawing/2014/main" id="{472BF102-2022-4250-9456-0965BE67C83C}"/>
              </a:ext>
            </a:extLst>
          </p:cNvPr>
          <p:cNvSpPr/>
          <p:nvPr/>
        </p:nvSpPr>
        <p:spPr>
          <a:xfrm>
            <a:off x="6012160" y="3645024"/>
            <a:ext cx="792088" cy="72008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042941D-5874-4827-9017-54DAC2E76BD0}"/>
              </a:ext>
            </a:extLst>
          </p:cNvPr>
          <p:cNvSpPr txBox="1"/>
          <p:nvPr/>
        </p:nvSpPr>
        <p:spPr>
          <a:xfrm>
            <a:off x="1583668" y="460906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 </a:t>
            </a:r>
            <a:r>
              <a:rPr lang="en-US" dirty="0" err="1"/>
              <a:t>Unemplyoment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60FCA5A-144A-40DC-8CF9-0194FC45618F}"/>
              </a:ext>
            </a:extLst>
          </p:cNvPr>
          <p:cNvSpPr txBox="1"/>
          <p:nvPr/>
        </p:nvSpPr>
        <p:spPr>
          <a:xfrm>
            <a:off x="3545861" y="4609066"/>
            <a:ext cx="205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 Urban population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7505DEA-18D4-4B75-970C-C5FB5E470964}"/>
              </a:ext>
            </a:extLst>
          </p:cNvPr>
          <p:cNvSpPr txBox="1"/>
          <p:nvPr/>
        </p:nvSpPr>
        <p:spPr>
          <a:xfrm>
            <a:off x="5796136" y="460906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GDP (USD)</a:t>
            </a:r>
          </a:p>
        </p:txBody>
      </p:sp>
    </p:spTree>
    <p:extLst>
      <p:ext uri="{BB962C8B-B14F-4D97-AF65-F5344CB8AC3E}">
        <p14:creationId xmlns:p14="http://schemas.microsoft.com/office/powerpoint/2010/main" val="4281510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Bar chart: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5EFD8AF-AE9E-4EB5-AE22-5E546D60490D}"/>
              </a:ext>
            </a:extLst>
          </p:cNvPr>
          <p:cNvSpPr/>
          <p:nvPr/>
        </p:nvSpPr>
        <p:spPr>
          <a:xfrm>
            <a:off x="4139952" y="2420888"/>
            <a:ext cx="648072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F67F6C8F-8CDE-4AF9-92E7-838A3B168F08}"/>
              </a:ext>
            </a:extLst>
          </p:cNvPr>
          <p:cNvCxnSpPr/>
          <p:nvPr/>
        </p:nvCxnSpPr>
        <p:spPr>
          <a:xfrm flipV="1">
            <a:off x="5004048" y="2420888"/>
            <a:ext cx="0" cy="345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A1E4D62F-CF24-42EC-8ADE-AA5671BD1912}"/>
              </a:ext>
            </a:extLst>
          </p:cNvPr>
          <p:cNvSpPr txBox="1"/>
          <p:nvPr/>
        </p:nvSpPr>
        <p:spPr>
          <a:xfrm>
            <a:off x="5214641" y="3825914"/>
            <a:ext cx="2386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Height indicates earnings or quantity of tournaments</a:t>
            </a:r>
          </a:p>
        </p:txBody>
      </p:sp>
    </p:spTree>
    <p:extLst>
      <p:ext uri="{BB962C8B-B14F-4D97-AF65-F5344CB8AC3E}">
        <p14:creationId xmlns:p14="http://schemas.microsoft.com/office/powerpoint/2010/main" val="3514031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Dynamic Heat Map: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0F4E97D-0919-4898-A067-5C5F63E02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34" y="2348880"/>
            <a:ext cx="56007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95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IDIOM – </a:t>
            </a:r>
            <a:r>
              <a:rPr lang="pt-PT" sz="6000" dirty="0" err="1"/>
              <a:t>tasks</a:t>
            </a:r>
            <a:r>
              <a:rPr lang="pt-PT" sz="6000" dirty="0"/>
              <a:t>/</a:t>
            </a:r>
            <a:r>
              <a:rPr lang="pt-PT" sz="6000" dirty="0" err="1"/>
              <a:t>questions</a:t>
            </a:r>
            <a:r>
              <a:rPr lang="pt-PT" sz="6000" dirty="0"/>
              <a:t> </a:t>
            </a:r>
            <a:r>
              <a:rPr lang="pt-PT" sz="6000" dirty="0" err="1"/>
              <a:t>mapping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3082</TotalTime>
  <Words>146</Words>
  <Application>Microsoft Office PowerPoint</Application>
  <PresentationFormat>On-screen Show (4:3)</PresentationFormat>
  <Paragraphs>48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template-gvip</vt:lpstr>
      <vt:lpstr>Information Visualization Visualization Sketch</vt:lpstr>
      <vt:lpstr>Overview</vt:lpstr>
      <vt:lpstr>Overview</vt:lpstr>
      <vt:lpstr>Visual encoding</vt:lpstr>
      <vt:lpstr>Visual Encoding</vt:lpstr>
      <vt:lpstr>Visual Encoding</vt:lpstr>
      <vt:lpstr>Visual Encoding</vt:lpstr>
      <vt:lpstr>Visual Encoding</vt:lpstr>
      <vt:lpstr>IDIOM – tasks/questions mapping</vt:lpstr>
      <vt:lpstr>Choropleth Map</vt:lpstr>
      <vt:lpstr>Bar Chart</vt:lpstr>
      <vt:lpstr>Scatter plot</vt:lpstr>
      <vt:lpstr>Heat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Lucas Rafael</cp:lastModifiedBy>
  <cp:revision>343</cp:revision>
  <dcterms:created xsi:type="dcterms:W3CDTF">2010-04-13T09:45:33Z</dcterms:created>
  <dcterms:modified xsi:type="dcterms:W3CDTF">2018-10-30T09:56:06Z</dcterms:modified>
</cp:coreProperties>
</file>