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097" r:id="rId5"/>
    <p:sldId id="1098" r:id="rId6"/>
    <p:sldId id="1105" r:id="rId7"/>
    <p:sldId id="1099" r:id="rId8"/>
    <p:sldId id="1100" r:id="rId9"/>
    <p:sldId id="1106" r:id="rId10"/>
    <p:sldId id="1109" r:id="rId11"/>
    <p:sldId id="1107" r:id="rId12"/>
    <p:sldId id="1101" r:id="rId13"/>
    <p:sldId id="1102" r:id="rId14"/>
    <p:sldId id="1108" r:id="rId15"/>
    <p:sldId id="1103" r:id="rId16"/>
    <p:sldId id="1104" r:id="rId17"/>
    <p:sldId id="1110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19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6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2859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err="1">
                <a:solidFill>
                  <a:schemeClr val="bg2"/>
                </a:solidFill>
              </a:rPr>
              <a:t>Number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pt-PT" sz="2400" b="0" dirty="0" err="1">
                <a:solidFill>
                  <a:schemeClr val="bg2"/>
                </a:solidFill>
              </a:rPr>
              <a:t>Name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Teams</a:t>
            </a:r>
            <a:r>
              <a:rPr lang="en-GB" sz="2000" b="0" dirty="0">
                <a:solidFill>
                  <a:schemeClr val="tx1"/>
                </a:solidFill>
              </a:rPr>
              <a:t> 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teams.json</a:t>
            </a:r>
            <a:r>
              <a:rPr lang="en-GB" sz="2000" b="0" dirty="0">
                <a:solidFill>
                  <a:schemeClr val="tx1"/>
                </a:solidFill>
              </a:rPr>
              <a:t>, containing a team’s ID, name, tournaments and earnings.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teamId</a:t>
            </a:r>
            <a:r>
              <a:rPr lang="en-GB" sz="2000" b="0" dirty="0">
                <a:solidFill>
                  <a:schemeClr val="tx1"/>
                </a:solidFill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teamName</a:t>
            </a:r>
            <a:r>
              <a:rPr lang="en-GB" sz="2000" b="0" dirty="0">
                <a:solidFill>
                  <a:schemeClr val="tx1"/>
                </a:solidFill>
              </a:rPr>
              <a:t>: nominal; both identify a team/organisation.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totalTournaments</a:t>
            </a:r>
            <a:r>
              <a:rPr lang="en-GB" sz="2000" b="0" dirty="0">
                <a:solidFill>
                  <a:schemeClr val="tx1"/>
                </a:solidFill>
              </a:rPr>
              <a:t>: quantitative, ratio; number of tournaments the team participated in.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2000" b="0" dirty="0">
                <a:solidFill>
                  <a:schemeClr val="tx1"/>
                </a:solidFill>
              </a:rPr>
              <a:t>: quantitative, ratio; team’s total earnings.</a:t>
            </a:r>
            <a:endParaRPr lang="pt-PT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Countries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countries.json</a:t>
            </a:r>
            <a:r>
              <a:rPr lang="en-GB" sz="2000" b="0" dirty="0">
                <a:solidFill>
                  <a:schemeClr val="tx1"/>
                </a:solidFill>
              </a:rPr>
              <a:t>, containing a country’s name, annual GDP, and unemployment/education/urban population metrics.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GB" sz="2000" b="0" dirty="0">
                <a:solidFill>
                  <a:schemeClr val="tx1"/>
                </a:solidFill>
              </a:rPr>
              <a:t>: nominal; identifies a country.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annualGDP_USD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annual Gross Domestic Product.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expenditureOnEducation_USD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education expenditures.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urbanPopulationPercentage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urban population.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unemploymentTotalPercentage</a:t>
            </a:r>
            <a:r>
              <a:rPr lang="en-GB" sz="2000" b="0" dirty="0">
                <a:solidFill>
                  <a:schemeClr val="tx1"/>
                </a:solidFill>
              </a:rPr>
              <a:t>: quantitative, ratio; country’s unemployment.</a:t>
            </a:r>
            <a:endParaRPr lang="pt-PT" sz="2000" b="0" dirty="0">
              <a:solidFill>
                <a:schemeClr val="tx1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r>
              <a:rPr lang="en-US" sz="4000" b="0" dirty="0">
                <a:solidFill>
                  <a:schemeClr val="tx1"/>
                </a:solidFill>
              </a:rPr>
              <a:t>	</a:t>
            </a:r>
            <a:r>
              <a:rPr lang="en-GB" sz="2400" b="0" dirty="0">
                <a:solidFill>
                  <a:schemeClr val="tx1"/>
                </a:solidFill>
              </a:rPr>
              <a:t>The data for games, teams and players was obtained directly from the esportsearnings.com API.</a:t>
            </a:r>
            <a:endParaRPr lang="pt-PT" sz="2400" b="0" dirty="0">
              <a:solidFill>
                <a:schemeClr val="tx1"/>
              </a:solidFill>
            </a:endParaRPr>
          </a:p>
          <a:p>
            <a:r>
              <a:rPr lang="en-GB" sz="2400" b="0" dirty="0">
                <a:solidFill>
                  <a:schemeClr val="tx1"/>
                </a:solidFill>
              </a:rPr>
              <a:t>	Player earnings by age data was scraped from the same site (using a node.js script to go to each player’s “Tournaments won by age” page and making a .json file from it.)</a:t>
            </a:r>
            <a:endParaRPr lang="pt-PT" sz="2400" b="0" dirty="0">
              <a:solidFill>
                <a:schemeClr val="tx1"/>
              </a:solidFill>
            </a:endParaRPr>
          </a:p>
          <a:p>
            <a:r>
              <a:rPr lang="en-GB" sz="2400" b="0" dirty="0">
                <a:solidFill>
                  <a:schemeClr val="tx1"/>
                </a:solidFill>
              </a:rPr>
              <a:t>	Country data was obtained from the worldbank.org API in .xlsx format and converted to .json afterwards, with the use of a Python script.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dirty="0"/>
              <a:t>Problem: players’ earnings by age weren’t available in the API</a:t>
            </a:r>
          </a:p>
          <a:p>
            <a:pPr lvl="1"/>
            <a:r>
              <a:rPr lang="en-US" dirty="0"/>
              <a:t>Solution: scraping each players page to get the data, since it’s available in plaintext.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 2 </a:t>
            </a:r>
            <a:r>
              <a:rPr lang="en-US" b="1" dirty="0"/>
              <a:t>TBA</a:t>
            </a:r>
            <a:endParaRPr lang="en-US" dirty="0"/>
          </a:p>
          <a:p>
            <a:pPr lvl="1"/>
            <a:r>
              <a:rPr lang="en-US" dirty="0"/>
              <a:t>Solution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en-GB" sz="2800" dirty="0">
                <a:solidFill>
                  <a:schemeClr val="tx1"/>
                </a:solidFill>
              </a:rPr>
              <a:t>What countries have the highest earnings?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Group players by countries and get the sum of their earnings.</a:t>
            </a:r>
            <a:endParaRPr lang="pt-PT" sz="2800" b="0" dirty="0">
              <a:solidFill>
                <a:schemeClr val="tx1"/>
              </a:solidFill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</a:rPr>
              <a:t>What is the age at which players earn the most?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Compare each player’s earnings by age.</a:t>
            </a:r>
            <a:endParaRPr lang="pt-PT" sz="2800" b="0" dirty="0">
              <a:solidFill>
                <a:schemeClr val="tx1"/>
              </a:solidFill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</a:rPr>
              <a:t>What organizations earned the most?</a:t>
            </a:r>
            <a:endParaRPr lang="pt-PT" sz="2800" dirty="0">
              <a:solidFill>
                <a:schemeClr val="tx1"/>
              </a:solidFill>
            </a:endParaRPr>
          </a:p>
          <a:p>
            <a:r>
              <a:rPr lang="en-GB" sz="2800" b="0" dirty="0">
                <a:solidFill>
                  <a:schemeClr val="tx1"/>
                </a:solidFill>
              </a:rPr>
              <a:t>Sort the teams table by earnings.</a:t>
            </a:r>
            <a:endParaRPr lang="pt-PT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305-7C2F-471F-B9F1-A24D3C6C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2E5F-F4B8-4B18-993A-2AD89BE4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What games have the most earnings?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Sort the games table by earnings.</a:t>
            </a:r>
            <a:endParaRPr lang="pt-PT" b="0" dirty="0">
              <a:solidFill>
                <a:schemeClr val="tx1"/>
              </a:solidFill>
            </a:endParaRPr>
          </a:p>
          <a:p>
            <a:pPr lvl="0"/>
            <a:r>
              <a:rPr lang="en-GB" dirty="0">
                <a:solidFill>
                  <a:schemeClr val="tx1"/>
                </a:solidFill>
              </a:rPr>
              <a:t>What months are the most active in esports?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TBA</a:t>
            </a:r>
            <a:endParaRPr lang="pt-PT" dirty="0">
              <a:solidFill>
                <a:schemeClr val="tx1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684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Description</a:t>
            </a:r>
          </a:p>
          <a:p>
            <a:r>
              <a:rPr lang="en-GB" b="0" dirty="0">
                <a:solidFill>
                  <a:schemeClr val="tx1"/>
                </a:solidFill>
              </a:rPr>
              <a:t>		</a:t>
            </a:r>
            <a:r>
              <a:rPr lang="en-GB" sz="2400" b="0" dirty="0">
                <a:solidFill>
                  <a:schemeClr val="tx1"/>
                </a:solidFill>
              </a:rPr>
              <a:t>Static tables from esportsearnings.com and </a:t>
            </a:r>
            <a:r>
              <a:rPr lang="en-GB" sz="2400" b="0" dirty="0" err="1">
                <a:solidFill>
                  <a:schemeClr val="tx1"/>
                </a:solidFill>
              </a:rPr>
              <a:t>worldbank.org’s</a:t>
            </a:r>
            <a:r>
              <a:rPr lang="en-GB" sz="2400" b="0" dirty="0">
                <a:solidFill>
                  <a:schemeClr val="tx1"/>
                </a:solidFill>
              </a:rPr>
              <a:t> APIs, and scraping from esportsearnings.com.</a:t>
            </a:r>
            <a:endParaRPr lang="en-US" sz="2400" b="0" dirty="0">
              <a:solidFill>
                <a:schemeClr val="tx1"/>
              </a:solidFill>
            </a:endParaRPr>
          </a:p>
          <a:p>
            <a:r>
              <a:rPr lang="en-US" dirty="0"/>
              <a:t>Data sample</a:t>
            </a: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3623B-A51A-4383-8E6B-ED880CC4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45024"/>
            <a:ext cx="7380312" cy="30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r>
              <a:rPr lang="en-GB" b="0" dirty="0">
                <a:solidFill>
                  <a:schemeClr val="tx1"/>
                </a:solidFill>
              </a:rPr>
              <a:t>	We joined the players and </a:t>
            </a:r>
            <a:r>
              <a:rPr lang="en-GB" b="0" dirty="0" err="1">
                <a:solidFill>
                  <a:schemeClr val="tx1"/>
                </a:solidFill>
              </a:rPr>
              <a:t>earningsByAge</a:t>
            </a:r>
            <a:r>
              <a:rPr lang="en-GB" b="0" dirty="0">
                <a:solidFill>
                  <a:schemeClr val="tx1"/>
                </a:solidFill>
              </a:rPr>
              <a:t> tables by the </a:t>
            </a:r>
            <a:r>
              <a:rPr lang="en-GB" b="0" dirty="0" err="1">
                <a:solidFill>
                  <a:schemeClr val="tx1"/>
                </a:solidFill>
              </a:rPr>
              <a:t>playerId</a:t>
            </a:r>
            <a:r>
              <a:rPr lang="en-GB" b="0" dirty="0">
                <a:solidFill>
                  <a:schemeClr val="tx1"/>
                </a:solidFill>
              </a:rPr>
              <a:t> using Pentaho DI.</a:t>
            </a:r>
            <a:endParaRPr lang="pt-PT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	We left the rest of the data as we got it from the APIs.</a:t>
            </a:r>
            <a:endParaRPr lang="pt-PT" b="0" dirty="0">
              <a:solidFill>
                <a:schemeClr val="tx1"/>
              </a:solidFill>
            </a:endParaRPr>
          </a:p>
          <a:p>
            <a:endParaRPr lang="en-US" sz="4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3600" dirty="0"/>
              <a:t>Which measures?</a:t>
            </a:r>
          </a:p>
          <a:p>
            <a:pPr lvl="1"/>
            <a:r>
              <a:rPr lang="en-US" sz="3600" dirty="0"/>
              <a:t>Why? </a:t>
            </a:r>
            <a:r>
              <a:rPr lang="en-US" sz="3600" b="1" dirty="0"/>
              <a:t>TBA</a:t>
            </a:r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Players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 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players.json</a:t>
            </a:r>
            <a:r>
              <a:rPr lang="en-GB" sz="2000" b="0" dirty="0">
                <a:solidFill>
                  <a:schemeClr val="tx1"/>
                </a:solidFill>
              </a:rPr>
              <a:t>, containing a player’s ID, their handle (“nickname”), country and total earnings.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GB" sz="2000" b="0" dirty="0">
                <a:solidFill>
                  <a:schemeClr val="tx1"/>
                </a:solidFill>
              </a:rPr>
              <a:t>,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currentHandle</a:t>
            </a:r>
            <a:r>
              <a:rPr lang="en-GB" sz="2000" b="0" dirty="0">
                <a:solidFill>
                  <a:schemeClr val="tx1"/>
                </a:solidFill>
              </a:rPr>
              <a:t>: nominal; both identify a player.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2000" b="0" dirty="0">
                <a:solidFill>
                  <a:schemeClr val="tx1"/>
                </a:solidFill>
              </a:rPr>
              <a:t>: nominal; two-letter code identifying the player’s nationality.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2000" b="0" dirty="0">
                <a:solidFill>
                  <a:schemeClr val="tx1"/>
                </a:solidFill>
              </a:rPr>
              <a:t>: quantitative, ratio; player’s total earnings.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earningsByAge</a:t>
            </a:r>
            <a:r>
              <a:rPr lang="en-GB" sz="2000" b="0" dirty="0">
                <a:solidFill>
                  <a:schemeClr val="tx1"/>
                </a:solidFill>
              </a:rPr>
              <a:t>: sub table with:</a:t>
            </a:r>
            <a:endParaRPr lang="pt-PT" sz="2000" b="0" dirty="0">
              <a:solidFill>
                <a:schemeClr val="tx1"/>
              </a:solidFill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2000" dirty="0"/>
              <a:t>: quantitative, ratio; player’s past or present age.</a:t>
            </a:r>
            <a:endParaRPr lang="pt-PT" sz="2000" dirty="0"/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earningsUSD</a:t>
            </a:r>
            <a:r>
              <a:rPr lang="en-GB" sz="2000" dirty="0"/>
              <a:t>: quantitative, ratio; player’s earnings when he was the above age.</a:t>
            </a:r>
            <a:endParaRPr lang="pt-PT" sz="2000" dirty="0"/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Games</a:t>
            </a:r>
          </a:p>
          <a:p>
            <a:r>
              <a:rPr lang="en-GB" sz="2000" b="0" dirty="0">
                <a:solidFill>
                  <a:schemeClr val="tx1"/>
                </a:solidFill>
              </a:rPr>
              <a:t> Static table </a:t>
            </a: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games.json</a:t>
            </a:r>
            <a:r>
              <a:rPr lang="en-GB" sz="2000" b="0" dirty="0">
                <a:solidFill>
                  <a:schemeClr val="tx1"/>
                </a:solidFill>
              </a:rPr>
              <a:t>, containing a game’s name, its earnings (total prize), tournaments and players. </a:t>
            </a:r>
          </a:p>
          <a:p>
            <a:r>
              <a:rPr lang="en-GB" sz="2000" dirty="0">
                <a:solidFill>
                  <a:schemeClr val="tx1"/>
                </a:solidFill>
              </a:rPr>
              <a:t>Attributes</a:t>
            </a:r>
            <a:r>
              <a:rPr lang="en-GB" sz="2000" b="0" dirty="0">
                <a:solidFill>
                  <a:schemeClr val="tx1"/>
                </a:solidFill>
              </a:rPr>
              <a:t>: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gameName</a:t>
            </a:r>
            <a:r>
              <a:rPr lang="en-GB" sz="2000" b="0" dirty="0">
                <a:solidFill>
                  <a:schemeClr val="tx1"/>
                </a:solidFill>
              </a:rPr>
              <a:t>: nominal; identifies a game.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totalUSDPrize</a:t>
            </a:r>
            <a:r>
              <a:rPr lang="en-GB" sz="2000" b="0" dirty="0">
                <a:solidFill>
                  <a:schemeClr val="tx1"/>
                </a:solidFill>
              </a:rPr>
              <a:t>: quantitative, ratio; the game’s total prize money.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totalTournaments</a:t>
            </a:r>
            <a:r>
              <a:rPr lang="en-GB" sz="2000" b="0" dirty="0">
                <a:solidFill>
                  <a:schemeClr val="tx1"/>
                </a:solidFill>
              </a:rPr>
              <a:t>: quantitative, ratio; number of tournaments for that game.</a:t>
            </a:r>
            <a:endParaRPr lang="pt-PT" sz="2000" b="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totalPlayers</a:t>
            </a:r>
            <a:r>
              <a:rPr lang="en-GB" sz="2000" b="0" dirty="0">
                <a:solidFill>
                  <a:schemeClr val="tx1"/>
                </a:solidFill>
              </a:rPr>
              <a:t>: quantitative, ratio; number of players for that game.</a:t>
            </a:r>
            <a:endParaRPr lang="pt-PT" sz="2000" b="0" dirty="0">
              <a:solidFill>
                <a:schemeClr val="tx1"/>
              </a:solidFill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2983</TotalTime>
  <Words>482</Words>
  <Application>Microsoft Office PowerPoint</Application>
  <PresentationFormat>On-screen Show (4:3)</PresentationFormat>
  <Paragraphs>95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template-gvip</vt:lpstr>
      <vt:lpstr>Information Visualization Project Proposal and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Lucas Rafael</cp:lastModifiedBy>
  <cp:revision>362</cp:revision>
  <dcterms:created xsi:type="dcterms:W3CDTF">2010-04-13T09:45:33Z</dcterms:created>
  <dcterms:modified xsi:type="dcterms:W3CDTF">2018-10-15T11:05:13Z</dcterms:modified>
</cp:coreProperties>
</file>