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CE68501-0932-4738-9294-7F10805BF85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E9D915-DC56-42DF-87C4-2E7909DE921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011A57-C887-4058-9FD3-3EF093326DB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0EC8A7-E425-4933-B90F-246058DCC64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2448F2-1C1A-4C12-A2AC-A871BFB8548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5A9597-EEBE-443E-BFE1-F1B355CD8F4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67738F-F97B-4E30-BD0A-DF603DC9670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8592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009680"/>
            <a:ext cx="26496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0" t="0" r="24527" b="29246"/>
          <a:stretch/>
        </p:blipFill>
        <p:spPr>
          <a:xfrm rot="10800000"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207144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15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r>
              <a:rPr b="1" lang="pt-PT" sz="11500" spc="-1" strike="noStrike">
                <a:solidFill>
                  <a:srgbClr val="ffffff"/>
                </a:solidFill>
                <a:latin typeface="Calibri"/>
              </a:rPr>
              <a:t>Master text </a:t>
            </a:r>
            <a:r>
              <a:rPr b="1" lang="pt-PT" sz="11500" spc="-1" strike="noStrike">
                <a:solidFill>
                  <a:srgbClr val="ffffff"/>
                </a:solidFill>
                <a:latin typeface="Calibri"/>
              </a:rPr>
              <a:t>styles</a:t>
            </a:r>
            <a:endParaRPr b="1" lang="pt-PT" sz="115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789640" cy="2789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2281320" y="2886120"/>
            <a:ext cx="6786360" cy="3362040"/>
          </a:xfrm>
          <a:prstGeom prst="rect">
            <a:avLst/>
          </a:prstGeom>
        </p:spPr>
        <p:txBody>
          <a:bodyPr/>
          <a:p>
            <a:pPr marL="358920" algn="r">
              <a:lnSpc>
                <a:spcPct val="100000"/>
              </a:lnSpc>
            </a:pPr>
            <a:r>
              <a:rPr b="1" lang="pt-PT" sz="6600" spc="-1" strike="noStrike" cap="all">
                <a:solidFill>
                  <a:srgbClr val="336699"/>
                </a:solidFill>
                <a:latin typeface="Calibri"/>
              </a:rPr>
              <a:t>Click to edit Master title style</a:t>
            </a:r>
            <a:endParaRPr b="0" lang="pt-PT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3200" spc="-1" strike="noStrike">
                <a:solidFill>
                  <a:srgbClr val="336699"/>
                </a:solidFill>
                <a:latin typeface="Calibri"/>
              </a:rPr>
              <a:t>Click to edit Master text styles</a:t>
            </a:r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1" lang="pt-PT" sz="2400" spc="-1" strike="noStrike">
              <a:solidFill>
                <a:srgbClr val="336699"/>
              </a:solidFill>
              <a:latin typeface="Calibri"/>
            </a:endParaRPr>
          </a:p>
          <a:p>
            <a:pPr marL="16002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  <a:p>
            <a:pPr marL="2057400" indent="-228240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1" lang="pt-PT" sz="20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BF0FE34-9371-4C00-B1FA-D7B4D4E0A55A}" type="datetime">
              <a:rPr b="0" lang="en-GB" sz="1800" spc="-1" strike="noStrike">
                <a:solidFill>
                  <a:srgbClr val="000000"/>
                </a:solidFill>
                <a:latin typeface="Calibri"/>
              </a:rPr>
              <a:t>27/09/18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C0322FA-5C73-4B48-8BA4-D2313D877002}" type="slidenum">
              <a:rPr b="0" lang="en-GB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sportsearnings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-27360"/>
            <a:ext cx="9214920" cy="1944000"/>
          </a:xfrm>
          <a:prstGeom prst="rect">
            <a:avLst/>
          </a:prstGeom>
          <a:solidFill>
            <a:srgbClr val="1d3b59"/>
          </a:solidFill>
          <a:ln>
            <a:noFill/>
          </a:ln>
        </p:spPr>
        <p:txBody>
          <a:bodyPr anchor="ctr"/>
          <a:p>
            <a:pPr marL="358920"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latin typeface="Calibri"/>
              </a:rPr>
              <a:t>Information Visualization</a:t>
            </a:r>
            <a:br/>
            <a:r>
              <a:rPr b="0" lang="pt-PT" sz="4800" spc="-1" strike="noStrike">
                <a:solidFill>
                  <a:srgbClr val="ffffff"/>
                </a:solidFill>
                <a:latin typeface="Calibri"/>
              </a:rPr>
              <a:t>Project Proposal and Dataset</a:t>
            </a:r>
            <a:endParaRPr b="0" lang="pt-P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4572000"/>
            <a:ext cx="19792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4600" spc="-1" strike="noStrike">
                <a:solidFill>
                  <a:srgbClr val="336699"/>
                </a:solidFill>
                <a:latin typeface="Calibri"/>
              </a:rPr>
              <a:t>GX</a:t>
            </a:r>
            <a:endParaRPr b="1" lang="pt-PT" sz="4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979640" y="4572000"/>
            <a:ext cx="2285640" cy="22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en-GB" sz="2400" spc="-1" strike="noStrike">
                <a:solidFill>
                  <a:srgbClr val="336699"/>
                </a:solidFill>
                <a:latin typeface="Calibri"/>
              </a:rPr>
              <a:t>Number – Name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en-GB" sz="2400" spc="-1" strike="noStrike">
                <a:solidFill>
                  <a:srgbClr val="336699"/>
                </a:solidFill>
                <a:latin typeface="Calibri"/>
              </a:rPr>
              <a:t>Number – Name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0" lang="en-GB" sz="2400" spc="-1" strike="noStrike">
                <a:solidFill>
                  <a:srgbClr val="336699"/>
                </a:solidFill>
                <a:latin typeface="Calibri"/>
              </a:rPr>
              <a:t>Number – Name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Questions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-504000" y="1378800"/>
            <a:ext cx="9792000" cy="5479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0" indent="-228600" algn="just">
              <a:spcAft>
                <a:spcPts val="601"/>
              </a:spcAft>
            </a:pPr>
            <a:r>
              <a:rPr b="1" lang="en-GB" sz="2800" spc="-1" strike="noStrike">
                <a:solidFill>
                  <a:srgbClr val="336699"/>
                </a:solidFill>
                <a:latin typeface="Calibri"/>
              </a:rPr>
              <a:t>Which tournament had the biggest prize pool in each year?</a:t>
            </a: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b="1" lang="en-GB" sz="2800" spc="-1" strike="noStrike">
                <a:solidFill>
                  <a:srgbClr val="336699"/>
                </a:solidFill>
                <a:latin typeface="Calibri"/>
              </a:rPr>
              <a:t>What countries have the highest earnings?</a:t>
            </a: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b="1" lang="en-GB" sz="2800" spc="-1" strike="noStrike">
                <a:solidFill>
                  <a:srgbClr val="336699"/>
                </a:solidFill>
                <a:latin typeface="Calibri"/>
              </a:rPr>
              <a:t>What is the age at which players earn the most?</a:t>
            </a: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b="1" lang="en-GB" sz="2800" spc="-1" strike="noStrike">
                <a:solidFill>
                  <a:srgbClr val="336699"/>
                </a:solidFill>
                <a:latin typeface="Calibri"/>
              </a:rPr>
              <a:t>What organizations earned the most?</a:t>
            </a: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endParaRPr b="0" lang="en-GB" sz="2800" spc="-1" strike="noStrike">
              <a:latin typeface="Calibri"/>
            </a:endParaRPr>
          </a:p>
          <a:p>
            <a:pPr marL="914400" indent="-228600" algn="just">
              <a:spcAft>
                <a:spcPts val="601"/>
              </a:spcAft>
            </a:pPr>
            <a:r>
              <a:rPr b="1" lang="en-GB" sz="2800" spc="-1" strike="noStrike">
                <a:solidFill>
                  <a:srgbClr val="336699"/>
                </a:solidFill>
                <a:latin typeface="Calibri"/>
              </a:rPr>
              <a:t>What games have the most earnings?</a:t>
            </a:r>
            <a:endParaRPr b="0" lang="en-GB" sz="2800" spc="-1" strike="noStrike"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05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 Sample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 Sample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For a player: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handle: “</a:t>
            </a:r>
            <a:r>
              <a:rPr b="1" lang="pt-PT" sz="1300" spc="-1" strike="noStrike">
                <a:solidFill>
                  <a:srgbClr val="000000"/>
                </a:solidFill>
                <a:latin typeface="Calibri"/>
                <a:ea typeface="Courier New"/>
              </a:rPr>
              <a:t>KuroKy</a:t>
            </a:r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”,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countryCode: “de”,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totalUSDPrizeByAge: 702750.40,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age: 25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For an organization:</a:t>
            </a:r>
            <a:endParaRPr b="1" lang="pt-PT" sz="1300" spc="-1" strike="noStrike">
              <a:solidFill>
                <a:srgbClr val="336699"/>
              </a:solidFill>
              <a:latin typeface="Calibri"/>
              <a:ea typeface="Courier New"/>
            </a:endParaRPr>
          </a:p>
          <a:p>
            <a:pPr>
              <a:lnSpc>
                <a:spcPct val="150000"/>
              </a:lnSpc>
            </a:pPr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1" lang="pt-PT" sz="1300" spc="-1" strike="noStrike">
              <a:solidFill>
                <a:srgbClr val="336699"/>
              </a:solidFill>
              <a:latin typeface="Calibri"/>
              <a:ea typeface="Courier New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teamName: “Team Liquid”,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earnings: 23820752.90</a:t>
            </a:r>
            <a:endParaRPr b="1" lang="pt-PT" sz="1300" spc="-1" strike="noStrike">
              <a:solidFill>
                <a:srgbClr val="336699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tournamentsPlayed: 1386</a:t>
            </a:r>
            <a:endParaRPr b="1" lang="pt-PT" sz="1300" spc="-1" strike="noStrike">
              <a:solidFill>
                <a:srgbClr val="336699"/>
              </a:solidFill>
              <a:latin typeface="Calibri"/>
              <a:ea typeface="Courier New"/>
            </a:endParaRPr>
          </a:p>
          <a:p>
            <a:pPr>
              <a:lnSpc>
                <a:spcPct val="150000"/>
              </a:lnSpc>
            </a:pPr>
            <a:r>
              <a:rPr b="1" lang="pt-PT" sz="13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1" lang="pt-PT" sz="1300" spc="-1" strike="noStrike">
              <a:solidFill>
                <a:srgbClr val="336699"/>
              </a:solidFill>
              <a:latin typeface="Calibri"/>
              <a:ea typeface="Courier New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32000" y="1094400"/>
            <a:ext cx="4726440" cy="25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300" spc="-1" strike="noStrike">
                <a:latin typeface="Calibri"/>
              </a:rPr>
              <a:t>For a tournament:</a:t>
            </a:r>
            <a:endParaRPr b="1" lang="en-GB" sz="1300" spc="-1" strike="noStrike"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DOMAIN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Domain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High level description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Analyse earnings made in esports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throughout the years by organizations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and players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DATASET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Dataset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4000" spc="-1" strike="noStrike">
                <a:solidFill>
                  <a:srgbClr val="336699"/>
                </a:solidFill>
                <a:latin typeface="Calibri"/>
              </a:rPr>
              <a:t>Dataset description</a:t>
            </a:r>
            <a:endParaRPr b="1" lang="pt-PT" sz="40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Our dataset will be a static table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provided by esportsearning website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601"/>
              </a:spcBef>
            </a:pPr>
            <a:r>
              <a:rPr b="0" lang="pt-PT" sz="3600" spc="-1" strike="noStrike">
                <a:solidFill>
                  <a:srgbClr val="000000"/>
                </a:solidFill>
                <a:latin typeface="Calibri"/>
              </a:rPr>
              <a:t>hosted in </a:t>
            </a:r>
            <a:r>
              <a:rPr b="0" lang="pt-PT" sz="36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www.esportsearnings.com</a:t>
            </a: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601"/>
              </a:spcBef>
            </a:pPr>
            <a:endParaRPr b="1" lang="pt-PT" sz="3600" spc="-1" strike="noStrike">
              <a:solidFill>
                <a:srgbClr val="336699"/>
              </a:solid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1524240" y="4725000"/>
            <a:ext cx="6094800" cy="8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TASKS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Tasks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336699"/>
                </a:solidFill>
                <a:latin typeface="Calibri"/>
              </a:rPr>
              <a:t>Task 1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Analyse -&gt; Consume -&gt; Present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Analyse earnings from esports tournaments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throughout the years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336699"/>
                </a:solidFill>
                <a:latin typeface="Calibri"/>
              </a:rPr>
              <a:t>Task 2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Search -&gt; Browse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Search for the countries with highest player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earnings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336699"/>
                </a:solidFill>
                <a:latin typeface="Calibri"/>
              </a:rPr>
              <a:t>Task 3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Query -&gt; Identify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Identify at what ages players earn more money</a:t>
            </a:r>
            <a:endParaRPr b="0" lang="en-GB" sz="2600" spc="-1" strike="noStrike">
              <a:latin typeface="Calibri"/>
              <a:ea typeface="DejaVu Sans Condense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"/>
              </a:rPr>
              <a:t>Tasks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336699"/>
                </a:solidFill>
                <a:latin typeface="Calibri"/>
                <a:ea typeface="DejaVu Sans Condensed"/>
              </a:rPr>
              <a:t>Task 4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Query -&gt; Compare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Compare different organisations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343080" indent="-342720">
              <a:lnSpc>
                <a:spcPct val="100000"/>
              </a:lnSpc>
              <a:spcBef>
                <a:spcPts val="1800"/>
              </a:spcBef>
            </a:pPr>
            <a:r>
              <a:rPr b="1" lang="pt-PT" sz="2800" spc="-1" strike="noStrike">
                <a:solidFill>
                  <a:srgbClr val="336699"/>
                </a:solidFill>
                <a:latin typeface="Calibri"/>
                <a:ea typeface="DejaVu Sans Condensed"/>
              </a:rPr>
              <a:t>Task 5</a:t>
            </a:r>
            <a:endParaRPr b="1" lang="pt-PT" sz="2800" spc="-1" strike="noStrike">
              <a:solidFill>
                <a:srgbClr val="336699"/>
              </a:solidFill>
              <a:latin typeface="Calibri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Query -&gt; Compare</a:t>
            </a:r>
            <a:endParaRPr b="0" lang="en-GB" sz="2600" spc="-1" strike="noStrike">
              <a:latin typeface="Calibri"/>
              <a:ea typeface="DejaVu Sans Condensed"/>
            </a:endParaRPr>
          </a:p>
          <a:p>
            <a:pPr marL="450360" indent="-228600" algn="just">
              <a:spcAft>
                <a:spcPts val="601"/>
              </a:spcAft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 Condensed"/>
              </a:rPr>
              <a:t>Compare different games and their earnings</a:t>
            </a:r>
            <a:endParaRPr b="0" lang="en-GB" sz="2600" spc="-1" strike="noStrike">
              <a:latin typeface="Calibri"/>
              <a:ea typeface="DejaVu Sans Condense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b="1" lang="pt-PT" sz="16600" spc="-1" strike="noStrike">
                <a:solidFill>
                  <a:srgbClr val="ffffff"/>
                </a:solidFill>
                <a:latin typeface="Calibri"/>
              </a:rPr>
              <a:t>04</a:t>
            </a:r>
            <a:endParaRPr b="1" lang="pt-PT" sz="16600" spc="-1" strike="noStrike">
              <a:solidFill>
                <a:srgbClr val="336699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latin typeface="Calibri"/>
              </a:rPr>
              <a:t>Example QUESTIONS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2979</TotalTime>
  <Application>LibreOffice/6.0.3.2$Linux_X86_64 LibreOffice_project/00m0$Build-2</Application>
  <Words>107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2010-04-13T09:45:33Z</dcterms:created>
  <dc:creator>Daniel</dc:creator>
  <dc:description/>
  <dc:language>en-GB</dc:language>
  <cp:lastModifiedBy/>
  <dcterms:modified xsi:type="dcterms:W3CDTF">2018-09-27T17:35:21Z</dcterms:modified>
  <cp:revision>335</cp:revision>
  <dc:subject/>
  <dc:title>Color and Video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