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1111" r:id="rId3"/>
    <p:sldId id="1112" r:id="rId4"/>
    <p:sldId id="257" r:id="rId5"/>
    <p:sldId id="1096" r:id="rId6"/>
    <p:sldId id="1109" r:id="rId7"/>
    <p:sldId id="1113" r:id="rId8"/>
    <p:sldId id="1114" r:id="rId9"/>
    <p:sldId id="1097" r:id="rId10"/>
    <p:sldId id="1098" r:id="rId11"/>
    <p:sldId id="1115" r:id="rId12"/>
    <p:sldId id="1110" r:id="rId13"/>
    <p:sldId id="1116" r:id="rId14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3300"/>
    <a:srgbClr val="00FF00"/>
    <a:srgbClr val="1D3B59"/>
    <a:srgbClr val="FF9900"/>
    <a:srgbClr val="66CCFF"/>
    <a:srgbClr val="FF99FF"/>
    <a:srgbClr val="003399"/>
    <a:srgbClr val="EAEAEA"/>
    <a:srgbClr val="336699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784" autoAdjust="0"/>
  </p:normalViewPr>
  <p:slideViewPr>
    <p:cSldViewPr>
      <p:cViewPr varScale="1">
        <p:scale>
          <a:sx n="75" d="100"/>
          <a:sy n="75" d="100"/>
        </p:scale>
        <p:origin x="1666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528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5C36E7-9E00-462E-80A3-32F2BE615C7A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B702CB-D988-47C5-8204-95032A6A7C2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3270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F3E309-ED8D-4193-99AF-E5EA90965E98}" type="datetimeFigureOut">
              <a:rPr lang="en-US" smtClean="0"/>
              <a:pPr/>
              <a:t>10/29/2018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35F173-C1DD-4975-94BF-5B9ED67F767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916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79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3348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7669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2721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259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aniel\Desktop\asian_by_Feni_x.jpg"/>
          <p:cNvPicPr>
            <a:picLocks noChangeAspect="1" noChangeArrowheads="1"/>
          </p:cNvPicPr>
          <p:nvPr userDrawn="1"/>
        </p:nvPicPr>
        <p:blipFill>
          <a:blip r:embed="rId2" cstate="print"/>
          <a:srcRect r="24528" b="29245"/>
          <a:stretch>
            <a:fillRect/>
          </a:stretch>
        </p:blipFill>
        <p:spPr bwMode="auto">
          <a:xfrm flipH="1" flipV="1"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5984" y="1000108"/>
            <a:ext cx="6929454" cy="2071702"/>
          </a:xfrm>
          <a:solidFill>
            <a:srgbClr val="1D3B59"/>
          </a:solidFill>
        </p:spPr>
        <p:txBody>
          <a:bodyPr/>
          <a:lstStyle/>
          <a:p>
            <a:r>
              <a:rPr lang="en-US"/>
              <a:t>Click to edit Master title style</a:t>
            </a:r>
            <a:endParaRPr lang="pt-PT" dirty="0"/>
          </a:p>
        </p:txBody>
      </p:sp>
      <p:sp>
        <p:nvSpPr>
          <p:cNvPr id="9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0" y="4572008"/>
            <a:ext cx="2285984" cy="2286016"/>
          </a:xfrm>
          <a:solidFill>
            <a:srgbClr val="336699"/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defRPr sz="115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629763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62976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CC9924-33BC-4796-B0F9-D37DB5D899BF}" type="datetimeFigureOut">
              <a:rPr lang="pt-PT" smtClean="0"/>
              <a:pPr/>
              <a:t>29/10/2018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5EBF8D4-C87A-47B7-9996-84452461937B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20"/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9144000" cy="6858000"/>
          </a:xfrm>
          <a:ln w="152400">
            <a:solidFill>
              <a:srgbClr val="336699"/>
            </a:solidFill>
          </a:ln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-1" y="0"/>
            <a:ext cx="2790000" cy="2790000"/>
          </a:xfrm>
          <a:solidFill>
            <a:srgbClr val="336699"/>
          </a:solidFill>
          <a:ln>
            <a:noFill/>
          </a:ln>
        </p:spPr>
        <p:txBody>
          <a:bodyPr>
            <a:noAutofit/>
          </a:bodyPr>
          <a:lstStyle>
            <a:lvl1pPr marL="0" indent="0" algn="ctr">
              <a:defRPr sz="16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1222" y="2886061"/>
            <a:ext cx="6786578" cy="3362339"/>
          </a:xfrm>
          <a:solidFill>
            <a:schemeClr val="bg1">
              <a:alpha val="80000"/>
            </a:schemeClr>
          </a:solidFill>
        </p:spPr>
        <p:txBody>
          <a:bodyPr anchor="t">
            <a:noAutofit/>
          </a:bodyPr>
          <a:lstStyle>
            <a:lvl1pPr algn="r">
              <a:defRPr sz="6600" b="1" cap="all">
                <a:solidFill>
                  <a:srgbClr val="336699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pt-PT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9006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9006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4"/>
            <a:ext cx="4040188" cy="432595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4"/>
            <a:ext cx="4041775" cy="432595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62314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99429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32" y="-24"/>
            <a:ext cx="9144032" cy="857256"/>
          </a:xfrm>
          <a:prstGeom prst="rect">
            <a:avLst/>
          </a:prstGeom>
          <a:solidFill>
            <a:srgbClr val="336699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60"/>
            <a:ext cx="8229600" cy="52149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358775" indent="0" algn="l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1800"/>
        </a:spcBef>
        <a:buFont typeface="Arial" pitchFamily="34" charset="0"/>
        <a:buNone/>
        <a:defRPr sz="3200" b="1" kern="1200">
          <a:solidFill>
            <a:srgbClr val="336699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600"/>
        </a:spcBef>
        <a:buFont typeface="Arial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0"/>
        </a:spcBef>
        <a:buFont typeface="Arial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-27384"/>
            <a:ext cx="9215438" cy="1944216"/>
          </a:xfrm>
        </p:spPr>
        <p:txBody>
          <a:bodyPr>
            <a:noAutofit/>
          </a:bodyPr>
          <a:lstStyle/>
          <a:p>
            <a:pPr algn="ctr"/>
            <a:r>
              <a:rPr lang="pt-PT" sz="4800" b="1" dirty="0" err="1"/>
              <a:t>Information</a:t>
            </a:r>
            <a:r>
              <a:rPr lang="pt-PT" sz="4800" b="1" dirty="0"/>
              <a:t> </a:t>
            </a:r>
            <a:r>
              <a:rPr lang="pt-PT" sz="4800" b="1" dirty="0" err="1"/>
              <a:t>Visualization</a:t>
            </a:r>
            <a:br>
              <a:rPr lang="pt-PT" sz="4800" b="1" dirty="0"/>
            </a:br>
            <a:r>
              <a:rPr lang="pt-PT" sz="4800" dirty="0" err="1"/>
              <a:t>Visualization</a:t>
            </a:r>
            <a:r>
              <a:rPr lang="pt-PT" sz="4800" dirty="0"/>
              <a:t> Sketch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0" y="4572008"/>
            <a:ext cx="1979712" cy="2286016"/>
          </a:xfrm>
          <a:solidFill>
            <a:schemeClr val="bg1"/>
          </a:solidFill>
        </p:spPr>
        <p:txBody>
          <a:bodyPr/>
          <a:lstStyle/>
          <a:p>
            <a:r>
              <a:rPr lang="pt-PT" sz="4600" dirty="0">
                <a:solidFill>
                  <a:schemeClr val="bg2"/>
                </a:solidFill>
              </a:rPr>
              <a:t>GX-A/T</a:t>
            </a:r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1979712" y="4571984"/>
            <a:ext cx="2285984" cy="2286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ts val="1800"/>
              </a:spcBef>
              <a:buFont typeface="Arial" pitchFamily="34" charset="0"/>
              <a:buNone/>
              <a:defRPr sz="115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400" b="0" dirty="0" err="1">
                <a:solidFill>
                  <a:schemeClr val="bg2"/>
                </a:solidFill>
              </a:rPr>
              <a:t>Number</a:t>
            </a:r>
            <a:r>
              <a:rPr lang="pt-PT" sz="2400" b="0" dirty="0">
                <a:solidFill>
                  <a:schemeClr val="bg2"/>
                </a:solidFill>
              </a:rPr>
              <a:t> – </a:t>
            </a:r>
            <a:r>
              <a:rPr lang="pt-PT" sz="2400" b="0" dirty="0" err="1">
                <a:solidFill>
                  <a:schemeClr val="bg2"/>
                </a:solidFill>
              </a:rPr>
              <a:t>Name</a:t>
            </a:r>
            <a:endParaRPr lang="pt-PT" sz="2400" b="0" dirty="0">
              <a:solidFill>
                <a:schemeClr val="bg2"/>
              </a:solidFill>
            </a:endParaRPr>
          </a:p>
          <a:p>
            <a:r>
              <a:rPr lang="pt-PT" sz="2400" b="0" dirty="0" err="1">
                <a:solidFill>
                  <a:schemeClr val="bg2"/>
                </a:solidFill>
              </a:rPr>
              <a:t>Number</a:t>
            </a:r>
            <a:r>
              <a:rPr lang="pt-PT" sz="2400" b="0" dirty="0">
                <a:solidFill>
                  <a:schemeClr val="bg2"/>
                </a:solidFill>
              </a:rPr>
              <a:t> – </a:t>
            </a:r>
            <a:r>
              <a:rPr lang="pt-PT" sz="2400" b="0" dirty="0" err="1">
                <a:solidFill>
                  <a:schemeClr val="bg2"/>
                </a:solidFill>
              </a:rPr>
              <a:t>Name</a:t>
            </a:r>
            <a:endParaRPr lang="pt-PT" sz="2400" b="0" dirty="0">
              <a:solidFill>
                <a:schemeClr val="bg2"/>
              </a:solidFill>
            </a:endParaRPr>
          </a:p>
          <a:p>
            <a:r>
              <a:rPr lang="pt-PT" sz="2400" b="0" dirty="0" err="1">
                <a:solidFill>
                  <a:schemeClr val="bg2"/>
                </a:solidFill>
              </a:rPr>
              <a:t>Number</a:t>
            </a:r>
            <a:r>
              <a:rPr lang="pt-PT" sz="2400" b="0" dirty="0">
                <a:solidFill>
                  <a:schemeClr val="bg2"/>
                </a:solidFill>
              </a:rPr>
              <a:t> – </a:t>
            </a:r>
            <a:r>
              <a:rPr lang="pt-PT" sz="2400" b="0" dirty="0" err="1">
                <a:solidFill>
                  <a:schemeClr val="bg2"/>
                </a:solidFill>
              </a:rPr>
              <a:t>Name</a:t>
            </a:r>
            <a:endParaRPr lang="pt-PT" sz="2400" b="0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Choropleth Map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702980"/>
          </a:xfrm>
        </p:spPr>
        <p:txBody>
          <a:bodyPr>
            <a:noAutofit/>
          </a:bodyPr>
          <a:lstStyle/>
          <a:p>
            <a:pPr lvl="0"/>
            <a:r>
              <a:rPr lang="en-GB" dirty="0"/>
              <a:t>What countries have the highest earnings?</a:t>
            </a:r>
            <a:endParaRPr lang="en-US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25D6205-4D8D-4A40-AE14-8606A47F252B}"/>
              </a:ext>
            </a:extLst>
          </p:cNvPr>
          <p:cNvPicPr/>
          <p:nvPr/>
        </p:nvPicPr>
        <p:blipFill rotWithShape="1">
          <a:blip r:embed="rId3"/>
          <a:srcRect t="1713" r="36213" b="52027"/>
          <a:stretch/>
        </p:blipFill>
        <p:spPr bwMode="auto">
          <a:xfrm>
            <a:off x="1652424" y="2348880"/>
            <a:ext cx="5839152" cy="354898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9629970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 Chart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980728"/>
            <a:ext cx="8507288" cy="5214974"/>
          </a:xfrm>
        </p:spPr>
        <p:txBody>
          <a:bodyPr>
            <a:noAutofit/>
          </a:bodyPr>
          <a:lstStyle/>
          <a:p>
            <a:pPr lvl="0"/>
            <a:r>
              <a:rPr lang="en-GB" dirty="0"/>
              <a:t>What organizations earned the most?</a:t>
            </a:r>
            <a:endParaRPr lang="en-US" dirty="0"/>
          </a:p>
          <a:p>
            <a:pPr lvl="0"/>
            <a:r>
              <a:rPr lang="en-GB" dirty="0"/>
              <a:t>What is the age at which players earn the most?</a:t>
            </a:r>
            <a:endParaRPr lang="en-US" dirty="0"/>
          </a:p>
          <a:p>
            <a:pPr lvl="0"/>
            <a:r>
              <a:rPr lang="en-GB" dirty="0"/>
              <a:t>What games have the most earnings?</a:t>
            </a:r>
            <a:endParaRPr lang="en-US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05F6433-2AB4-4E5A-961D-5A69967D99D8}"/>
              </a:ext>
            </a:extLst>
          </p:cNvPr>
          <p:cNvPicPr/>
          <p:nvPr/>
        </p:nvPicPr>
        <p:blipFill rotWithShape="1">
          <a:blip r:embed="rId3"/>
          <a:srcRect l="35880" t="48487" r="706" b="4055"/>
          <a:stretch/>
        </p:blipFill>
        <p:spPr bwMode="auto">
          <a:xfrm>
            <a:off x="447728" y="3776706"/>
            <a:ext cx="3672930" cy="210056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35486A03-23F6-44D0-B0EC-865AE9B59A2D}"/>
              </a:ext>
            </a:extLst>
          </p:cNvPr>
          <p:cNvPicPr/>
          <p:nvPr/>
        </p:nvPicPr>
        <p:blipFill rotWithShape="1">
          <a:blip r:embed="rId4"/>
          <a:srcRect l="35506" t="48829" r="1204" b="4226"/>
          <a:stretch/>
        </p:blipFill>
        <p:spPr bwMode="auto">
          <a:xfrm>
            <a:off x="4911672" y="3798266"/>
            <a:ext cx="3784600" cy="204089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1532477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 plot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980728"/>
            <a:ext cx="8928992" cy="5214974"/>
          </a:xfrm>
        </p:spPr>
        <p:txBody>
          <a:bodyPr>
            <a:noAutofit/>
          </a:bodyPr>
          <a:lstStyle/>
          <a:p>
            <a:pPr lvl="0"/>
            <a:r>
              <a:rPr lang="en-GB" sz="2800" dirty="0"/>
              <a:t>How does unemployment correlate with player earnings?</a:t>
            </a:r>
            <a:endParaRPr lang="en-US" sz="28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84EE821-A8AD-424D-AA1D-ED8A9160B220}"/>
              </a:ext>
            </a:extLst>
          </p:cNvPr>
          <p:cNvPicPr/>
          <p:nvPr/>
        </p:nvPicPr>
        <p:blipFill rotWithShape="1">
          <a:blip r:embed="rId3"/>
          <a:srcRect t="49514" r="64493" b="2684"/>
          <a:stretch/>
        </p:blipFill>
        <p:spPr bwMode="auto">
          <a:xfrm>
            <a:off x="2516891" y="2132856"/>
            <a:ext cx="4110186" cy="395318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466406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Heat Map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980728"/>
            <a:ext cx="8507288" cy="720080"/>
          </a:xfrm>
        </p:spPr>
        <p:txBody>
          <a:bodyPr>
            <a:noAutofit/>
          </a:bodyPr>
          <a:lstStyle/>
          <a:p>
            <a:pPr lvl="0"/>
            <a:r>
              <a:rPr lang="en-GB" dirty="0"/>
              <a:t>What months are the most active in esports?</a:t>
            </a:r>
            <a:endParaRPr lang="en-US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CD61F45-D724-4BDA-B5BD-8E179EA48574}"/>
              </a:ext>
            </a:extLst>
          </p:cNvPr>
          <p:cNvPicPr/>
          <p:nvPr/>
        </p:nvPicPr>
        <p:blipFill rotWithShape="1">
          <a:blip r:embed="rId3"/>
          <a:srcRect l="64410" r="831" b="51513"/>
          <a:stretch/>
        </p:blipFill>
        <p:spPr bwMode="auto">
          <a:xfrm>
            <a:off x="2173469" y="1988840"/>
            <a:ext cx="4375358" cy="403055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3785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/>
              <a:t>01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7704" y="3214686"/>
            <a:ext cx="7160096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 err="1"/>
              <a:t>Overview</a:t>
            </a:r>
            <a:endParaRPr lang="pt-PT" sz="6000" dirty="0"/>
          </a:p>
        </p:txBody>
      </p:sp>
    </p:spTree>
    <p:extLst>
      <p:ext uri="{BB962C8B-B14F-4D97-AF65-F5344CB8AC3E}">
        <p14:creationId xmlns:p14="http://schemas.microsoft.com/office/powerpoint/2010/main" val="1034637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2674640" cy="1423060"/>
          </a:xfrm>
        </p:spPr>
        <p:txBody>
          <a:bodyPr>
            <a:noAutofit/>
          </a:bodyPr>
          <a:lstStyle/>
          <a:p>
            <a:r>
              <a:rPr lang="en-US" sz="2400" i="1" dirty="0"/>
              <a:t>Choropleth Map:</a:t>
            </a:r>
          </a:p>
          <a:p>
            <a:pPr marL="971550" lvl="1" indent="-571500">
              <a:buFont typeface="Wingdings" panose="05000000000000000000" pitchFamily="2" charset="2"/>
              <a:buChar char="Ø"/>
            </a:pPr>
            <a:r>
              <a:rPr lang="en-US" sz="2000" i="1" dirty="0"/>
              <a:t>Scatter plot;</a:t>
            </a:r>
          </a:p>
          <a:p>
            <a:pPr marL="971550" lvl="1" indent="-571500">
              <a:buFont typeface="Wingdings" panose="05000000000000000000" pitchFamily="2" charset="2"/>
              <a:buChar char="Ø"/>
            </a:pPr>
            <a:r>
              <a:rPr lang="en-US" sz="2000" i="1" dirty="0"/>
              <a:t>Bar chart;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712FBBF-3216-4DDA-B0CC-4ADB4A95EF26}"/>
              </a:ext>
            </a:extLst>
          </p:cNvPr>
          <p:cNvSpPr txBox="1">
            <a:spLocks/>
          </p:cNvSpPr>
          <p:nvPr/>
        </p:nvSpPr>
        <p:spPr>
          <a:xfrm>
            <a:off x="5508104" y="1285860"/>
            <a:ext cx="2880320" cy="10630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800"/>
              </a:spcBef>
              <a:buFont typeface="Arial" pitchFamily="34" charset="0"/>
              <a:buNone/>
              <a:defRPr sz="3200" b="1" kern="1200">
                <a:solidFill>
                  <a:srgbClr val="3366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i="1" dirty="0"/>
              <a:t>Dynamic Heat Map:</a:t>
            </a:r>
            <a:endParaRPr lang="en-US" sz="2000" i="1" dirty="0"/>
          </a:p>
          <a:p>
            <a:pPr marL="971550" lvl="1" indent="-571500">
              <a:buFont typeface="Wingdings" panose="05000000000000000000" pitchFamily="2" charset="2"/>
              <a:buChar char="Ø"/>
            </a:pPr>
            <a:r>
              <a:rPr lang="en-US" sz="2000" i="1" dirty="0"/>
              <a:t>Bar chart;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E8FFE0A-CFFA-4761-B386-F1E4501DB35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5964" y="2924944"/>
            <a:ext cx="4932040" cy="35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083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/>
              <a:t>02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1222" y="3214686"/>
            <a:ext cx="6786578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/>
              <a:t>Visual </a:t>
            </a:r>
            <a:r>
              <a:rPr lang="pt-PT" sz="6000" dirty="0" err="1"/>
              <a:t>encoding</a:t>
            </a:r>
            <a:endParaRPr lang="pt-PT" sz="6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Encoding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214974"/>
          </a:xfrm>
        </p:spPr>
        <p:txBody>
          <a:bodyPr>
            <a:noAutofit/>
          </a:bodyPr>
          <a:lstStyle/>
          <a:p>
            <a:r>
              <a:rPr lang="en-US" sz="4000" dirty="0"/>
              <a:t>Choropleth Map:</a:t>
            </a:r>
          </a:p>
        </p:txBody>
      </p:sp>
      <p:pic>
        <p:nvPicPr>
          <p:cNvPr id="1028" name="Picture 4" descr="Resultado de imagem para saturation">
            <a:extLst>
              <a:ext uri="{FF2B5EF4-FFF2-40B4-BE49-F238E27FC236}">
                <a16:creationId xmlns:a16="http://schemas.microsoft.com/office/drawing/2014/main" id="{B5B584F3-7752-438B-A6CC-50F4A7B9CA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908287"/>
            <a:ext cx="3983376" cy="2143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C534B0CA-58AC-4342-856A-E40847DCD6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2103" y="2821777"/>
            <a:ext cx="3684697" cy="2143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120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Encoding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Scatter plot:</a:t>
            </a:r>
          </a:p>
        </p:txBody>
      </p:sp>
      <p:sp>
        <p:nvSpPr>
          <p:cNvPr id="6" name="Fluxograma: Conexão 5">
            <a:extLst>
              <a:ext uri="{FF2B5EF4-FFF2-40B4-BE49-F238E27FC236}">
                <a16:creationId xmlns:a16="http://schemas.microsoft.com/office/drawing/2014/main" id="{D4A84904-49AE-4C4C-9665-56BEEDD302E2}"/>
              </a:ext>
            </a:extLst>
          </p:cNvPr>
          <p:cNvSpPr/>
          <p:nvPr/>
        </p:nvSpPr>
        <p:spPr>
          <a:xfrm>
            <a:off x="4165612" y="3645024"/>
            <a:ext cx="792088" cy="720080"/>
          </a:xfrm>
          <a:prstGeom prst="flowChartConnector">
            <a:avLst/>
          </a:prstGeom>
          <a:solidFill>
            <a:srgbClr val="66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uxograma: Conexão 6">
            <a:extLst>
              <a:ext uri="{FF2B5EF4-FFF2-40B4-BE49-F238E27FC236}">
                <a16:creationId xmlns:a16="http://schemas.microsoft.com/office/drawing/2014/main" id="{21E86777-0809-4858-B290-F43EDBE4C807}"/>
              </a:ext>
            </a:extLst>
          </p:cNvPr>
          <p:cNvSpPr/>
          <p:nvPr/>
        </p:nvSpPr>
        <p:spPr>
          <a:xfrm>
            <a:off x="2123728" y="3645024"/>
            <a:ext cx="792088" cy="720080"/>
          </a:xfrm>
          <a:prstGeom prst="flowChartConnector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uxograma: Conexão 7">
            <a:extLst>
              <a:ext uri="{FF2B5EF4-FFF2-40B4-BE49-F238E27FC236}">
                <a16:creationId xmlns:a16="http://schemas.microsoft.com/office/drawing/2014/main" id="{472BF102-2022-4250-9456-0965BE67C83C}"/>
              </a:ext>
            </a:extLst>
          </p:cNvPr>
          <p:cNvSpPr/>
          <p:nvPr/>
        </p:nvSpPr>
        <p:spPr>
          <a:xfrm>
            <a:off x="6012160" y="3645024"/>
            <a:ext cx="792088" cy="720080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042941D-5874-4827-9017-54DAC2E76BD0}"/>
              </a:ext>
            </a:extLst>
          </p:cNvPr>
          <p:cNvSpPr txBox="1"/>
          <p:nvPr/>
        </p:nvSpPr>
        <p:spPr>
          <a:xfrm>
            <a:off x="1583668" y="4609066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% </a:t>
            </a:r>
            <a:r>
              <a:rPr lang="en-US" dirty="0" err="1"/>
              <a:t>Unemplyoment</a:t>
            </a:r>
            <a:endParaRPr lang="en-US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C60FCA5A-144A-40DC-8CF9-0194FC45618F}"/>
              </a:ext>
            </a:extLst>
          </p:cNvPr>
          <p:cNvSpPr txBox="1"/>
          <p:nvPr/>
        </p:nvSpPr>
        <p:spPr>
          <a:xfrm>
            <a:off x="3545861" y="4609066"/>
            <a:ext cx="2052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% Urban population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87505DEA-18D4-4B75-970C-C5FB5E470964}"/>
              </a:ext>
            </a:extLst>
          </p:cNvPr>
          <p:cNvSpPr txBox="1"/>
          <p:nvPr/>
        </p:nvSpPr>
        <p:spPr>
          <a:xfrm>
            <a:off x="5796136" y="460906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GDP (USD)</a:t>
            </a:r>
          </a:p>
        </p:txBody>
      </p:sp>
    </p:spTree>
    <p:extLst>
      <p:ext uri="{BB962C8B-B14F-4D97-AF65-F5344CB8AC3E}">
        <p14:creationId xmlns:p14="http://schemas.microsoft.com/office/powerpoint/2010/main" val="4281510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Encoding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Bar chart: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E5EFD8AF-AE9E-4EB5-AE22-5E546D60490D}"/>
              </a:ext>
            </a:extLst>
          </p:cNvPr>
          <p:cNvSpPr/>
          <p:nvPr/>
        </p:nvSpPr>
        <p:spPr>
          <a:xfrm>
            <a:off x="4139952" y="2420888"/>
            <a:ext cx="648072" cy="34563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Conexão reta unidirecional 5">
            <a:extLst>
              <a:ext uri="{FF2B5EF4-FFF2-40B4-BE49-F238E27FC236}">
                <a16:creationId xmlns:a16="http://schemas.microsoft.com/office/drawing/2014/main" id="{F67F6C8F-8CDE-4AF9-92E7-838A3B168F08}"/>
              </a:ext>
            </a:extLst>
          </p:cNvPr>
          <p:cNvCxnSpPr/>
          <p:nvPr/>
        </p:nvCxnSpPr>
        <p:spPr>
          <a:xfrm flipV="1">
            <a:off x="5004048" y="2420888"/>
            <a:ext cx="0" cy="3456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A1E4D62F-CF24-42EC-8ADE-AA5671BD1912}"/>
              </a:ext>
            </a:extLst>
          </p:cNvPr>
          <p:cNvSpPr txBox="1"/>
          <p:nvPr/>
        </p:nvSpPr>
        <p:spPr>
          <a:xfrm>
            <a:off x="5214641" y="3825914"/>
            <a:ext cx="23866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Height indicates earnings or quantity of tournaments</a:t>
            </a:r>
          </a:p>
        </p:txBody>
      </p:sp>
    </p:spTree>
    <p:extLst>
      <p:ext uri="{BB962C8B-B14F-4D97-AF65-F5344CB8AC3E}">
        <p14:creationId xmlns:p14="http://schemas.microsoft.com/office/powerpoint/2010/main" val="3514031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Encoding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Dynamic Heat Map: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0F4E97D-0919-4898-A067-5C5F63E02F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1634" y="2348880"/>
            <a:ext cx="5600700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895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/>
              <a:t>03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7704" y="3214686"/>
            <a:ext cx="7160096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/>
              <a:t>IDIOM – </a:t>
            </a:r>
            <a:r>
              <a:rPr lang="pt-PT" sz="6000" dirty="0" err="1"/>
              <a:t>tasks</a:t>
            </a:r>
            <a:r>
              <a:rPr lang="pt-PT" sz="6000" dirty="0"/>
              <a:t>/</a:t>
            </a:r>
            <a:r>
              <a:rPr lang="pt-PT" sz="6000" dirty="0" err="1"/>
              <a:t>questions</a:t>
            </a:r>
            <a:r>
              <a:rPr lang="pt-PT" sz="6000" dirty="0"/>
              <a:t> </a:t>
            </a:r>
            <a:r>
              <a:rPr lang="pt-PT" sz="6000" dirty="0" err="1"/>
              <a:t>mapping</a:t>
            </a:r>
            <a:endParaRPr lang="pt-PT" sz="6000" dirty="0"/>
          </a:p>
        </p:txBody>
      </p:sp>
    </p:spTree>
    <p:extLst>
      <p:ext uri="{BB962C8B-B14F-4D97-AF65-F5344CB8AC3E}">
        <p14:creationId xmlns:p14="http://schemas.microsoft.com/office/powerpoint/2010/main" val="627357321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-gvip">
  <a:themeElements>
    <a:clrScheme name="GVIP">
      <a:dk1>
        <a:srgbClr val="000000"/>
      </a:dk1>
      <a:lt1>
        <a:srgbClr val="FFFFFF"/>
      </a:lt1>
      <a:dk2>
        <a:srgbClr val="1D3B59"/>
      </a:dk2>
      <a:lt2>
        <a:srgbClr val="336699"/>
      </a:lt2>
      <a:accent1>
        <a:srgbClr val="2A9300"/>
      </a:accent1>
      <a:accent2>
        <a:srgbClr val="CF8C00"/>
      </a:accent2>
      <a:accent3>
        <a:srgbClr val="00A0BD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template-gvip</Template>
  <TotalTime>3078</TotalTime>
  <Words>145</Words>
  <Application>Microsoft Office PowerPoint</Application>
  <PresentationFormat>Apresentação no Ecrã (4:3)</PresentationFormat>
  <Paragraphs>48</Paragraphs>
  <Slides>13</Slides>
  <Notes>9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13</vt:i4>
      </vt:variant>
    </vt:vector>
  </HeadingPairs>
  <TitlesOfParts>
    <vt:vector size="17" baseType="lpstr">
      <vt:lpstr>Arial</vt:lpstr>
      <vt:lpstr>Calibri</vt:lpstr>
      <vt:lpstr>Wingdings</vt:lpstr>
      <vt:lpstr>template-gvip</vt:lpstr>
      <vt:lpstr>Information Visualization Visualization Sketch</vt:lpstr>
      <vt:lpstr>Overview</vt:lpstr>
      <vt:lpstr>Overview</vt:lpstr>
      <vt:lpstr>Visual encoding</vt:lpstr>
      <vt:lpstr>Visual Encoding</vt:lpstr>
      <vt:lpstr>Visual Encoding</vt:lpstr>
      <vt:lpstr>Visual Encoding</vt:lpstr>
      <vt:lpstr>Visual Encoding</vt:lpstr>
      <vt:lpstr>IDIOM – tasks/questions mapping</vt:lpstr>
      <vt:lpstr>Choropleth Map</vt:lpstr>
      <vt:lpstr>Bar Chart</vt:lpstr>
      <vt:lpstr>Scatter plot</vt:lpstr>
      <vt:lpstr>Heat Map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Color and Video</dc:title>
  <dc:creator>Daniel</dc:creator>
  <cp:lastModifiedBy>Francisco Campaniço</cp:lastModifiedBy>
  <cp:revision>341</cp:revision>
  <dcterms:created xsi:type="dcterms:W3CDTF">2010-04-13T09:45:33Z</dcterms:created>
  <dcterms:modified xsi:type="dcterms:W3CDTF">2018-10-29T22:53:40Z</dcterms:modified>
</cp:coreProperties>
</file>