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1096" r:id="rId4"/>
    <p:sldId id="1097" r:id="rId5"/>
    <p:sldId id="1098" r:id="rId6"/>
    <p:sldId id="1105" r:id="rId7"/>
    <p:sldId id="1099" r:id="rId8"/>
    <p:sldId id="1100" r:id="rId9"/>
    <p:sldId id="1106" r:id="rId10"/>
    <p:sldId id="1109" r:id="rId11"/>
    <p:sldId id="1107" r:id="rId12"/>
    <p:sldId id="1111" r:id="rId13"/>
    <p:sldId id="1101" r:id="rId14"/>
    <p:sldId id="1102" r:id="rId15"/>
    <p:sldId id="1108" r:id="rId16"/>
    <p:sldId id="1103" r:id="rId17"/>
    <p:sldId id="1104" r:id="rId18"/>
    <p:sldId id="1110" r:id="rId19"/>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00FF00"/>
    <a:srgbClr val="1D3B59"/>
    <a:srgbClr val="663300"/>
    <a:srgbClr val="FF9900"/>
    <a:srgbClr val="66CCFF"/>
    <a:srgbClr val="FF99FF"/>
    <a:srgbClr val="003399"/>
    <a:srgbClr val="EAEAEA"/>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6784" autoAdjust="0"/>
  </p:normalViewPr>
  <p:slideViewPr>
    <p:cSldViewPr>
      <p:cViewPr varScale="1">
        <p:scale>
          <a:sx n="75" d="100"/>
          <a:sy n="75" d="100"/>
        </p:scale>
        <p:origin x="1627"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17</a:t>
            </a:fld>
            <a:endParaRPr lang="en-US"/>
          </a:p>
        </p:txBody>
      </p:sp>
    </p:spTree>
    <p:extLst>
      <p:ext uri="{BB962C8B-B14F-4D97-AF65-F5344CB8AC3E}">
        <p14:creationId xmlns:p14="http://schemas.microsoft.com/office/powerpoint/2010/main" val="3520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5</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6</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8</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111296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14</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15</a:t>
            </a:fld>
            <a:endParaRPr lang="en-US"/>
          </a:p>
        </p:txBody>
      </p:sp>
    </p:spTree>
    <p:extLst>
      <p:ext uri="{BB962C8B-B14F-4D97-AF65-F5344CB8AC3E}">
        <p14:creationId xmlns:p14="http://schemas.microsoft.com/office/powerpoint/2010/main" val="1355792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16/10/2018</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Project</a:t>
            </a:r>
            <a:r>
              <a:rPr lang="pt-PT" sz="4800" dirty="0"/>
              <a:t> </a:t>
            </a:r>
            <a:r>
              <a:rPr lang="pt-PT" sz="4800" dirty="0" err="1"/>
              <a:t>Proposal</a:t>
            </a:r>
            <a:r>
              <a:rPr lang="pt-PT" sz="4800" dirty="0"/>
              <a:t> </a:t>
            </a:r>
            <a:r>
              <a:rPr lang="pt-PT" sz="4800" dirty="0" err="1"/>
              <a:t>and</a:t>
            </a:r>
            <a:r>
              <a:rPr lang="pt-PT" sz="4800" dirty="0"/>
              <a:t> </a:t>
            </a:r>
            <a:r>
              <a:rPr lang="pt-PT" sz="4800" dirty="0" err="1"/>
              <a:t>Dataset</a:t>
            </a:r>
            <a:endParaRPr lang="pt-PT" sz="4800" dirty="0"/>
          </a:p>
        </p:txBody>
      </p:sp>
      <p:sp>
        <p:nvSpPr>
          <p:cNvPr id="5" name="Text Placeholder 4"/>
          <p:cNvSpPr>
            <a:spLocks noGrp="1"/>
          </p:cNvSpPr>
          <p:nvPr>
            <p:ph type="body" sz="quarter" idx="10"/>
          </p:nvPr>
        </p:nvSpPr>
        <p:spPr>
          <a:xfrm>
            <a:off x="0" y="4571984"/>
            <a:ext cx="1728192" cy="2286016"/>
          </a:xfrm>
          <a:solidFill>
            <a:schemeClr val="bg1"/>
          </a:solidFill>
        </p:spPr>
        <p:txBody>
          <a:bodyPr/>
          <a:lstStyle/>
          <a:p>
            <a:r>
              <a:rPr lang="pt-PT" sz="4600" dirty="0">
                <a:solidFill>
                  <a:schemeClr val="bg2"/>
                </a:solidFill>
              </a:rPr>
              <a:t>G13-A</a:t>
            </a:r>
          </a:p>
        </p:txBody>
      </p:sp>
      <p:sp>
        <p:nvSpPr>
          <p:cNvPr id="8" name="Text Placeholder 4"/>
          <p:cNvSpPr txBox="1">
            <a:spLocks/>
          </p:cNvSpPr>
          <p:nvPr/>
        </p:nvSpPr>
        <p:spPr>
          <a:xfrm>
            <a:off x="1619672" y="5085184"/>
            <a:ext cx="3240360" cy="1628800"/>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83463 – Francisco Campaniço</a:t>
            </a:r>
          </a:p>
          <a:p>
            <a:r>
              <a:rPr lang="pt-PT" sz="2400" b="0" dirty="0">
                <a:solidFill>
                  <a:schemeClr val="bg2"/>
                </a:solidFill>
              </a:rPr>
              <a:t>83482 – João Rafael</a:t>
            </a:r>
          </a:p>
          <a:p>
            <a:r>
              <a:rPr lang="pt-PT" sz="2400" b="0" dirty="0">
                <a:solidFill>
                  <a:schemeClr val="bg2"/>
                </a:solidFill>
              </a:rPr>
              <a:t>83558 – Rodrigo Oliveira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GB" sz="2800" dirty="0">
                <a:solidFill>
                  <a:schemeClr val="tx1"/>
                </a:solidFill>
              </a:rPr>
              <a:t>Teams</a:t>
            </a:r>
            <a:r>
              <a:rPr lang="en-GB" sz="2000" b="0" dirty="0">
                <a:solidFill>
                  <a:schemeClr val="tx1"/>
                </a:solidFill>
              </a:rPr>
              <a:t> </a:t>
            </a:r>
          </a:p>
          <a:p>
            <a:r>
              <a:rPr lang="en-GB" sz="2000" b="0" dirty="0">
                <a:solidFill>
                  <a:schemeClr val="tx1"/>
                </a:solidFill>
              </a:rPr>
              <a:t>Static table </a:t>
            </a:r>
            <a:r>
              <a:rPr lang="en-GB" sz="1600" b="0" dirty="0" err="1">
                <a:solidFill>
                  <a:schemeClr val="tx1"/>
                </a:solidFill>
                <a:latin typeface="Courier New" panose="02070309020205020404" pitchFamily="49" charset="0"/>
                <a:cs typeface="Courier New" panose="02070309020205020404" pitchFamily="49" charset="0"/>
              </a:rPr>
              <a:t>teams.json</a:t>
            </a:r>
            <a:r>
              <a:rPr lang="en-GB" sz="2000" b="0" dirty="0">
                <a:solidFill>
                  <a:schemeClr val="tx1"/>
                </a:solidFill>
              </a:rPr>
              <a:t>, containing a team’s ID, name, tournaments and earnings.</a:t>
            </a:r>
          </a:p>
          <a:p>
            <a:r>
              <a:rPr lang="en-GB" sz="2000" dirty="0">
                <a:solidFill>
                  <a:schemeClr val="tx1"/>
                </a:solidFill>
              </a:rPr>
              <a:t>Attributes</a:t>
            </a:r>
            <a:r>
              <a:rPr lang="en-GB" sz="2000" b="0" dirty="0">
                <a:solidFill>
                  <a:schemeClr val="tx1"/>
                </a:solidFill>
              </a:rPr>
              <a:t>:</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teamId</a:t>
            </a:r>
            <a:r>
              <a:rPr lang="en-GB" sz="2000" b="0" dirty="0">
                <a:solidFill>
                  <a:schemeClr val="tx1"/>
                </a:solidFill>
              </a:rPr>
              <a:t>, </a:t>
            </a:r>
            <a:r>
              <a:rPr lang="en-GB" sz="1600" b="0" dirty="0" err="1">
                <a:solidFill>
                  <a:schemeClr val="tx1"/>
                </a:solidFill>
                <a:latin typeface="Courier New" panose="02070309020205020404" pitchFamily="49" charset="0"/>
                <a:cs typeface="Courier New" panose="02070309020205020404" pitchFamily="49" charset="0"/>
              </a:rPr>
              <a:t>teamName</a:t>
            </a:r>
            <a:r>
              <a:rPr lang="en-GB" sz="2000" b="0" dirty="0">
                <a:solidFill>
                  <a:schemeClr val="tx1"/>
                </a:solidFill>
              </a:rPr>
              <a:t>: nominal; both identify a team/organisation.</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totalTournaments</a:t>
            </a:r>
            <a:r>
              <a:rPr lang="en-GB" sz="2000" b="0" dirty="0">
                <a:solidFill>
                  <a:schemeClr val="tx1"/>
                </a:solidFill>
              </a:rPr>
              <a:t>: quantitative, ratio; number of tournaments the team participated in.</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totalUSDPrize</a:t>
            </a:r>
            <a:r>
              <a:rPr lang="en-GB" sz="2000" b="0" dirty="0">
                <a:solidFill>
                  <a:schemeClr val="tx1"/>
                </a:solidFill>
              </a:rPr>
              <a:t>: quantitative, ratio; team’s total earnings.</a:t>
            </a:r>
            <a:endParaRPr lang="pt-PT" sz="2000" b="0" dirty="0">
              <a:solidFill>
                <a:schemeClr val="tx1"/>
              </a:solidFill>
            </a:endParaRPr>
          </a:p>
        </p:txBody>
      </p:sp>
      <p:pic>
        <p:nvPicPr>
          <p:cNvPr id="5" name="Imagem 4">
            <a:extLst>
              <a:ext uri="{FF2B5EF4-FFF2-40B4-BE49-F238E27FC236}">
                <a16:creationId xmlns:a16="http://schemas.microsoft.com/office/drawing/2014/main" id="{A14E574D-3EA3-4466-A866-8C8D3FA7D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631" y="5051413"/>
            <a:ext cx="1424482" cy="1424482"/>
          </a:xfrm>
          <a:prstGeom prst="rect">
            <a:avLst/>
          </a:prstGeom>
        </p:spPr>
      </p:pic>
      <p:pic>
        <p:nvPicPr>
          <p:cNvPr id="7" name="Imagem 6">
            <a:extLst>
              <a:ext uri="{FF2B5EF4-FFF2-40B4-BE49-F238E27FC236}">
                <a16:creationId xmlns:a16="http://schemas.microsoft.com/office/drawing/2014/main" id="{A8B103C6-E38C-461F-82D1-20A8B6699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611" y="4855638"/>
            <a:ext cx="1484514" cy="1484514"/>
          </a:xfrm>
          <a:prstGeom prst="rect">
            <a:avLst/>
          </a:prstGeom>
        </p:spPr>
      </p:pic>
      <p:pic>
        <p:nvPicPr>
          <p:cNvPr id="9" name="Imagem 8">
            <a:extLst>
              <a:ext uri="{FF2B5EF4-FFF2-40B4-BE49-F238E27FC236}">
                <a16:creationId xmlns:a16="http://schemas.microsoft.com/office/drawing/2014/main" id="{1DC3963D-0544-486F-A858-82D42998AF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5616" y="5079216"/>
            <a:ext cx="1268489" cy="1467218"/>
          </a:xfrm>
          <a:prstGeom prst="rect">
            <a:avLst/>
          </a:prstGeom>
        </p:spPr>
      </p:pic>
    </p:spTree>
    <p:extLst>
      <p:ext uri="{BB962C8B-B14F-4D97-AF65-F5344CB8AC3E}">
        <p14:creationId xmlns:p14="http://schemas.microsoft.com/office/powerpoint/2010/main" val="132067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GB" sz="2800" dirty="0">
                <a:solidFill>
                  <a:schemeClr val="tx1"/>
                </a:solidFill>
              </a:rPr>
              <a:t>Countries</a:t>
            </a:r>
          </a:p>
          <a:p>
            <a:r>
              <a:rPr lang="en-GB" sz="2000" b="0" dirty="0">
                <a:solidFill>
                  <a:schemeClr val="tx1"/>
                </a:solidFill>
              </a:rPr>
              <a:t>Static table </a:t>
            </a:r>
            <a:r>
              <a:rPr lang="en-GB" sz="1600" b="0" dirty="0" err="1">
                <a:solidFill>
                  <a:schemeClr val="tx1"/>
                </a:solidFill>
                <a:latin typeface="Courier New" panose="02070309020205020404" pitchFamily="49" charset="0"/>
                <a:cs typeface="Courier New" panose="02070309020205020404" pitchFamily="49" charset="0"/>
              </a:rPr>
              <a:t>countries.json</a:t>
            </a:r>
            <a:r>
              <a:rPr lang="en-GB" sz="2000" b="0" dirty="0">
                <a:solidFill>
                  <a:schemeClr val="tx1"/>
                </a:solidFill>
              </a:rPr>
              <a:t>, containing a country’s name, annual GDP, and unemployment/education/urban population metrics. </a:t>
            </a:r>
          </a:p>
          <a:p>
            <a:r>
              <a:rPr lang="en-GB" sz="2000" dirty="0">
                <a:solidFill>
                  <a:schemeClr val="tx1"/>
                </a:solidFill>
              </a:rPr>
              <a:t>Attributes</a:t>
            </a:r>
            <a:r>
              <a:rPr lang="en-GB" sz="2000" b="0" dirty="0">
                <a:solidFill>
                  <a:schemeClr val="tx1"/>
                </a:solidFill>
              </a:rPr>
              <a:t>:</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countryName</a:t>
            </a:r>
            <a:r>
              <a:rPr lang="en-GB" sz="1600" b="0" dirty="0">
                <a:solidFill>
                  <a:schemeClr val="tx1"/>
                </a:solidFill>
                <a:latin typeface="Courier New" panose="02070309020205020404" pitchFamily="49" charset="0"/>
                <a:cs typeface="Courier New" panose="02070309020205020404" pitchFamily="49" charset="0"/>
              </a:rPr>
              <a:t>, </a:t>
            </a:r>
            <a:r>
              <a:rPr lang="en-GB" sz="1600" b="0" dirty="0" err="1">
                <a:solidFill>
                  <a:schemeClr val="tx1"/>
                </a:solidFill>
                <a:latin typeface="Courier New" panose="02070309020205020404" pitchFamily="49" charset="0"/>
                <a:cs typeface="Courier New" panose="02070309020205020404" pitchFamily="49" charset="0"/>
              </a:rPr>
              <a:t>countryCode</a:t>
            </a:r>
            <a:r>
              <a:rPr lang="en-GB" sz="2000" b="0" dirty="0">
                <a:solidFill>
                  <a:schemeClr val="tx1"/>
                </a:solidFill>
              </a:rPr>
              <a:t>: nominal; both identify a country.</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annualGDP_USD</a:t>
            </a:r>
            <a:r>
              <a:rPr lang="en-GB" sz="2000" b="0" dirty="0">
                <a:solidFill>
                  <a:schemeClr val="tx1"/>
                </a:solidFill>
              </a:rPr>
              <a:t>: quantitative, ratio; country’s annual Gross Domestic Product.</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expenditureOnEducation_USD</a:t>
            </a:r>
            <a:r>
              <a:rPr lang="en-GB" sz="2000" b="0" dirty="0">
                <a:solidFill>
                  <a:schemeClr val="tx1"/>
                </a:solidFill>
              </a:rPr>
              <a:t>: quantitative, ratio; country’s education expenditures.</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urbanPopulationPercentage</a:t>
            </a:r>
            <a:r>
              <a:rPr lang="en-GB" sz="2000" b="0" dirty="0">
                <a:solidFill>
                  <a:schemeClr val="tx1"/>
                </a:solidFill>
              </a:rPr>
              <a:t>: quantitative, ratio; country’s urban population.</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unemploymentTotalPercentage</a:t>
            </a:r>
            <a:r>
              <a:rPr lang="en-GB" sz="2000" b="0" dirty="0">
                <a:solidFill>
                  <a:schemeClr val="tx1"/>
                </a:solidFill>
              </a:rPr>
              <a:t>: quantitative, ratio; country’s unemployment.</a:t>
            </a:r>
            <a:endParaRPr lang="pt-PT" sz="2000" b="0" dirty="0">
              <a:solidFill>
                <a:schemeClr val="tx1"/>
              </a:solidFill>
            </a:endParaRPr>
          </a:p>
          <a:p>
            <a:endParaRPr lang="en-US" sz="3600" dirty="0"/>
          </a:p>
        </p:txBody>
      </p:sp>
    </p:spTree>
    <p:extLst>
      <p:ext uri="{BB962C8B-B14F-4D97-AF65-F5344CB8AC3E}">
        <p14:creationId xmlns:p14="http://schemas.microsoft.com/office/powerpoint/2010/main" val="320860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FCE9-49F2-4C8B-8779-F8F06B14F66F}"/>
              </a:ext>
            </a:extLst>
          </p:cNvPr>
          <p:cNvSpPr>
            <a:spLocks noGrp="1"/>
          </p:cNvSpPr>
          <p:nvPr>
            <p:ph type="title"/>
          </p:nvPr>
        </p:nvSpPr>
        <p:spPr/>
        <p:txBody>
          <a:bodyPr/>
          <a:lstStyle/>
          <a:p>
            <a:endParaRPr lang="pt-PT"/>
          </a:p>
        </p:txBody>
      </p:sp>
      <p:sp>
        <p:nvSpPr>
          <p:cNvPr id="3" name="Content Placeholder 2">
            <a:extLst>
              <a:ext uri="{FF2B5EF4-FFF2-40B4-BE49-F238E27FC236}">
                <a16:creationId xmlns:a16="http://schemas.microsoft.com/office/drawing/2014/main" id="{EE204C6F-3E76-43C9-9E4A-E5BDAA511FC8}"/>
              </a:ext>
            </a:extLst>
          </p:cNvPr>
          <p:cNvSpPr>
            <a:spLocks noGrp="1"/>
          </p:cNvSpPr>
          <p:nvPr>
            <p:ph idx="1"/>
          </p:nvPr>
        </p:nvSpPr>
        <p:spPr>
          <a:xfrm>
            <a:off x="457200" y="1285860"/>
            <a:ext cx="8229600" cy="5214974"/>
          </a:xfrm>
        </p:spPr>
        <p:txBody>
          <a:bodyPr>
            <a:normAutofit/>
          </a:bodyPr>
          <a:lstStyle/>
          <a:p>
            <a:r>
              <a:rPr lang="en-GB" sz="2800" dirty="0">
                <a:solidFill>
                  <a:schemeClr val="tx1"/>
                </a:solidFill>
              </a:rPr>
              <a:t>Tournaments</a:t>
            </a:r>
          </a:p>
          <a:p>
            <a:r>
              <a:rPr lang="en-GB" sz="2000" b="0" dirty="0">
                <a:solidFill>
                  <a:schemeClr val="tx1"/>
                </a:solidFill>
              </a:rPr>
              <a:t>Static table </a:t>
            </a:r>
            <a:r>
              <a:rPr lang="en-GB" sz="1600" b="0" dirty="0" err="1">
                <a:solidFill>
                  <a:schemeClr val="tx1"/>
                </a:solidFill>
                <a:latin typeface="Courier New" panose="02070309020205020404" pitchFamily="49" charset="0"/>
                <a:cs typeface="Courier New" panose="02070309020205020404" pitchFamily="49" charset="0"/>
              </a:rPr>
              <a:t>tournaments.json</a:t>
            </a:r>
            <a:r>
              <a:rPr lang="en-GB" sz="2000" b="0" dirty="0">
                <a:solidFill>
                  <a:schemeClr val="tx1"/>
                </a:solidFill>
              </a:rPr>
              <a:t>, containing game and tournament IDs, start and end dates, and the total prize. </a:t>
            </a:r>
          </a:p>
          <a:p>
            <a:r>
              <a:rPr lang="en-GB" sz="2000" dirty="0">
                <a:solidFill>
                  <a:schemeClr val="tx1"/>
                </a:solidFill>
              </a:rPr>
              <a:t>Attributes</a:t>
            </a:r>
            <a:r>
              <a:rPr lang="en-GB" sz="2000" b="0" dirty="0">
                <a:solidFill>
                  <a:schemeClr val="tx1"/>
                </a:solidFill>
              </a:rPr>
              <a:t>:</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gameId</a:t>
            </a:r>
            <a:r>
              <a:rPr lang="en-GB" sz="2000" b="0" dirty="0">
                <a:solidFill>
                  <a:schemeClr val="tx1"/>
                </a:solidFill>
              </a:rPr>
              <a:t>, </a:t>
            </a:r>
            <a:r>
              <a:rPr lang="en-GB" sz="1600" b="0" dirty="0" err="1">
                <a:solidFill>
                  <a:schemeClr val="tx1"/>
                </a:solidFill>
                <a:latin typeface="Courier New" panose="02070309020205020404" pitchFamily="49" charset="0"/>
                <a:cs typeface="Courier New" panose="02070309020205020404" pitchFamily="49" charset="0"/>
              </a:rPr>
              <a:t>tournamentId</a:t>
            </a:r>
            <a:r>
              <a:rPr lang="en-GB" sz="2000" b="0" dirty="0">
                <a:solidFill>
                  <a:schemeClr val="tx1"/>
                </a:solidFill>
              </a:rPr>
              <a:t>: nominal; they identify the game played and the tournament respectively.</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startDate</a:t>
            </a:r>
            <a:r>
              <a:rPr lang="en-GB" sz="2000" b="0" dirty="0">
                <a:solidFill>
                  <a:schemeClr val="tx1"/>
                </a:solidFill>
              </a:rPr>
              <a:t>, </a:t>
            </a:r>
            <a:r>
              <a:rPr lang="en-GB" sz="1600" b="0" dirty="0" err="1">
                <a:solidFill>
                  <a:schemeClr val="tx1"/>
                </a:solidFill>
                <a:latin typeface="Courier New" panose="02070309020205020404" pitchFamily="49" charset="0"/>
                <a:cs typeface="Courier New" panose="02070309020205020404" pitchFamily="49" charset="0"/>
              </a:rPr>
              <a:t>endDate</a:t>
            </a:r>
            <a:r>
              <a:rPr lang="en-GB" sz="2000" b="0" dirty="0">
                <a:solidFill>
                  <a:schemeClr val="tx1"/>
                </a:solidFill>
              </a:rPr>
              <a:t>: quantitative, hierarchical; start and ending dates for the tournament</a:t>
            </a:r>
            <a:endParaRPr lang="pt-PT" sz="2000" b="0" dirty="0">
              <a:solidFill>
                <a:schemeClr val="tx1"/>
              </a:solidFill>
            </a:endParaRPr>
          </a:p>
          <a:p>
            <a:pPr lvl="1">
              <a:buFont typeface="Arial" panose="020B0604020202020204" pitchFamily="34" charset="0"/>
              <a:buChar char="•"/>
            </a:pPr>
            <a:r>
              <a:rPr lang="pt-PT" sz="1600" b="0" dirty="0" err="1">
                <a:solidFill>
                  <a:schemeClr val="tx1"/>
                </a:solidFill>
                <a:latin typeface="Courier New" panose="02070309020205020404" pitchFamily="49" charset="0"/>
                <a:cs typeface="Courier New" panose="02070309020205020404" pitchFamily="49" charset="0"/>
              </a:rPr>
              <a:t>totalUSDPrize</a:t>
            </a:r>
            <a:r>
              <a:rPr lang="pt-PT" sz="2000" b="0" dirty="0">
                <a:solidFill>
                  <a:schemeClr val="tx1"/>
                </a:solidFill>
              </a:rPr>
              <a:t>: </a:t>
            </a:r>
            <a:r>
              <a:rPr lang="pt-PT" sz="2000" b="0" dirty="0" err="1">
                <a:solidFill>
                  <a:schemeClr val="tx1"/>
                </a:solidFill>
              </a:rPr>
              <a:t>quantitative</a:t>
            </a:r>
            <a:r>
              <a:rPr lang="pt-PT" sz="2000" b="0" dirty="0">
                <a:solidFill>
                  <a:schemeClr val="tx1"/>
                </a:solidFill>
              </a:rPr>
              <a:t>, ratio; </a:t>
            </a:r>
            <a:r>
              <a:rPr lang="pt-PT" sz="2000" b="0" dirty="0" err="1">
                <a:solidFill>
                  <a:schemeClr val="tx1"/>
                </a:solidFill>
              </a:rPr>
              <a:t>tournament’s</a:t>
            </a:r>
            <a:r>
              <a:rPr lang="pt-PT" sz="2000" b="0" dirty="0">
                <a:solidFill>
                  <a:schemeClr val="tx1"/>
                </a:solidFill>
              </a:rPr>
              <a:t> total </a:t>
            </a:r>
            <a:r>
              <a:rPr lang="pt-PT" sz="2000" b="0" dirty="0" err="1">
                <a:solidFill>
                  <a:schemeClr val="tx1"/>
                </a:solidFill>
              </a:rPr>
              <a:t>prize</a:t>
            </a:r>
            <a:r>
              <a:rPr lang="pt-PT" sz="2000" b="0" dirty="0">
                <a:solidFill>
                  <a:schemeClr val="tx1"/>
                </a:solidFill>
              </a:rPr>
              <a:t> pool.</a:t>
            </a:r>
          </a:p>
          <a:p>
            <a:endParaRPr lang="pt-PT" dirty="0"/>
          </a:p>
        </p:txBody>
      </p:sp>
    </p:spTree>
    <p:extLst>
      <p:ext uri="{BB962C8B-B14F-4D97-AF65-F5344CB8AC3E}">
        <p14:creationId xmlns:p14="http://schemas.microsoft.com/office/powerpoint/2010/main" val="196937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04</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a:t>Dataset</a:t>
            </a:r>
            <a:r>
              <a:rPr lang="pt-PT" sz="6000" dirty="0"/>
              <a:t> </a:t>
            </a:r>
            <a:r>
              <a:rPr lang="pt-PT" sz="6000" dirty="0" err="1"/>
              <a:t>processing</a:t>
            </a:r>
            <a:endParaRPr lang="pt-PT" sz="6000" dirty="0"/>
          </a:p>
        </p:txBody>
      </p:sp>
    </p:spTree>
    <p:extLst>
      <p:ext uri="{BB962C8B-B14F-4D97-AF65-F5344CB8AC3E}">
        <p14:creationId xmlns:p14="http://schemas.microsoft.com/office/powerpoint/2010/main" val="404549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processing</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4000" dirty="0"/>
              <a:t>Dataset cleaning description</a:t>
            </a:r>
          </a:p>
          <a:p>
            <a:r>
              <a:rPr lang="en-US" sz="4000" b="0" dirty="0">
                <a:solidFill>
                  <a:schemeClr val="tx1"/>
                </a:solidFill>
              </a:rPr>
              <a:t>	</a:t>
            </a:r>
            <a:r>
              <a:rPr lang="en-GB" sz="2400" b="0" dirty="0">
                <a:solidFill>
                  <a:schemeClr val="tx1"/>
                </a:solidFill>
              </a:rPr>
              <a:t>The data for games, teams and players was obtained directly from the esportsearnings.com API.</a:t>
            </a:r>
            <a:endParaRPr lang="pt-PT" sz="2400" b="0" dirty="0">
              <a:solidFill>
                <a:schemeClr val="tx1"/>
              </a:solidFill>
            </a:endParaRPr>
          </a:p>
          <a:p>
            <a:r>
              <a:rPr lang="en-GB" sz="2400" b="0" dirty="0">
                <a:solidFill>
                  <a:schemeClr val="tx1"/>
                </a:solidFill>
              </a:rPr>
              <a:t>	Player earnings by age data was scraped from the same site (using a node.js script to go to each player’s “Tournaments won by age” page and making a .json file from it.)</a:t>
            </a:r>
            <a:endParaRPr lang="pt-PT" sz="2400" b="0" dirty="0">
              <a:solidFill>
                <a:schemeClr val="tx1"/>
              </a:solidFill>
            </a:endParaRPr>
          </a:p>
          <a:p>
            <a:r>
              <a:rPr lang="en-GB" sz="2400" b="0" dirty="0">
                <a:solidFill>
                  <a:schemeClr val="tx1"/>
                </a:solidFill>
              </a:rPr>
              <a:t>	Country data was obtained from the worldbank.org API in .xlsx format and converted to .json afterwards, with the use of a Python script.</a:t>
            </a:r>
            <a:endParaRPr lang="pt-PT" sz="2400" b="0" dirty="0">
              <a:solidFill>
                <a:schemeClr val="tx1"/>
              </a:solidFill>
            </a:endParaRPr>
          </a:p>
        </p:txBody>
      </p:sp>
      <p:pic>
        <p:nvPicPr>
          <p:cNvPr id="5" name="Imagem 4">
            <a:extLst>
              <a:ext uri="{FF2B5EF4-FFF2-40B4-BE49-F238E27FC236}">
                <a16:creationId xmlns:a16="http://schemas.microsoft.com/office/drawing/2014/main" id="{7E72F6E3-861E-4CB2-9949-0605A69E2A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5525827"/>
            <a:ext cx="2133997" cy="1020607"/>
          </a:xfrm>
          <a:prstGeom prst="rect">
            <a:avLst/>
          </a:prstGeom>
        </p:spPr>
      </p:pic>
      <p:pic>
        <p:nvPicPr>
          <p:cNvPr id="7" name="Imagem 6">
            <a:extLst>
              <a:ext uri="{FF2B5EF4-FFF2-40B4-BE49-F238E27FC236}">
                <a16:creationId xmlns:a16="http://schemas.microsoft.com/office/drawing/2014/main" id="{BD2EE114-95F1-43FB-B7F6-E7A94B0306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9648" y="5082461"/>
            <a:ext cx="1862336" cy="1862336"/>
          </a:xfrm>
          <a:prstGeom prst="rect">
            <a:avLst/>
          </a:prstGeom>
        </p:spPr>
      </p:pic>
      <p:pic>
        <p:nvPicPr>
          <p:cNvPr id="9" name="Imagem 8">
            <a:extLst>
              <a:ext uri="{FF2B5EF4-FFF2-40B4-BE49-F238E27FC236}">
                <a16:creationId xmlns:a16="http://schemas.microsoft.com/office/drawing/2014/main" id="{95BE73B9-B00C-48A5-9F79-4B53681ED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8024" y="5303709"/>
            <a:ext cx="1419841" cy="1419841"/>
          </a:xfrm>
          <a:prstGeom prst="rect">
            <a:avLst/>
          </a:prstGeom>
        </p:spPr>
      </p:pic>
    </p:spTree>
    <p:extLst>
      <p:ext uri="{BB962C8B-B14F-4D97-AF65-F5344CB8AC3E}">
        <p14:creationId xmlns:p14="http://schemas.microsoft.com/office/powerpoint/2010/main" val="345691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processing</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4000" dirty="0"/>
              <a:t>Problems found:</a:t>
            </a:r>
          </a:p>
          <a:p>
            <a:pPr marL="800100" lvl="1" indent="-342900">
              <a:buFont typeface="Arial" panose="020B0604020202020204" pitchFamily="34" charset="0"/>
              <a:buChar char="•"/>
            </a:pPr>
            <a:r>
              <a:rPr lang="en-US" sz="2400" dirty="0"/>
              <a:t>Players’ earnings by age weren’t available in the API</a:t>
            </a:r>
          </a:p>
          <a:p>
            <a:pPr marL="800100" lvl="1" indent="-342900">
              <a:buFont typeface="Arial" panose="020B0604020202020204" pitchFamily="34" charset="0"/>
              <a:buChar char="•"/>
            </a:pPr>
            <a:r>
              <a:rPr lang="en-US" sz="2400" dirty="0"/>
              <a:t>The API only let us get 100 players/tournaments/teams and 1 game at a time, with a maximum of 1 query every 2 seconds.</a:t>
            </a:r>
          </a:p>
          <a:p>
            <a:pPr lvl="0"/>
            <a:r>
              <a:rPr lang="en-US" sz="4000" dirty="0"/>
              <a:t>Solutions found:</a:t>
            </a:r>
            <a:endParaRPr lang="en-US" sz="2400" dirty="0"/>
          </a:p>
          <a:p>
            <a:pPr marL="800100" lvl="1" indent="-342900">
              <a:buFont typeface="Arial" panose="020B0604020202020204" pitchFamily="34" charset="0"/>
              <a:buChar char="•"/>
            </a:pPr>
            <a:r>
              <a:rPr lang="en-US" sz="2400" dirty="0"/>
              <a:t>Scraping each players page to get the data, since it’s available in plaintext.</a:t>
            </a:r>
          </a:p>
          <a:p>
            <a:pPr marL="800100" lvl="1" indent="-342900">
              <a:buFont typeface="Arial" panose="020B0604020202020204" pitchFamily="34" charset="0"/>
              <a:buChar char="•"/>
            </a:pPr>
            <a:r>
              <a:rPr lang="en-US" sz="2400" dirty="0"/>
              <a:t>Writing scripts for automating data collection.</a:t>
            </a:r>
          </a:p>
        </p:txBody>
      </p:sp>
    </p:spTree>
    <p:extLst>
      <p:ext uri="{BB962C8B-B14F-4D97-AF65-F5344CB8AC3E}">
        <p14:creationId xmlns:p14="http://schemas.microsoft.com/office/powerpoint/2010/main" val="266543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05</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a:t>Mapping</a:t>
            </a:r>
            <a:endParaRPr lang="pt-PT" sz="6000" dirty="0"/>
          </a:p>
        </p:txBody>
      </p:sp>
    </p:spTree>
    <p:extLst>
      <p:ext uri="{BB962C8B-B14F-4D97-AF65-F5344CB8AC3E}">
        <p14:creationId xmlns:p14="http://schemas.microsoft.com/office/powerpoint/2010/main" val="231260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pt-PT" dirty="0"/>
          </a:p>
        </p:txBody>
      </p:sp>
      <p:sp>
        <p:nvSpPr>
          <p:cNvPr id="5" name="Content Placeholder 2"/>
          <p:cNvSpPr>
            <a:spLocks noGrp="1"/>
          </p:cNvSpPr>
          <p:nvPr>
            <p:ph idx="1"/>
          </p:nvPr>
        </p:nvSpPr>
        <p:spPr>
          <a:xfrm>
            <a:off x="457200" y="1094346"/>
            <a:ext cx="8229600" cy="5214974"/>
          </a:xfrm>
        </p:spPr>
        <p:txBody>
          <a:bodyPr>
            <a:noAutofit/>
          </a:bodyPr>
          <a:lstStyle/>
          <a:p>
            <a:pPr lvl="0"/>
            <a:r>
              <a:rPr lang="en-GB" sz="2800" dirty="0">
                <a:solidFill>
                  <a:schemeClr val="tx1"/>
                </a:solidFill>
              </a:rPr>
              <a:t>What countries have the highest earnings?</a:t>
            </a:r>
            <a:endParaRPr lang="pt-PT" sz="2800" dirty="0">
              <a:solidFill>
                <a:schemeClr val="tx1"/>
              </a:solidFill>
            </a:endParaRPr>
          </a:p>
          <a:p>
            <a:r>
              <a:rPr lang="en-GB" sz="2400" b="0" dirty="0">
                <a:solidFill>
                  <a:schemeClr val="tx1"/>
                </a:solidFill>
              </a:rPr>
              <a:t>Group players by countries and get the sum of their earnings.</a:t>
            </a:r>
            <a:endParaRPr lang="pt-PT" sz="2400" b="0" dirty="0">
              <a:solidFill>
                <a:schemeClr val="tx1"/>
              </a:solidFill>
            </a:endParaRPr>
          </a:p>
          <a:p>
            <a:pPr lvl="0"/>
            <a:r>
              <a:rPr lang="en-GB" sz="2800" dirty="0">
                <a:solidFill>
                  <a:schemeClr val="tx1"/>
                </a:solidFill>
              </a:rPr>
              <a:t>What is the age at which players earn the most?</a:t>
            </a:r>
            <a:endParaRPr lang="pt-PT" sz="2800" dirty="0">
              <a:solidFill>
                <a:schemeClr val="tx1"/>
              </a:solidFill>
            </a:endParaRPr>
          </a:p>
          <a:p>
            <a:r>
              <a:rPr lang="en-GB" sz="2400" b="0" dirty="0">
                <a:solidFill>
                  <a:schemeClr val="tx1"/>
                </a:solidFill>
              </a:rPr>
              <a:t>Compare each player’s earnings by age.</a:t>
            </a:r>
            <a:endParaRPr lang="pt-PT" sz="2400" b="0" dirty="0">
              <a:solidFill>
                <a:schemeClr val="tx1"/>
              </a:solidFill>
            </a:endParaRPr>
          </a:p>
          <a:p>
            <a:pPr lvl="0"/>
            <a:r>
              <a:rPr lang="en-GB" sz="2800" dirty="0">
                <a:solidFill>
                  <a:schemeClr val="tx1"/>
                </a:solidFill>
              </a:rPr>
              <a:t>What organizations earned the most?</a:t>
            </a:r>
            <a:endParaRPr lang="pt-PT" sz="2800" dirty="0">
              <a:solidFill>
                <a:schemeClr val="tx1"/>
              </a:solidFill>
            </a:endParaRPr>
          </a:p>
          <a:p>
            <a:r>
              <a:rPr lang="en-GB" sz="2400" b="0" dirty="0">
                <a:solidFill>
                  <a:schemeClr val="tx1"/>
                </a:solidFill>
              </a:rPr>
              <a:t>Sort the teams table by earnings.</a:t>
            </a:r>
            <a:endParaRPr lang="pt-PT" sz="2400" b="0" dirty="0">
              <a:solidFill>
                <a:schemeClr val="tx1"/>
              </a:solidFill>
            </a:endParaRPr>
          </a:p>
        </p:txBody>
      </p:sp>
    </p:spTree>
    <p:extLst>
      <p:ext uri="{BB962C8B-B14F-4D97-AF65-F5344CB8AC3E}">
        <p14:creationId xmlns:p14="http://schemas.microsoft.com/office/powerpoint/2010/main" val="229239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7305-7C2F-471F-B9F1-A24D3C6CD0B9}"/>
              </a:ext>
            </a:extLst>
          </p:cNvPr>
          <p:cNvSpPr>
            <a:spLocks noGrp="1"/>
          </p:cNvSpPr>
          <p:nvPr>
            <p:ph type="title"/>
          </p:nvPr>
        </p:nvSpPr>
        <p:spPr/>
        <p:txBody>
          <a:bodyPr/>
          <a:lstStyle/>
          <a:p>
            <a:r>
              <a:rPr lang="en-US" dirty="0"/>
              <a:t>Mapping</a:t>
            </a:r>
            <a:endParaRPr lang="pt-PT" dirty="0"/>
          </a:p>
        </p:txBody>
      </p:sp>
      <p:sp>
        <p:nvSpPr>
          <p:cNvPr id="3" name="Content Placeholder 2">
            <a:extLst>
              <a:ext uri="{FF2B5EF4-FFF2-40B4-BE49-F238E27FC236}">
                <a16:creationId xmlns:a16="http://schemas.microsoft.com/office/drawing/2014/main" id="{491B2E5F-F4B8-4B18-993A-2AD89BE4E859}"/>
              </a:ext>
            </a:extLst>
          </p:cNvPr>
          <p:cNvSpPr>
            <a:spLocks noGrp="1"/>
          </p:cNvSpPr>
          <p:nvPr>
            <p:ph idx="1"/>
          </p:nvPr>
        </p:nvSpPr>
        <p:spPr>
          <a:xfrm>
            <a:off x="457200" y="1285860"/>
            <a:ext cx="8686800" cy="5214974"/>
          </a:xfrm>
        </p:spPr>
        <p:txBody>
          <a:bodyPr/>
          <a:lstStyle/>
          <a:p>
            <a:pPr lvl="0"/>
            <a:r>
              <a:rPr lang="en-GB" sz="2800" dirty="0">
                <a:solidFill>
                  <a:schemeClr val="tx1"/>
                </a:solidFill>
              </a:rPr>
              <a:t>What games have the most earnings?</a:t>
            </a:r>
            <a:endParaRPr lang="pt-PT" sz="2800" dirty="0">
              <a:solidFill>
                <a:schemeClr val="tx1"/>
              </a:solidFill>
            </a:endParaRPr>
          </a:p>
          <a:p>
            <a:r>
              <a:rPr lang="en-GB" sz="2400" b="0" dirty="0">
                <a:solidFill>
                  <a:schemeClr val="tx1"/>
                </a:solidFill>
              </a:rPr>
              <a:t>Sort the games table by earnings.</a:t>
            </a:r>
            <a:endParaRPr lang="pt-PT" sz="2400" b="0" dirty="0">
              <a:solidFill>
                <a:schemeClr val="tx1"/>
              </a:solidFill>
            </a:endParaRPr>
          </a:p>
          <a:p>
            <a:pPr lvl="0"/>
            <a:r>
              <a:rPr lang="en-GB" sz="2800" dirty="0">
                <a:solidFill>
                  <a:schemeClr val="tx1"/>
                </a:solidFill>
              </a:rPr>
              <a:t>What months are the most active in esports?</a:t>
            </a:r>
            <a:endParaRPr lang="pt-PT" sz="2800" dirty="0">
              <a:solidFill>
                <a:schemeClr val="tx1"/>
              </a:solidFill>
            </a:endParaRPr>
          </a:p>
          <a:p>
            <a:r>
              <a:rPr lang="en-GB" sz="2400" b="0" dirty="0">
                <a:solidFill>
                  <a:schemeClr val="tx1"/>
                </a:solidFill>
              </a:rPr>
              <a:t>Use the dates from the tournaments table.</a:t>
            </a:r>
            <a:endParaRPr lang="pt-PT" sz="2400" b="0" dirty="0">
              <a:solidFill>
                <a:schemeClr val="tx1"/>
              </a:solidFill>
            </a:endParaRPr>
          </a:p>
          <a:p>
            <a:pPr lvl="0"/>
            <a:r>
              <a:rPr lang="en-GB" sz="2800" dirty="0">
                <a:solidFill>
                  <a:schemeClr val="tx1"/>
                </a:solidFill>
              </a:rPr>
              <a:t>How does unemployment correlate with player earnings?</a:t>
            </a:r>
            <a:endParaRPr lang="pt-PT" sz="2800" dirty="0">
              <a:solidFill>
                <a:schemeClr val="tx1"/>
              </a:solidFill>
            </a:endParaRPr>
          </a:p>
          <a:p>
            <a:r>
              <a:rPr lang="en-GB" sz="2400" b="0" dirty="0">
                <a:solidFill>
                  <a:schemeClr val="tx1"/>
                </a:solidFill>
              </a:rPr>
              <a:t>Use the data from country and player tables.</a:t>
            </a:r>
            <a:endParaRPr lang="pt-PT" sz="2400" b="0" dirty="0">
              <a:solidFill>
                <a:schemeClr val="tx1"/>
              </a:solidFill>
            </a:endParaRPr>
          </a:p>
          <a:p>
            <a:endParaRPr lang="pt-PT" dirty="0"/>
          </a:p>
        </p:txBody>
      </p:sp>
    </p:spTree>
    <p:extLst>
      <p:ext uri="{BB962C8B-B14F-4D97-AF65-F5344CB8AC3E}">
        <p14:creationId xmlns:p14="http://schemas.microsoft.com/office/powerpoint/2010/main" val="428684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INITIAL 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Dataset</a:t>
            </a:r>
            <a:endParaRPr lang="pt-PT" dirty="0"/>
          </a:p>
        </p:txBody>
      </p:sp>
      <p:sp>
        <p:nvSpPr>
          <p:cNvPr id="3" name="Content Placeholder 2"/>
          <p:cNvSpPr>
            <a:spLocks noGrp="1"/>
          </p:cNvSpPr>
          <p:nvPr>
            <p:ph idx="1"/>
          </p:nvPr>
        </p:nvSpPr>
        <p:spPr/>
        <p:txBody>
          <a:bodyPr>
            <a:noAutofit/>
          </a:bodyPr>
          <a:lstStyle/>
          <a:p>
            <a:r>
              <a:rPr lang="en-US" dirty="0"/>
              <a:t>Description</a:t>
            </a:r>
          </a:p>
          <a:p>
            <a:r>
              <a:rPr lang="en-GB" sz="2400" b="0" dirty="0">
                <a:solidFill>
                  <a:schemeClr val="tx1"/>
                </a:solidFill>
              </a:rPr>
              <a:t>	Static tables from esportsearnings.com and </a:t>
            </a:r>
            <a:r>
              <a:rPr lang="en-GB" sz="2400" b="0" dirty="0" err="1">
                <a:solidFill>
                  <a:schemeClr val="tx1"/>
                </a:solidFill>
              </a:rPr>
              <a:t>worldbank.org’s</a:t>
            </a:r>
            <a:r>
              <a:rPr lang="en-GB" sz="2400" b="0" dirty="0">
                <a:solidFill>
                  <a:schemeClr val="tx1"/>
                </a:solidFill>
              </a:rPr>
              <a:t> APIs, and scraping from esportsearnings.com.</a:t>
            </a:r>
            <a:endParaRPr lang="en-US" sz="2400" b="0" dirty="0">
              <a:solidFill>
                <a:schemeClr val="tx1"/>
              </a:solidFill>
            </a:endParaRPr>
          </a:p>
          <a:p>
            <a:r>
              <a:rPr lang="en-US" dirty="0"/>
              <a:t>Data sample</a:t>
            </a:r>
          </a:p>
          <a:p>
            <a:endParaRPr lang="en-US" sz="3600" dirty="0"/>
          </a:p>
        </p:txBody>
      </p:sp>
      <p:pic>
        <p:nvPicPr>
          <p:cNvPr id="5" name="Imagem 4">
            <a:extLst>
              <a:ext uri="{FF2B5EF4-FFF2-40B4-BE49-F238E27FC236}">
                <a16:creationId xmlns:a16="http://schemas.microsoft.com/office/drawing/2014/main" id="{AD26DB7D-45B6-47E4-9066-4FA39CA9F027}"/>
              </a:ext>
            </a:extLst>
          </p:cNvPr>
          <p:cNvPicPr>
            <a:picLocks noChangeAspect="1"/>
          </p:cNvPicPr>
          <p:nvPr/>
        </p:nvPicPr>
        <p:blipFill>
          <a:blip r:embed="rId3"/>
          <a:stretch>
            <a:fillRect/>
          </a:stretch>
        </p:blipFill>
        <p:spPr>
          <a:xfrm>
            <a:off x="1458194" y="3436456"/>
            <a:ext cx="6227611" cy="3528392"/>
          </a:xfrm>
          <a:prstGeom prst="rect">
            <a:avLst/>
          </a:prstGeom>
        </p:spPr>
      </p:pic>
    </p:spTree>
    <p:extLst>
      <p:ext uri="{BB962C8B-B14F-4D97-AF65-F5344CB8AC3E}">
        <p14:creationId xmlns:p14="http://schemas.microsoft.com/office/powerpoint/2010/main" val="42401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Selected</a:t>
            </a:r>
            <a:r>
              <a:rPr lang="pt-PT" sz="6000" dirty="0"/>
              <a:t> / </a:t>
            </a:r>
            <a:r>
              <a:rPr lang="pt-PT" sz="6000" dirty="0" err="1"/>
              <a:t>derived</a:t>
            </a:r>
            <a:r>
              <a:rPr lang="pt-PT" sz="6000" dirty="0"/>
              <a:t> data</a:t>
            </a:r>
          </a:p>
        </p:txBody>
      </p:sp>
    </p:spTree>
    <p:extLst>
      <p:ext uri="{BB962C8B-B14F-4D97-AF65-F5344CB8AC3E}">
        <p14:creationId xmlns:p14="http://schemas.microsoft.com/office/powerpoint/2010/main" val="62735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data</a:t>
            </a:r>
            <a:endParaRPr lang="pt-PT" dirty="0"/>
          </a:p>
        </p:txBody>
      </p:sp>
      <p:sp>
        <p:nvSpPr>
          <p:cNvPr id="3" name="Content Placeholder 2"/>
          <p:cNvSpPr>
            <a:spLocks noGrp="1"/>
          </p:cNvSpPr>
          <p:nvPr>
            <p:ph idx="1"/>
          </p:nvPr>
        </p:nvSpPr>
        <p:spPr/>
        <p:txBody>
          <a:bodyPr>
            <a:noAutofit/>
          </a:bodyPr>
          <a:lstStyle/>
          <a:p>
            <a:r>
              <a:rPr lang="en-US" sz="4000" dirty="0"/>
              <a:t>Data description</a:t>
            </a:r>
            <a:endParaRPr lang="en-GB" sz="2800" b="0" dirty="0">
              <a:solidFill>
                <a:schemeClr val="tx1"/>
              </a:solidFill>
            </a:endParaRPr>
          </a:p>
          <a:p>
            <a:r>
              <a:rPr lang="en-GB" sz="2800" b="0" dirty="0">
                <a:solidFill>
                  <a:schemeClr val="tx1"/>
                </a:solidFill>
              </a:rPr>
              <a:t>	</a:t>
            </a:r>
            <a:r>
              <a:rPr lang="en-US" sz="2800" b="0" dirty="0">
                <a:solidFill>
                  <a:schemeClr val="tx1"/>
                </a:solidFill>
              </a:rPr>
              <a:t>Our data gives us the ability to correlate several key aspects from esports such as earnings from players and tournaments or the unemployment rating of countries with the players that earn the most.</a:t>
            </a:r>
            <a:endParaRPr lang="en-US" dirty="0"/>
          </a:p>
        </p:txBody>
      </p:sp>
      <p:pic>
        <p:nvPicPr>
          <p:cNvPr id="5" name="Imagem 4">
            <a:extLst>
              <a:ext uri="{FF2B5EF4-FFF2-40B4-BE49-F238E27FC236}">
                <a16:creationId xmlns:a16="http://schemas.microsoft.com/office/drawing/2014/main" id="{8B18FC7F-C7F1-4337-A1AA-66DFDC9172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096" y="4456402"/>
            <a:ext cx="1493463" cy="1893319"/>
          </a:xfrm>
          <a:prstGeom prst="rect">
            <a:avLst/>
          </a:prstGeom>
        </p:spPr>
      </p:pic>
      <p:pic>
        <p:nvPicPr>
          <p:cNvPr id="7" name="Imagem 6">
            <a:extLst>
              <a:ext uri="{FF2B5EF4-FFF2-40B4-BE49-F238E27FC236}">
                <a16:creationId xmlns:a16="http://schemas.microsoft.com/office/drawing/2014/main" id="{0D23607D-91E3-4C8E-AEDF-9BDFC99137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0944" y="4631181"/>
            <a:ext cx="1208831" cy="1543756"/>
          </a:xfrm>
          <a:prstGeom prst="rect">
            <a:avLst/>
          </a:prstGeom>
        </p:spPr>
      </p:pic>
      <p:pic>
        <p:nvPicPr>
          <p:cNvPr id="9" name="Imagem 8">
            <a:extLst>
              <a:ext uri="{FF2B5EF4-FFF2-40B4-BE49-F238E27FC236}">
                <a16:creationId xmlns:a16="http://schemas.microsoft.com/office/drawing/2014/main" id="{362053E0-0AB5-4B6C-BD3F-AFFC1D4F45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2160" y="4834902"/>
            <a:ext cx="2602805" cy="1136315"/>
          </a:xfrm>
          <a:prstGeom prst="rect">
            <a:avLst/>
          </a:prstGeom>
        </p:spPr>
      </p:pic>
      <p:sp>
        <p:nvSpPr>
          <p:cNvPr id="10" name="Seta: Para a Direita 9">
            <a:extLst>
              <a:ext uri="{FF2B5EF4-FFF2-40B4-BE49-F238E27FC236}">
                <a16:creationId xmlns:a16="http://schemas.microsoft.com/office/drawing/2014/main" id="{E61B6B3B-D517-4830-8A4C-29CF49EF1A47}"/>
              </a:ext>
            </a:extLst>
          </p:cNvPr>
          <p:cNvSpPr/>
          <p:nvPr/>
        </p:nvSpPr>
        <p:spPr>
          <a:xfrm rot="10800000">
            <a:off x="2524454" y="5254650"/>
            <a:ext cx="648072" cy="169081"/>
          </a:xfrm>
          <a:prstGeom prst="rightArrow">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eta: Para a Direita 10">
            <a:extLst>
              <a:ext uri="{FF2B5EF4-FFF2-40B4-BE49-F238E27FC236}">
                <a16:creationId xmlns:a16="http://schemas.microsoft.com/office/drawing/2014/main" id="{BA1331BF-D335-4238-8B10-38778D4AE32D}"/>
              </a:ext>
            </a:extLst>
          </p:cNvPr>
          <p:cNvSpPr/>
          <p:nvPr/>
        </p:nvSpPr>
        <p:spPr>
          <a:xfrm rot="10800000">
            <a:off x="5052110" y="5276521"/>
            <a:ext cx="648072" cy="169081"/>
          </a:xfrm>
          <a:prstGeom prst="rightArrow">
            <a:avLst/>
          </a:prstGeom>
          <a:solidFill>
            <a:srgbClr val="33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99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data</a:t>
            </a:r>
            <a:endParaRPr lang="pt-PT" dirty="0"/>
          </a:p>
        </p:txBody>
      </p:sp>
      <p:sp>
        <p:nvSpPr>
          <p:cNvPr id="3" name="Content Placeholder 2"/>
          <p:cNvSpPr>
            <a:spLocks noGrp="1"/>
          </p:cNvSpPr>
          <p:nvPr>
            <p:ph idx="1"/>
          </p:nvPr>
        </p:nvSpPr>
        <p:spPr/>
        <p:txBody>
          <a:bodyPr>
            <a:noAutofit/>
          </a:bodyPr>
          <a:lstStyle/>
          <a:p>
            <a:r>
              <a:rPr lang="en-US" sz="4000" dirty="0"/>
              <a:t>Derived data description</a:t>
            </a:r>
          </a:p>
          <a:p>
            <a:r>
              <a:rPr lang="en-US" sz="2800" b="0" dirty="0">
                <a:solidFill>
                  <a:schemeClr val="tx1"/>
                </a:solidFill>
              </a:rPr>
              <a:t>	We removed some unnecessary attributes from the other tables (such as the location/name of tournaments).</a:t>
            </a:r>
          </a:p>
          <a:p>
            <a:r>
              <a:rPr lang="en-US" dirty="0"/>
              <a:t>	</a:t>
            </a:r>
            <a:r>
              <a:rPr lang="en-US" sz="2800" b="0" dirty="0">
                <a:solidFill>
                  <a:schemeClr val="tx1"/>
                </a:solidFill>
              </a:rPr>
              <a:t>Some players don’t have their earnings by age available, so when we’re using that part of the table they will be ignored.</a:t>
            </a:r>
          </a:p>
          <a:p>
            <a:pPr lvl="1"/>
            <a:endParaRPr lang="en-US" dirty="0"/>
          </a:p>
        </p:txBody>
      </p:sp>
    </p:spTree>
    <p:extLst>
      <p:ext uri="{BB962C8B-B14F-4D97-AF65-F5344CB8AC3E}">
        <p14:creationId xmlns:p14="http://schemas.microsoft.com/office/powerpoint/2010/main" val="178331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 </a:t>
            </a:r>
            <a:r>
              <a:rPr lang="pt-PT" sz="6000" dirty="0" err="1"/>
              <a:t>abstraction</a:t>
            </a:r>
            <a:endParaRPr lang="pt-PT" sz="6000" dirty="0"/>
          </a:p>
        </p:txBody>
      </p:sp>
    </p:spTree>
    <p:extLst>
      <p:ext uri="{BB962C8B-B14F-4D97-AF65-F5344CB8AC3E}">
        <p14:creationId xmlns:p14="http://schemas.microsoft.com/office/powerpoint/2010/main" val="76007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GB" sz="2800" dirty="0">
                <a:solidFill>
                  <a:schemeClr val="tx1"/>
                </a:solidFill>
              </a:rPr>
              <a:t>Players</a:t>
            </a:r>
          </a:p>
          <a:p>
            <a:r>
              <a:rPr lang="en-GB" sz="2000" b="0" dirty="0">
                <a:solidFill>
                  <a:schemeClr val="tx1"/>
                </a:solidFill>
              </a:rPr>
              <a:t> Static table </a:t>
            </a:r>
            <a:r>
              <a:rPr lang="en-GB" sz="1600" b="0" dirty="0" err="1">
                <a:solidFill>
                  <a:schemeClr val="tx1"/>
                </a:solidFill>
                <a:latin typeface="Courier New" panose="02070309020205020404" pitchFamily="49" charset="0"/>
                <a:cs typeface="Courier New" panose="02070309020205020404" pitchFamily="49" charset="0"/>
              </a:rPr>
              <a:t>players.json</a:t>
            </a:r>
            <a:r>
              <a:rPr lang="en-GB" sz="2000" b="0" dirty="0">
                <a:solidFill>
                  <a:schemeClr val="tx1"/>
                </a:solidFill>
              </a:rPr>
              <a:t>, containing a player’s ID, their handle (“nickname”), country and total earnings. </a:t>
            </a:r>
          </a:p>
          <a:p>
            <a:r>
              <a:rPr lang="en-GB" sz="2000" dirty="0">
                <a:solidFill>
                  <a:schemeClr val="tx1"/>
                </a:solidFill>
              </a:rPr>
              <a:t>Attributes</a:t>
            </a:r>
            <a:r>
              <a:rPr lang="en-GB" sz="2000" b="0" dirty="0">
                <a:solidFill>
                  <a:schemeClr val="tx1"/>
                </a:solidFill>
              </a:rPr>
              <a:t>:</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playerId</a:t>
            </a:r>
            <a:r>
              <a:rPr lang="en-GB" sz="2000" b="0" dirty="0">
                <a:solidFill>
                  <a:schemeClr val="tx1"/>
                </a:solidFill>
              </a:rPr>
              <a:t>, </a:t>
            </a:r>
            <a:r>
              <a:rPr lang="en-GB" sz="1600" b="0" dirty="0" err="1">
                <a:solidFill>
                  <a:schemeClr val="tx1"/>
                </a:solidFill>
                <a:latin typeface="Courier New" panose="02070309020205020404" pitchFamily="49" charset="0"/>
                <a:cs typeface="Courier New" panose="02070309020205020404" pitchFamily="49" charset="0"/>
              </a:rPr>
              <a:t>currentHandle</a:t>
            </a:r>
            <a:r>
              <a:rPr lang="en-GB" sz="2000" b="0" dirty="0">
                <a:solidFill>
                  <a:schemeClr val="tx1"/>
                </a:solidFill>
              </a:rPr>
              <a:t>: nominal; both identify a player.</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countryCode</a:t>
            </a:r>
            <a:r>
              <a:rPr lang="en-GB" sz="2000" b="0" dirty="0">
                <a:solidFill>
                  <a:schemeClr val="tx1"/>
                </a:solidFill>
              </a:rPr>
              <a:t>: nominal; two-letter code identifying the player’s nationality.</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totalUSDPrize</a:t>
            </a:r>
            <a:r>
              <a:rPr lang="en-GB" sz="2000" b="0" dirty="0">
                <a:solidFill>
                  <a:schemeClr val="tx1"/>
                </a:solidFill>
              </a:rPr>
              <a:t>: quantitative, ratio; player’s total earnings.</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earningsByAge</a:t>
            </a:r>
            <a:r>
              <a:rPr lang="en-GB" sz="2000" b="0" dirty="0">
                <a:solidFill>
                  <a:schemeClr val="tx1"/>
                </a:solidFill>
              </a:rPr>
              <a:t>: sub table with:</a:t>
            </a:r>
            <a:endParaRPr lang="pt-PT" sz="2000" b="0" dirty="0">
              <a:solidFill>
                <a:schemeClr val="tx1"/>
              </a:solidFill>
            </a:endParaRPr>
          </a:p>
          <a:p>
            <a:pPr marL="1200150" lvl="2" indent="-342900">
              <a:buFont typeface="Arial" panose="020B0604020202020204" pitchFamily="34" charset="0"/>
              <a:buChar char="•"/>
            </a:pPr>
            <a:r>
              <a:rPr lang="en-GB" sz="1600" dirty="0">
                <a:latin typeface="Courier New" panose="02070309020205020404" pitchFamily="49" charset="0"/>
                <a:cs typeface="Courier New" panose="02070309020205020404" pitchFamily="49" charset="0"/>
              </a:rPr>
              <a:t>age</a:t>
            </a:r>
            <a:r>
              <a:rPr lang="en-GB" sz="2000" dirty="0"/>
              <a:t>: quantitative, ratio; player’s past or present age.</a:t>
            </a:r>
            <a:endParaRPr lang="pt-PT" sz="2000" dirty="0"/>
          </a:p>
          <a:p>
            <a:pPr marL="1200150" lvl="2" indent="-342900">
              <a:buFont typeface="Arial" panose="020B0604020202020204" pitchFamily="34" charset="0"/>
              <a:buChar char="•"/>
            </a:pPr>
            <a:r>
              <a:rPr lang="en-GB" sz="1600" dirty="0" err="1">
                <a:latin typeface="Courier New" panose="02070309020205020404" pitchFamily="49" charset="0"/>
                <a:cs typeface="Courier New" panose="02070309020205020404" pitchFamily="49" charset="0"/>
              </a:rPr>
              <a:t>earningsUSD</a:t>
            </a:r>
            <a:r>
              <a:rPr lang="en-GB" sz="2000" dirty="0"/>
              <a:t>: quantitative, ratio; player’s earnings when he was the above age.</a:t>
            </a:r>
            <a:endParaRPr lang="pt-PT" sz="2000" dirty="0"/>
          </a:p>
          <a:p>
            <a:endParaRPr lang="en-US" sz="2000" b="0" dirty="0">
              <a:solidFill>
                <a:schemeClr val="tx1"/>
              </a:solidFill>
            </a:endParaRPr>
          </a:p>
        </p:txBody>
      </p:sp>
    </p:spTree>
    <p:extLst>
      <p:ext uri="{BB962C8B-B14F-4D97-AF65-F5344CB8AC3E}">
        <p14:creationId xmlns:p14="http://schemas.microsoft.com/office/powerpoint/2010/main" val="196741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GB" sz="2800" dirty="0">
                <a:solidFill>
                  <a:schemeClr val="tx1"/>
                </a:solidFill>
              </a:rPr>
              <a:t>Games</a:t>
            </a:r>
          </a:p>
          <a:p>
            <a:r>
              <a:rPr lang="en-GB" sz="2000" b="0" dirty="0">
                <a:solidFill>
                  <a:schemeClr val="tx1"/>
                </a:solidFill>
              </a:rPr>
              <a:t> Static table </a:t>
            </a:r>
            <a:r>
              <a:rPr lang="en-GB" sz="1600" b="0" dirty="0" err="1">
                <a:solidFill>
                  <a:schemeClr val="tx1"/>
                </a:solidFill>
                <a:latin typeface="Courier New" panose="02070309020205020404" pitchFamily="49" charset="0"/>
                <a:cs typeface="Courier New" panose="02070309020205020404" pitchFamily="49" charset="0"/>
              </a:rPr>
              <a:t>games.json</a:t>
            </a:r>
            <a:r>
              <a:rPr lang="en-GB" sz="2000" b="0" dirty="0">
                <a:solidFill>
                  <a:schemeClr val="tx1"/>
                </a:solidFill>
              </a:rPr>
              <a:t>, containing a game’s name, its earnings (total prize), tournaments and players. </a:t>
            </a:r>
          </a:p>
          <a:p>
            <a:r>
              <a:rPr lang="en-GB" sz="2000" dirty="0">
                <a:solidFill>
                  <a:schemeClr val="tx1"/>
                </a:solidFill>
              </a:rPr>
              <a:t>Attributes</a:t>
            </a:r>
            <a:r>
              <a:rPr lang="en-GB" sz="2000" b="0" dirty="0">
                <a:solidFill>
                  <a:schemeClr val="tx1"/>
                </a:solidFill>
              </a:rPr>
              <a:t>:</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gameName</a:t>
            </a:r>
            <a:r>
              <a:rPr lang="en-GB" sz="2000" b="0" dirty="0">
                <a:solidFill>
                  <a:schemeClr val="tx1"/>
                </a:solidFill>
              </a:rPr>
              <a:t>: nominal; identifies a game.</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totalUSDPrize</a:t>
            </a:r>
            <a:r>
              <a:rPr lang="en-GB" sz="2000" b="0" dirty="0">
                <a:solidFill>
                  <a:schemeClr val="tx1"/>
                </a:solidFill>
              </a:rPr>
              <a:t>: quantitative, ratio; the game’s total prize money.</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totalTournaments</a:t>
            </a:r>
            <a:r>
              <a:rPr lang="en-GB" sz="2000" b="0" dirty="0">
                <a:solidFill>
                  <a:schemeClr val="tx1"/>
                </a:solidFill>
              </a:rPr>
              <a:t>: quantitative, ratio; number of tournaments for that game.</a:t>
            </a:r>
            <a:endParaRPr lang="pt-PT" sz="2000" b="0" dirty="0">
              <a:solidFill>
                <a:schemeClr val="tx1"/>
              </a:solidFill>
            </a:endParaRPr>
          </a:p>
          <a:p>
            <a:pPr lvl="1">
              <a:buFont typeface="Arial" panose="020B0604020202020204" pitchFamily="34" charset="0"/>
              <a:buChar char="•"/>
            </a:pPr>
            <a:r>
              <a:rPr lang="en-GB" sz="1600" b="0" dirty="0" err="1">
                <a:solidFill>
                  <a:schemeClr val="tx1"/>
                </a:solidFill>
                <a:latin typeface="Courier New" panose="02070309020205020404" pitchFamily="49" charset="0"/>
                <a:cs typeface="Courier New" panose="02070309020205020404" pitchFamily="49" charset="0"/>
              </a:rPr>
              <a:t>totalPlayers</a:t>
            </a:r>
            <a:r>
              <a:rPr lang="en-GB" sz="2000" b="0" dirty="0">
                <a:solidFill>
                  <a:schemeClr val="tx1"/>
                </a:solidFill>
              </a:rPr>
              <a:t>: quantitative, ratio; number of players for that game.</a:t>
            </a:r>
            <a:endParaRPr lang="pt-PT" sz="2000" b="0" dirty="0">
              <a:solidFill>
                <a:schemeClr val="tx1"/>
              </a:solidFill>
            </a:endParaRPr>
          </a:p>
          <a:p>
            <a:pPr lvl="1"/>
            <a:endParaRPr lang="en-US" sz="3200" dirty="0"/>
          </a:p>
        </p:txBody>
      </p:sp>
      <p:pic>
        <p:nvPicPr>
          <p:cNvPr id="5" name="Imagem 4">
            <a:extLst>
              <a:ext uri="{FF2B5EF4-FFF2-40B4-BE49-F238E27FC236}">
                <a16:creationId xmlns:a16="http://schemas.microsoft.com/office/drawing/2014/main" id="{B48823DB-CB5E-4A29-B6FF-4E58A3B8A7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5196034"/>
            <a:ext cx="2339752" cy="1316111"/>
          </a:xfrm>
          <a:prstGeom prst="rect">
            <a:avLst/>
          </a:prstGeom>
        </p:spPr>
      </p:pic>
      <p:pic>
        <p:nvPicPr>
          <p:cNvPr id="7" name="Imagem 6">
            <a:extLst>
              <a:ext uri="{FF2B5EF4-FFF2-40B4-BE49-F238E27FC236}">
                <a16:creationId xmlns:a16="http://schemas.microsoft.com/office/drawing/2014/main" id="{6E28CDB0-B702-426F-9B5D-939D9F894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864" y="5204100"/>
            <a:ext cx="2837334" cy="1119108"/>
          </a:xfrm>
          <a:prstGeom prst="rect">
            <a:avLst/>
          </a:prstGeom>
        </p:spPr>
      </p:pic>
      <p:pic>
        <p:nvPicPr>
          <p:cNvPr id="9" name="Imagem 8">
            <a:extLst>
              <a:ext uri="{FF2B5EF4-FFF2-40B4-BE49-F238E27FC236}">
                <a16:creationId xmlns:a16="http://schemas.microsoft.com/office/drawing/2014/main" id="{F6378BAE-FB4E-4D62-AABE-B3C00EA1C8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7304" y="4761650"/>
            <a:ext cx="1784784" cy="1784784"/>
          </a:xfrm>
          <a:prstGeom prst="rect">
            <a:avLst/>
          </a:prstGeom>
        </p:spPr>
      </p:pic>
    </p:spTree>
    <p:extLst>
      <p:ext uri="{BB962C8B-B14F-4D97-AF65-F5344CB8AC3E}">
        <p14:creationId xmlns:p14="http://schemas.microsoft.com/office/powerpoint/2010/main" val="1828594822"/>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3060</TotalTime>
  <Words>602</Words>
  <Application>Microsoft Office PowerPoint</Application>
  <PresentationFormat>Apresentação no Ecrã (4:3)</PresentationFormat>
  <Paragraphs>102</Paragraphs>
  <Slides>18</Slides>
  <Notes>10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18</vt:i4>
      </vt:variant>
    </vt:vector>
  </HeadingPairs>
  <TitlesOfParts>
    <vt:vector size="22" baseType="lpstr">
      <vt:lpstr>Arial</vt:lpstr>
      <vt:lpstr>Calibri</vt:lpstr>
      <vt:lpstr>Courier New</vt:lpstr>
      <vt:lpstr>template-gvip</vt:lpstr>
      <vt:lpstr>Information Visualization Project Proposal and Dataset</vt:lpstr>
      <vt:lpstr>INITIAL DATASET</vt:lpstr>
      <vt:lpstr>Initial Dataset</vt:lpstr>
      <vt:lpstr>Selected / derived data</vt:lpstr>
      <vt:lpstr>Selected data</vt:lpstr>
      <vt:lpstr>Derived data</vt:lpstr>
      <vt:lpstr>Data abstraction</vt:lpstr>
      <vt:lpstr>Data abstraction</vt:lpstr>
      <vt:lpstr>Data abstraction</vt:lpstr>
      <vt:lpstr>Data abstraction</vt:lpstr>
      <vt:lpstr>Data abstraction</vt:lpstr>
      <vt:lpstr>Apresentação do PowerPoint</vt:lpstr>
      <vt:lpstr>Dataset processing</vt:lpstr>
      <vt:lpstr>Dataset processing</vt:lpstr>
      <vt:lpstr>Dataset processing</vt:lpstr>
      <vt:lpstr>Mapping</vt:lpstr>
      <vt:lpstr>Mapping</vt:lpstr>
      <vt:lpstr>Mapping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Nytrum</cp:lastModifiedBy>
  <cp:revision>386</cp:revision>
  <dcterms:created xsi:type="dcterms:W3CDTF">2010-04-13T09:45:33Z</dcterms:created>
  <dcterms:modified xsi:type="dcterms:W3CDTF">2018-10-16T12:51:29Z</dcterms:modified>
</cp:coreProperties>
</file>