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65" r:id="rId2"/>
    <p:sldId id="466" r:id="rId3"/>
    <p:sldId id="467" r:id="rId4"/>
    <p:sldId id="468" r:id="rId5"/>
    <p:sldId id="469" r:id="rId6"/>
    <p:sldId id="470" r:id="rId7"/>
    <p:sldId id="471" r:id="rId8"/>
    <p:sldId id="479" r:id="rId9"/>
    <p:sldId id="480" r:id="rId10"/>
    <p:sldId id="482" r:id="rId11"/>
    <p:sldId id="518" r:id="rId12"/>
    <p:sldId id="519" r:id="rId13"/>
    <p:sldId id="483" r:id="rId14"/>
    <p:sldId id="489" r:id="rId15"/>
    <p:sldId id="472" r:id="rId16"/>
    <p:sldId id="521" r:id="rId17"/>
    <p:sldId id="522" r:id="rId18"/>
    <p:sldId id="523" r:id="rId19"/>
    <p:sldId id="501" r:id="rId20"/>
    <p:sldId id="507" r:id="rId21"/>
    <p:sldId id="512" r:id="rId22"/>
    <p:sldId id="513" r:id="rId23"/>
    <p:sldId id="514" r:id="rId24"/>
    <p:sldId id="515" r:id="rId25"/>
    <p:sldId id="516" r:id="rId26"/>
  </p:sldIdLst>
  <p:sldSz cx="9144000" cy="6858000" type="screen4x3"/>
  <p:notesSz cx="7099300" cy="10234613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0000"/>
    <a:srgbClr val="A50021"/>
    <a:srgbClr val="990099"/>
    <a:srgbClr val="FF0066"/>
    <a:srgbClr val="0066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90977" autoAdjust="0"/>
  </p:normalViewPr>
  <p:slideViewPr>
    <p:cSldViewPr snapToGrid="0">
      <p:cViewPr varScale="1">
        <p:scale>
          <a:sx n="149" d="100"/>
          <a:sy n="149" d="100"/>
        </p:scale>
        <p:origin x="-24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832"/>
    </p:cViewPr>
  </p:sorterViewPr>
  <p:notesViewPr>
    <p:cSldViewPr snapToGrid="0">
      <p:cViewPr>
        <p:scale>
          <a:sx n="100" d="100"/>
          <a:sy n="100" d="100"/>
        </p:scale>
        <p:origin x="1554" y="-143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105046" tIns="52523" rIns="105046" bIns="52523" rtlCol="0"/>
          <a:lstStyle>
            <a:lvl1pPr algn="l">
              <a:spcBef>
                <a:spcPct val="5000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105046" tIns="52523" rIns="105046" bIns="52523" rtlCol="0"/>
          <a:lstStyle>
            <a:lvl1pPr algn="r">
              <a:spcBef>
                <a:spcPct val="5000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37D41A0-51AA-48B2-9744-D2D2971FB146}" type="datetimeFigureOut">
              <a:rPr lang="en-US"/>
              <a:pPr>
                <a:defRPr/>
              </a:pPr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5046" tIns="52523" rIns="105046" bIns="5252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</p:spPr>
        <p:txBody>
          <a:bodyPr vert="horz" lIns="105046" tIns="52523" rIns="105046" bIns="525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105046" tIns="52523" rIns="105046" bIns="52523" rtlCol="0" anchor="b"/>
          <a:lstStyle>
            <a:lvl1pPr algn="l">
              <a:spcBef>
                <a:spcPct val="5000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105046" tIns="52523" rIns="105046" bIns="5252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A6E87BAD-339D-4939-B2DE-E6732AD416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322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6.bin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slide" Target="../slides/slide24.xml"/><Relationship Id="rId7" Type="http://schemas.openxmlformats.org/officeDocument/2006/relationships/image" Target="../media/image68.wmf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9.wmf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CBF113-1E80-42C6-A739-27EFAFF6C4F8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105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C88877-7BFB-4C0E-A29D-A4A20403B018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39837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300655-E4AB-47C2-A28D-3DBAE6348D5B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7274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Tilting the body a small angle </a:t>
            </a:r>
            <a:r>
              <a:rPr lang="el-GR" altLang="en-US" smtClean="0"/>
              <a:t>θ</a:t>
            </a:r>
            <a:r>
              <a:rPr lang="en-US" altLang="en-US" smtClean="0"/>
              <a:t> submerges a small wedge (green) and uncover an equal wedge (yellow). 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7F0685-D2CE-49B7-AF23-23BB747BF81F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5676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89A930-54F7-4D4E-BC42-EC1776931482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2733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1127F5-9157-4540-9A55-FA0414972522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03688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38C81E-F7B6-4563-B3B7-C210F1A35882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80695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Volume of the parabolic portion extending from x=0 to x=x0 (sum up the elemental volume extending from the parabola to the to z=z0)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2C0B8C-4396-4F07-B37B-7BA6B799DA0A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093788" y="5318125"/>
          <a:ext cx="24923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4" imgW="2247840" imgH="698400" progId="Equation.DSMT4">
                  <p:embed/>
                </p:oleObj>
              </mc:Choice>
              <mc:Fallback>
                <p:oleObj name="Equation" r:id="rId4" imgW="2247840" imgH="69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5318125"/>
                        <a:ext cx="24923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394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Note center of mass is defined by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When the density is constant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our case the center of mass (centroid) is located at</a:t>
            </a:r>
          </a:p>
        </p:txBody>
      </p:sp>
      <p:sp>
        <p:nvSpPr>
          <p:cNvPr id="4608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B94090-CDB8-4C3A-A1A0-A90C03C9952B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855663" y="6102350"/>
          <a:ext cx="34639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Equation" r:id="rId4" imgW="3124080" imgH="1434960" progId="Equation.DSMT4">
                  <p:embed/>
                </p:oleObj>
              </mc:Choice>
              <mc:Fallback>
                <p:oleObj name="Equation" r:id="rId4" imgW="3124080" imgH="1434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6102350"/>
                        <a:ext cx="3463925" cy="169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6"/>
          <p:cNvGraphicFramePr>
            <a:graphicFrameLocks noChangeAspect="1"/>
          </p:cNvGraphicFramePr>
          <p:nvPr/>
        </p:nvGraphicFramePr>
        <p:xfrm>
          <a:off x="2933700" y="4846638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6" imgW="838080" imgH="330120" progId="Equation.DSMT4">
                  <p:embed/>
                </p:oleObj>
              </mc:Choice>
              <mc:Fallback>
                <p:oleObj name="Equation" r:id="rId6" imgW="83808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846638"/>
                        <a:ext cx="838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7"/>
          <p:cNvGraphicFramePr>
            <a:graphicFrameLocks noChangeAspect="1"/>
          </p:cNvGraphicFramePr>
          <p:nvPr/>
        </p:nvGraphicFramePr>
        <p:xfrm>
          <a:off x="2882900" y="5157788"/>
          <a:ext cx="105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Equation" r:id="rId8" imgW="1054080" imgH="660240" progId="Equation.DSMT4">
                  <p:embed/>
                </p:oleObj>
              </mc:Choice>
              <mc:Fallback>
                <p:oleObj name="Equation" r:id="rId8" imgW="1054080" imgH="660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5157788"/>
                        <a:ext cx="1054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48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B5B77E-BA57-4900-92C4-EA0F8162E37F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248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FFE7C1-47FD-4C13-810D-13C6E5E4F3FA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126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F1E2FB-034F-4191-BF6E-256F98A43FDC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2342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4C136D-6FC1-4C72-B568-D178B1A2A280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0646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FA35EB-DD28-4E05-A55C-278D838391A6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5549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We will come back to the  derivation of (3.8.3) later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102DCE-EECD-4BC1-84C6-A63C1C96700E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3467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ACC169-3953-4A6D-A62C-4076B91DAD42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842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3B7C01-58D2-435C-B689-5FD12C5EE411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7844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161084-AF70-4162-BD20-487081AE742F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9498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D93B6-0F70-473C-8672-F5A36ECD79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30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3C8C0-FBBB-4A74-8083-C3088241F8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45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C7FEA-B554-4AC8-B494-87D734B2BE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05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22F33-A6C5-4668-B833-844B128A22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7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3E64F-16AE-4762-93C6-6B2A361FD3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46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95BD9-D63D-49FD-A567-D251096B4B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15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20797-C75C-49DA-8E5D-F7989C7BB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2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5578DB-F026-475D-AB24-EF32F0539B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48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E3C56-0765-4D9D-9D64-D21517D43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24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69F28-05AF-410E-AC17-D3AB9AED0C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39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2EEE5-2C4B-4F0F-91D6-EB90E972E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8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5B7B84-D8C6-4B68-908F-11E5273FE33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3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950200" y="6616700"/>
            <a:ext cx="11557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008000"/>
                </a:solidFill>
              </a:rPr>
              <a:t>3-</a:t>
            </a:r>
            <a:fld id="{D83C4BD0-BA03-4577-9E8A-160817B45962}" type="slidenum">
              <a:rPr lang="en-US" altLang="en-US" sz="1400">
                <a:solidFill>
                  <a:srgbClr val="008000"/>
                </a:solidFill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8100" y="6665913"/>
            <a:ext cx="1993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i="1">
                <a:solidFill>
                  <a:srgbClr val="FF0000"/>
                </a:solidFill>
                <a:latin typeface="Arial" charset="0"/>
                <a:cs typeface="+mn-cs"/>
              </a:rPr>
              <a:t>ME2134 Fluid Mechanics I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027613" y="19050"/>
            <a:ext cx="40592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i="1">
                <a:solidFill>
                  <a:srgbClr val="0000FF"/>
                </a:solidFill>
                <a:latin typeface="Arial" charset="0"/>
                <a:cs typeface="+mn-cs"/>
              </a:rPr>
              <a:t>3   Fluid Statics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7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19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42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4.wmf"/><Relationship Id="rId1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5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51.png"/><Relationship Id="rId10" Type="http://schemas.openxmlformats.org/officeDocument/2006/relationships/image" Target="../media/image59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5.wmf"/><Relationship Id="rId4" Type="http://schemas.openxmlformats.org/officeDocument/2006/relationships/image" Target="../media/image66.png"/><Relationship Id="rId9" Type="http://schemas.openxmlformats.org/officeDocument/2006/relationships/oleObject" Target="../embeddings/oleObject4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6.wmf"/><Relationship Id="rId18" Type="http://schemas.openxmlformats.org/officeDocument/2006/relationships/image" Target="../media/image2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5" descr="fig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6"/>
          <a:stretch>
            <a:fillRect/>
          </a:stretch>
        </p:blipFill>
        <p:spPr bwMode="auto">
          <a:xfrm>
            <a:off x="1933575" y="2582863"/>
            <a:ext cx="5868988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3700"/>
            <a:ext cx="8208963" cy="6303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As floating body rotates,</a:t>
            </a:r>
          </a:p>
          <a:p>
            <a:pPr lvl="1" eaLnBrk="1" hangingPunct="1"/>
            <a:r>
              <a:rPr lang="en-US" altLang="en-US" sz="2400" smtClean="0"/>
              <a:t>location of the </a:t>
            </a:r>
            <a:r>
              <a:rPr lang="en-US" altLang="en-US" sz="2400" smtClean="0">
                <a:solidFill>
                  <a:srgbClr val="FF0000"/>
                </a:solidFill>
              </a:rPr>
              <a:t>center of buoyancy</a:t>
            </a:r>
            <a:r>
              <a:rPr lang="en-US" altLang="en-US" sz="2400" smtClean="0"/>
              <a:t> </a:t>
            </a:r>
            <a:r>
              <a:rPr lang="en-US" altLang="en-US" sz="2400" i="1" smtClean="0">
                <a:solidFill>
                  <a:srgbClr val="FF0000"/>
                </a:solidFill>
              </a:rPr>
              <a:t>B</a:t>
            </a:r>
            <a:r>
              <a:rPr lang="en-US" altLang="en-US" sz="2400" smtClean="0"/>
              <a:t> (which passes through centroid of the displaced volume) may change: </a:t>
            </a:r>
            <a:r>
              <a:rPr lang="en-US" altLang="en-US" sz="2400" i="1" smtClean="0">
                <a:solidFill>
                  <a:srgbClr val="FF0000"/>
                </a:solidFill>
              </a:rPr>
              <a:t>B</a:t>
            </a:r>
            <a:r>
              <a:rPr lang="en-US" altLang="en-US" sz="2400" i="1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i="1" smtClean="0"/>
              <a:t> </a:t>
            </a:r>
            <a:r>
              <a:rPr lang="en-US" altLang="en-US" sz="2400" i="1" smtClean="0">
                <a:solidFill>
                  <a:srgbClr val="FF0000"/>
                </a:solidFill>
              </a:rPr>
              <a:t>B’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400" smtClean="0"/>
              <a:t>location of </a:t>
            </a:r>
            <a:r>
              <a:rPr lang="en-US" altLang="en-US" sz="2400" smtClean="0">
                <a:solidFill>
                  <a:srgbClr val="008000"/>
                </a:solidFill>
              </a:rPr>
              <a:t>center of gravity</a:t>
            </a:r>
            <a:r>
              <a:rPr lang="en-US" altLang="en-US" sz="2400" smtClean="0"/>
              <a:t> </a:t>
            </a:r>
            <a:r>
              <a:rPr lang="en-US" altLang="en-US" sz="2400" i="1" smtClean="0">
                <a:solidFill>
                  <a:srgbClr val="008000"/>
                </a:solidFill>
              </a:rPr>
              <a:t>G</a:t>
            </a:r>
            <a:r>
              <a:rPr lang="en-US" altLang="en-US" sz="2400" smtClean="0"/>
              <a:t> of body remains unchanged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5" name="Picture 5" descr="fig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8"/>
          <a:stretch>
            <a:fillRect/>
          </a:stretch>
        </p:blipFill>
        <p:spPr bwMode="auto">
          <a:xfrm>
            <a:off x="6642100" y="3140075"/>
            <a:ext cx="2298700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0375"/>
            <a:ext cx="8229600" cy="6308725"/>
          </a:xfrm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Metacentric height: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1600" smtClean="0"/>
          </a:p>
          <a:p>
            <a:pPr eaLnBrk="1" hangingPunct="1"/>
            <a:r>
              <a:rPr lang="en-US" altLang="en-US" sz="2400" smtClean="0"/>
              <a:t>For stability: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			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4000" smtClean="0"/>
          </a:p>
          <a:p>
            <a:pPr eaLnBrk="1" hangingPunct="1"/>
            <a:r>
              <a:rPr lang="en-US" altLang="en-US" sz="2400" smtClean="0"/>
              <a:t>Barge wider relative to draft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stability improves</a:t>
            </a:r>
          </a:p>
          <a:p>
            <a:pPr eaLnBrk="1" hangingPunct="1"/>
            <a:r>
              <a:rPr lang="en-US" altLang="en-US" sz="2400" smtClean="0"/>
              <a:t>Lowering </a:t>
            </a:r>
            <a:r>
              <a:rPr lang="en-US" altLang="en-US" sz="2400" i="1" smtClean="0">
                <a:solidFill>
                  <a:srgbClr val="008000"/>
                </a:solidFill>
              </a:rPr>
              <a:t>G</a:t>
            </a:r>
            <a:r>
              <a:rPr lang="en-US" altLang="en-US" sz="2400" smtClean="0"/>
              <a:t> also improves stability</a:t>
            </a:r>
          </a:p>
        </p:txBody>
      </p:sp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2647950" y="531813"/>
          <a:ext cx="31416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5" imgW="1396394" imgH="177723" progId="Equation.DSMT4">
                  <p:embed/>
                </p:oleObj>
              </mc:Choice>
              <mc:Fallback>
                <p:oleObj name="Equation" r:id="rId5" imgW="1396394" imgH="17772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531813"/>
                        <a:ext cx="31416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5"/>
          <p:cNvGraphicFramePr>
            <a:graphicFrameLocks noChangeAspect="1"/>
          </p:cNvGraphicFramePr>
          <p:nvPr/>
        </p:nvGraphicFramePr>
        <p:xfrm>
          <a:off x="2616200" y="881063"/>
          <a:ext cx="24288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7" imgW="1079280" imgH="419040" progId="Equation.DSMT4">
                  <p:embed/>
                </p:oleObj>
              </mc:Choice>
              <mc:Fallback>
                <p:oleObj name="Equation" r:id="rId7" imgW="107928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881063"/>
                        <a:ext cx="24288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6"/>
          <p:cNvGraphicFramePr>
            <a:graphicFrameLocks noChangeAspect="1"/>
          </p:cNvGraphicFramePr>
          <p:nvPr/>
        </p:nvGraphicFramePr>
        <p:xfrm>
          <a:off x="3416300" y="2100263"/>
          <a:ext cx="19431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9" imgW="863280" imgH="419040" progId="Equation.DSMT4">
                  <p:embed/>
                </p:oleObj>
              </mc:Choice>
              <mc:Fallback>
                <p:oleObj name="Equation" r:id="rId9" imgW="8632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100263"/>
                        <a:ext cx="19431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7"/>
          <p:cNvGraphicFramePr>
            <a:graphicFrameLocks noChangeAspect="1"/>
          </p:cNvGraphicFramePr>
          <p:nvPr/>
        </p:nvGraphicFramePr>
        <p:xfrm>
          <a:off x="2692400" y="3414713"/>
          <a:ext cx="11985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11" imgW="532937" imgH="177646" progId="Equation.DSMT4">
                  <p:embed/>
                </p:oleObj>
              </mc:Choice>
              <mc:Fallback>
                <p:oleObj name="Equation" r:id="rId11" imgW="532937" imgH="1776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414713"/>
                        <a:ext cx="11985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8"/>
          <p:cNvGraphicFramePr>
            <a:graphicFrameLocks noChangeAspect="1"/>
          </p:cNvGraphicFramePr>
          <p:nvPr/>
        </p:nvGraphicFramePr>
        <p:xfrm>
          <a:off x="4127500" y="3116263"/>
          <a:ext cx="19431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13" imgW="863280" imgH="419040" progId="Equation.DSMT4">
                  <p:embed/>
                </p:oleObj>
              </mc:Choice>
              <mc:Fallback>
                <p:oleObj name="Equation" r:id="rId13" imgW="86328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3116263"/>
                        <a:ext cx="19431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9"/>
          <p:cNvGraphicFramePr>
            <a:graphicFrameLocks noChangeAspect="1"/>
          </p:cNvGraphicFramePr>
          <p:nvPr/>
        </p:nvGraphicFramePr>
        <p:xfrm>
          <a:off x="4087813" y="3994150"/>
          <a:ext cx="1798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15" imgW="799920" imgH="457200" progId="Equation.DSMT4">
                  <p:embed/>
                </p:oleObj>
              </mc:Choice>
              <mc:Fallback>
                <p:oleObj name="Equation" r:id="rId15" imgW="79992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3994150"/>
                        <a:ext cx="1798637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0"/>
          <p:cNvGraphicFramePr>
            <a:graphicFrameLocks noChangeAspect="1"/>
          </p:cNvGraphicFramePr>
          <p:nvPr/>
        </p:nvGraphicFramePr>
        <p:xfrm>
          <a:off x="4137025" y="4910138"/>
          <a:ext cx="15700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17" imgW="698400" imgH="444240" progId="Equation.DSMT4">
                  <p:embed/>
                </p:oleObj>
              </mc:Choice>
              <mc:Fallback>
                <p:oleObj name="Equation" r:id="rId17" imgW="69840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4910138"/>
                        <a:ext cx="1570038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Example 3.8</a:t>
            </a:r>
          </a:p>
        </p:txBody>
      </p:sp>
      <p:pic>
        <p:nvPicPr>
          <p:cNvPr id="50188" name="Picture 6" descr="fig4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1438275"/>
            <a:ext cx="360838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675187"/>
            <a:ext cx="8458200" cy="2106613"/>
          </a:xfrm>
          <a:noFill/>
        </p:spPr>
        <p:txBody>
          <a:bodyPr bIns="0">
            <a:normAutofit/>
          </a:bodyPr>
          <a:lstStyle/>
          <a:p>
            <a:pPr lvl="1"/>
            <a:r>
              <a:rPr lang="en-US" sz="2000" dirty="0" smtClean="0"/>
              <a:t>Negative </a:t>
            </a:r>
            <a:r>
              <a:rPr lang="en-US" sz="2000" dirty="0"/>
              <a:t>sign arises because couple acts so as to decrease </a:t>
            </a:r>
            <a:r>
              <a:rPr lang="el-GR" sz="2000" i="1" dirty="0" smtClean="0">
                <a:sym typeface="Symbol"/>
              </a:rPr>
              <a:t></a:t>
            </a:r>
            <a:endParaRPr lang="en-US" sz="2000" i="1" dirty="0"/>
          </a:p>
          <a:p>
            <a:pPr>
              <a:buFontTx/>
              <a:buNone/>
            </a:pPr>
            <a:r>
              <a:rPr lang="en-US" sz="2000" dirty="0"/>
              <a:t>			Moment arm = </a:t>
            </a:r>
          </a:p>
        </p:txBody>
      </p:sp>
      <p:pic>
        <p:nvPicPr>
          <p:cNvPr id="841732" name="Picture 4" descr="fig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0738" y="796056"/>
            <a:ext cx="4208462" cy="324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1733" name="Rectangle 5"/>
          <p:cNvSpPr>
            <a:spLocks noChangeArrowheads="1"/>
          </p:cNvSpPr>
          <p:nvPr/>
        </p:nvSpPr>
        <p:spPr bwMode="auto">
          <a:xfrm>
            <a:off x="914400" y="0"/>
            <a:ext cx="80629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  <p:graphicFrame>
        <p:nvGraphicFramePr>
          <p:cNvPr id="841734" name="Object 6"/>
          <p:cNvGraphicFramePr>
            <a:graphicFrameLocks noChangeAspect="1"/>
          </p:cNvGraphicFramePr>
          <p:nvPr/>
        </p:nvGraphicFramePr>
        <p:xfrm>
          <a:off x="3810000" y="5057775"/>
          <a:ext cx="1484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4" imgW="660240" imgH="190440" progId="Equation.DSMT4">
                  <p:embed/>
                </p:oleObj>
              </mc:Choice>
              <mc:Fallback>
                <p:oleObj name="Equation" r:id="rId4" imgW="660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057775"/>
                        <a:ext cx="14843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914400"/>
            <a:ext cx="4495800" cy="3581400"/>
          </a:xfrm>
          <a:prstGeom prst="rect">
            <a:avLst/>
          </a:prstGeom>
          <a:noFill/>
        </p:spPr>
        <p:txBody>
          <a:bodyPr vert="horz" lIns="91440" tIns="45720" rIns="91440" bIns="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000" dirty="0" smtClean="0">
                <a:latin typeface="Times New Roman" pitchFamily="18" charset="0"/>
              </a:rPr>
              <a:t>The following concepts in the following slides will be covered in lecture – they are necessary in understanding the Lab work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000" dirty="0" smtClean="0">
                <a:latin typeface="Times New Roman" pitchFamily="18" charset="0"/>
              </a:rPr>
              <a:t>Motion of a body consists of a translational  of the centre of mass, and a rotational motion; for vibration analysis purpose, we need only to consider rotational motion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governed by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Newton’s law: moment of inertia (</a:t>
            </a:r>
            <a:r>
              <a:rPr kumimoji="0" lang="en-US" sz="20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</a:t>
            </a:r>
            <a:r>
              <a:rPr kumimoji="0" lang="en-US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Oy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about </a:t>
            </a:r>
            <a:r>
              <a:rPr kumimoji="0" lang="en-US" sz="20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Oy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times angular acceleration = external moments 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20888" y="5562600"/>
          <a:ext cx="44561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6" imgW="1981080" imgH="419040" progId="Equation.DSMT4">
                  <p:embed/>
                </p:oleObj>
              </mc:Choice>
              <mc:Fallback>
                <p:oleObj name="Equation" r:id="rId6" imgW="198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5562600"/>
                        <a:ext cx="4456112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48600" y="33644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endParaRPr lang="en-GB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86600" y="15240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830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6563"/>
            <a:ext cx="8229600" cy="62611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is the equation of </a:t>
            </a:r>
            <a:r>
              <a:rPr lang="en-US" sz="2400" dirty="0">
                <a:solidFill>
                  <a:srgbClr val="FF0066"/>
                </a:solidFill>
              </a:rPr>
              <a:t>simple harmonic motion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0000FF"/>
                </a:solidFill>
              </a:rPr>
              <a:t>angular </a:t>
            </a:r>
            <a:r>
              <a:rPr lang="en-US" sz="2400" dirty="0" smtClean="0">
                <a:solidFill>
                  <a:srgbClr val="0000FF"/>
                </a:solidFill>
              </a:rPr>
              <a:t>frequency </a:t>
            </a:r>
            <a:r>
              <a:rPr lang="el-GR" sz="2400" i="1" dirty="0" smtClean="0">
                <a:solidFill>
                  <a:srgbClr val="0000FF"/>
                </a:solidFill>
              </a:rPr>
              <a:t>ω</a:t>
            </a:r>
            <a:r>
              <a:rPr lang="en-US" sz="2400" dirty="0" smtClean="0"/>
              <a:t> given by</a:t>
            </a:r>
          </a:p>
          <a:p>
            <a:endParaRPr lang="en-US" sz="2400" i="1" dirty="0" smtClean="0">
              <a:solidFill>
                <a:srgbClr val="0000FF"/>
              </a:solidFill>
            </a:endParaRPr>
          </a:p>
          <a:p>
            <a:endParaRPr lang="en-US" sz="2400" i="1" dirty="0" smtClean="0">
              <a:solidFill>
                <a:srgbClr val="0000FF"/>
              </a:solidFill>
            </a:endParaRPr>
          </a:p>
          <a:p>
            <a:endParaRPr lang="en-US" sz="2400" i="1" dirty="0" smtClean="0">
              <a:solidFill>
                <a:srgbClr val="0000FF"/>
              </a:solidFill>
            </a:endParaRPr>
          </a:p>
          <a:p>
            <a:endParaRPr lang="en-US" sz="2400" i="1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period of oscillation</a:t>
            </a:r>
          </a:p>
          <a:p>
            <a:endParaRPr lang="en-US" sz="2400" i="1" dirty="0" smtClean="0"/>
          </a:p>
          <a:p>
            <a:endParaRPr lang="en-US" sz="2800" i="1" dirty="0" smtClean="0"/>
          </a:p>
          <a:p>
            <a:endParaRPr lang="en-US" sz="2400" i="1" dirty="0" smtClean="0"/>
          </a:p>
          <a:p>
            <a:r>
              <a:rPr lang="en-US" sz="2400" dirty="0" smtClean="0"/>
              <a:t>As </a:t>
            </a:r>
            <a:r>
              <a:rPr lang="en-US" sz="2400" i="1" dirty="0" smtClean="0"/>
              <a:t>GM</a:t>
            </a:r>
            <a:r>
              <a:rPr lang="en-US" sz="2400" i="1" baseline="-25000" dirty="0" smtClean="0"/>
              <a:t>T</a:t>
            </a:r>
            <a:r>
              <a:rPr lang="en-US" sz="2400" i="1" dirty="0" smtClean="0"/>
              <a:t>  </a:t>
            </a:r>
            <a:r>
              <a:rPr lang="en-US" sz="2400" dirty="0" smtClean="0"/>
              <a:t>increases, </a:t>
            </a:r>
            <a:r>
              <a:rPr lang="en-US" sz="2400" i="1" dirty="0" smtClean="0">
                <a:latin typeface="Times New Roman" pitchFamily="18" charset="0"/>
              </a:rPr>
              <a:t>ω</a:t>
            </a:r>
            <a:r>
              <a:rPr lang="en-US" sz="2400" dirty="0" smtClean="0"/>
              <a:t> increases, or </a:t>
            </a:r>
            <a:r>
              <a:rPr lang="en-US" sz="2400" i="1" dirty="0" smtClean="0">
                <a:latin typeface="Times New Roman" pitchFamily="18" charset="0"/>
              </a:rPr>
              <a:t>T</a:t>
            </a:r>
            <a:r>
              <a:rPr lang="en-US" sz="2400" dirty="0" smtClean="0"/>
              <a:t> decreases (higher frequencies lead to discomfort)</a:t>
            </a:r>
            <a:endParaRPr lang="en-US" sz="2400" i="1" dirty="0" smtClean="0">
              <a:solidFill>
                <a:srgbClr val="0000FF"/>
              </a:solidFill>
            </a:endParaRPr>
          </a:p>
        </p:txBody>
      </p:sp>
      <p:sp>
        <p:nvSpPr>
          <p:cNvPr id="843782" name="Rectangle 6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  <p:graphicFrame>
        <p:nvGraphicFramePr>
          <p:cNvPr id="843785" name="Object 9"/>
          <p:cNvGraphicFramePr>
            <a:graphicFrameLocks noChangeAspect="1"/>
          </p:cNvGraphicFramePr>
          <p:nvPr/>
        </p:nvGraphicFramePr>
        <p:xfrm>
          <a:off x="2057400" y="1828800"/>
          <a:ext cx="3997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3" imgW="1777680" imgH="393480" progId="Equation.DSMT4">
                  <p:embed/>
                </p:oleObj>
              </mc:Choice>
              <mc:Fallback>
                <p:oleObj name="Equation" r:id="rId3" imgW="1777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39973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3786" name="Object 10"/>
          <p:cNvGraphicFramePr>
            <a:graphicFrameLocks noChangeAspect="1"/>
          </p:cNvGraphicFramePr>
          <p:nvPr/>
        </p:nvGraphicFramePr>
        <p:xfrm>
          <a:off x="2971800" y="2697162"/>
          <a:ext cx="2198688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5" imgW="977476" imgH="495085" progId="Equation.DSMT4">
                  <p:embed/>
                </p:oleObj>
              </mc:Choice>
              <mc:Fallback>
                <p:oleObj name="Equation" r:id="rId5" imgW="977476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97162"/>
                        <a:ext cx="2198688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514600" y="4343400"/>
          <a:ext cx="337343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7" imgW="1497950" imgH="495085" progId="Equation.DSMT4">
                  <p:embed/>
                </p:oleObj>
              </mc:Choice>
              <mc:Fallback>
                <p:oleObj name="Equation" r:id="rId7" imgW="1497950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43400"/>
                        <a:ext cx="3373437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6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0063"/>
            <a:ext cx="8229600" cy="6145212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2400" b="1" smtClean="0">
                <a:solidFill>
                  <a:srgbClr val="FF0000"/>
                </a:solidFill>
              </a:rPr>
              <a:t>Factors affecting selection of </a:t>
            </a:r>
            <a:r>
              <a:rPr lang="en-US" altLang="en-US" sz="2400" b="1" i="1" smtClean="0">
                <a:solidFill>
                  <a:srgbClr val="FF0000"/>
                </a:solidFill>
              </a:rPr>
              <a:t>GM</a:t>
            </a:r>
            <a:r>
              <a:rPr lang="en-US" altLang="en-US" sz="2400" b="1" i="1" baseline="-25000" smtClean="0">
                <a:solidFill>
                  <a:srgbClr val="FF0000"/>
                </a:solidFill>
              </a:rPr>
              <a:t>T</a:t>
            </a:r>
            <a:endParaRPr lang="en-US" altLang="en-US" sz="2400" b="1" baseline="-25000" smtClean="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sz="2400" smtClean="0"/>
              <a:t>(a)	</a:t>
            </a:r>
            <a:r>
              <a:rPr lang="en-US" altLang="en-US" sz="2400" i="1" smtClean="0"/>
              <a:t>GM</a:t>
            </a:r>
            <a:r>
              <a:rPr lang="en-US" altLang="en-US" sz="2400" i="1" baseline="-25000" smtClean="0"/>
              <a:t>T</a:t>
            </a:r>
            <a:r>
              <a:rPr lang="en-US" altLang="en-US" sz="2400" smtClean="0"/>
              <a:t> should be </a:t>
            </a:r>
            <a:r>
              <a:rPr lang="en-US" altLang="en-US" sz="2400" smtClean="0">
                <a:solidFill>
                  <a:srgbClr val="0000FF"/>
                </a:solidFill>
              </a:rPr>
              <a:t>large</a:t>
            </a:r>
            <a:r>
              <a:rPr lang="en-US" altLang="en-US" sz="2400" smtClean="0"/>
              <a:t> enough:</a:t>
            </a:r>
          </a:p>
          <a:p>
            <a:pPr marL="990600" lvl="1" indent="-533400" eaLnBrk="1" hangingPunct="1"/>
            <a:r>
              <a:rPr lang="en-US" altLang="en-US" sz="2400" smtClean="0"/>
              <a:t>in a </a:t>
            </a:r>
            <a:r>
              <a:rPr lang="en-US" altLang="en-US" sz="2400" smtClean="0">
                <a:solidFill>
                  <a:srgbClr val="008000"/>
                </a:solidFill>
              </a:rPr>
              <a:t>passenger ship</a:t>
            </a:r>
            <a:r>
              <a:rPr lang="en-US" altLang="en-US" sz="2400" smtClean="0"/>
              <a:t> to prevent </a:t>
            </a:r>
            <a:r>
              <a:rPr lang="en-US" altLang="en-US" sz="2400" smtClean="0">
                <a:solidFill>
                  <a:srgbClr val="A50021"/>
                </a:solidFill>
              </a:rPr>
              <a:t>capsizing</a:t>
            </a:r>
            <a:r>
              <a:rPr lang="en-US" altLang="en-US" sz="2400" smtClean="0"/>
              <a:t> due to large heel (roll) angle in case of partial flooding</a:t>
            </a:r>
          </a:p>
          <a:p>
            <a:pPr marL="990600" lvl="1" indent="-533400" eaLnBrk="1" hangingPunct="1"/>
            <a:r>
              <a:rPr lang="en-US" altLang="en-US" sz="2400" smtClean="0"/>
              <a:t>to minimize serious heeling due to strong beam wind</a:t>
            </a:r>
          </a:p>
          <a:p>
            <a:pPr marL="990600" lvl="1" indent="-533400" eaLnBrk="1" hangingPunct="1"/>
            <a:r>
              <a:rPr lang="en-US" altLang="en-US" sz="2400" smtClean="0"/>
              <a:t>to render a ship stable for various cargo loading conditions</a:t>
            </a:r>
          </a:p>
          <a:p>
            <a:pPr marL="990600" lvl="1" indent="-533400" eaLnBrk="1" hangingPunct="1"/>
            <a:r>
              <a:rPr lang="en-US" altLang="en-US" sz="2400" smtClean="0"/>
              <a:t>to prevent large heeling angles during turning</a:t>
            </a:r>
            <a:endParaRPr lang="en-US" altLang="en-US" sz="2400" i="1" smtClean="0"/>
          </a:p>
          <a:p>
            <a:pPr marL="609600" indent="-609600" eaLnBrk="1" hangingPunct="1">
              <a:buFontTx/>
              <a:buNone/>
            </a:pPr>
            <a:r>
              <a:rPr lang="en-US" altLang="en-US" sz="2400" smtClean="0"/>
              <a:t>(b)	</a:t>
            </a:r>
            <a:r>
              <a:rPr lang="en-US" altLang="en-US" sz="2400" i="1" smtClean="0"/>
              <a:t>GM</a:t>
            </a:r>
            <a:r>
              <a:rPr lang="en-US" altLang="en-US" sz="2400" i="1" baseline="-25000" smtClean="0"/>
              <a:t>T</a:t>
            </a:r>
            <a:r>
              <a:rPr lang="en-US" altLang="en-US" sz="2400" smtClean="0"/>
              <a:t> should be </a:t>
            </a:r>
            <a:r>
              <a:rPr lang="en-US" altLang="en-US" sz="2400" smtClean="0">
                <a:solidFill>
                  <a:srgbClr val="0000FF"/>
                </a:solidFill>
              </a:rPr>
              <a:t>small</a:t>
            </a:r>
            <a:r>
              <a:rPr lang="en-US" altLang="en-US" sz="2400" smtClean="0"/>
              <a:t> enough to prevent violent rolling in waves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 smtClean="0"/>
              <a:t>	</a:t>
            </a: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13667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  <p:sp>
        <p:nvSpPr>
          <p:cNvPr id="113668" name="Rectangle 6"/>
          <p:cNvSpPr>
            <a:spLocks noChangeArrowheads="1"/>
          </p:cNvSpPr>
          <p:nvPr/>
        </p:nvSpPr>
        <p:spPr bwMode="auto">
          <a:xfrm>
            <a:off x="0" y="3302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5925"/>
            <a:ext cx="8229600" cy="62404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	</a:t>
            </a: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1800" smtClean="0"/>
              <a:t>	</a:t>
            </a:r>
            <a:r>
              <a:rPr lang="en-US" altLang="en-US" sz="2400" u="sng" smtClean="0">
                <a:solidFill>
                  <a:srgbClr val="FF0000"/>
                </a:solidFill>
              </a:rPr>
              <a:t>Notes</a:t>
            </a:r>
            <a:r>
              <a:rPr lang="en-US" altLang="en-US" sz="2400" smtClean="0">
                <a:solidFill>
                  <a:srgbClr val="FF0000"/>
                </a:solidFill>
              </a:rPr>
              <a:t>: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Ship with </a:t>
            </a:r>
            <a:r>
              <a:rPr lang="en-US" altLang="en-US" sz="2400" smtClean="0">
                <a:solidFill>
                  <a:srgbClr val="008000"/>
                </a:solidFill>
              </a:rPr>
              <a:t>large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GM</a:t>
            </a:r>
            <a:r>
              <a:rPr lang="en-US" altLang="en-US" sz="2400" i="1" baseline="-25000" smtClean="0"/>
              <a:t>T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is called a </a:t>
            </a:r>
            <a:r>
              <a:rPr lang="en-US" altLang="en-US" sz="2400" smtClean="0">
                <a:solidFill>
                  <a:srgbClr val="008000"/>
                </a:solidFill>
              </a:rPr>
              <a:t>stiff</a:t>
            </a:r>
            <a:r>
              <a:rPr lang="en-US" altLang="en-US" sz="2400" smtClean="0"/>
              <a:t> ship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greater stability</a:t>
            </a:r>
            <a:r>
              <a:rPr lang="en-US" altLang="en-US" sz="2400" smtClean="0"/>
              <a:t> but </a:t>
            </a:r>
            <a:r>
              <a:rPr lang="en-US" altLang="en-US" sz="2400" smtClean="0">
                <a:solidFill>
                  <a:srgbClr val="0000FF"/>
                </a:solidFill>
              </a:rPr>
              <a:t>shorter period of roll </a:t>
            </a:r>
            <a:r>
              <a:rPr lang="en-US" altLang="en-US" sz="2400" i="1" smtClean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vessel less comfortable for passengers and is subjected to strains which may damage its structure</a:t>
            </a:r>
          </a:p>
          <a:p>
            <a:pPr eaLnBrk="1" hangingPunct="1"/>
            <a:r>
              <a:rPr lang="en-US" altLang="en-US" sz="2400" smtClean="0">
                <a:solidFill>
                  <a:srgbClr val="A50021"/>
                </a:solidFill>
              </a:rPr>
              <a:t>Cargo vessels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GM</a:t>
            </a:r>
            <a:r>
              <a:rPr lang="en-US" altLang="en-US" sz="2400" smtClean="0"/>
              <a:t> varies with loading although some control of its value is possible by adjusting position of cargo</a:t>
            </a:r>
          </a:p>
          <a:p>
            <a:pPr eaLnBrk="1" hangingPunct="1"/>
            <a:r>
              <a:rPr lang="en-US" altLang="en-US" sz="2400" smtClean="0">
                <a:solidFill>
                  <a:srgbClr val="A50021"/>
                </a:solidFill>
              </a:rPr>
              <a:t>Warships and racing yachts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006666"/>
                </a:solidFill>
              </a:rPr>
              <a:t>larger </a:t>
            </a:r>
            <a:r>
              <a:rPr lang="en-US" altLang="en-US" sz="2400" i="1" smtClean="0">
                <a:solidFill>
                  <a:srgbClr val="006666"/>
                </a:solidFill>
              </a:rPr>
              <a:t>GM</a:t>
            </a:r>
            <a:r>
              <a:rPr lang="en-US" altLang="en-US" sz="2400" smtClean="0"/>
              <a:t> because </a:t>
            </a:r>
            <a:r>
              <a:rPr lang="en-US" altLang="en-US" sz="2400" smtClean="0">
                <a:solidFill>
                  <a:srgbClr val="006666"/>
                </a:solidFill>
              </a:rPr>
              <a:t>stability</a:t>
            </a:r>
            <a:r>
              <a:rPr lang="en-US" altLang="en-US" sz="2400" smtClean="0"/>
              <a:t> more important than </a:t>
            </a:r>
            <a:r>
              <a:rPr lang="en-US" altLang="en-US" sz="2400" smtClean="0">
                <a:solidFill>
                  <a:srgbClr val="006666"/>
                </a:solidFill>
              </a:rPr>
              <a:t>comfort</a:t>
            </a:r>
            <a:r>
              <a:rPr lang="en-US" altLang="en-US" sz="2400" smtClean="0"/>
              <a:t> </a:t>
            </a:r>
          </a:p>
        </p:txBody>
      </p:sp>
      <p:sp>
        <p:nvSpPr>
          <p:cNvPr id="114691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7675"/>
            <a:ext cx="8229600" cy="6238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smtClean="0">
                <a:solidFill>
                  <a:srgbClr val="FF0000"/>
                </a:solidFill>
              </a:rPr>
              <a:t>Evaluation of </a:t>
            </a:r>
            <a:r>
              <a:rPr lang="en-US" altLang="en-US" sz="2400" b="1" i="1" smtClean="0">
                <a:solidFill>
                  <a:srgbClr val="FF0000"/>
                </a:solidFill>
              </a:rPr>
              <a:t>BM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Tilting the body by a small angle </a:t>
            </a:r>
            <a:r>
              <a:rPr lang="el-GR" altLang="en-US" sz="2000" smtClean="0"/>
              <a:t>θ</a:t>
            </a: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submerges a small wedge (green) and</a:t>
            </a:r>
            <a:br>
              <a:rPr lang="en-US" altLang="en-US" sz="2000" smtClean="0"/>
            </a:br>
            <a:r>
              <a:rPr lang="en-US" altLang="en-US" sz="2000" smtClean="0"/>
              <a:t>uncovers an equal wedge (yellow)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New center of buoyancy B’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692150"/>
            <a:ext cx="34004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2" name="Object 7"/>
          <p:cNvGraphicFramePr>
            <a:graphicFrameLocks noChangeAspect="1"/>
          </p:cNvGraphicFramePr>
          <p:nvPr/>
        </p:nvGraphicFramePr>
        <p:xfrm>
          <a:off x="525463" y="2232025"/>
          <a:ext cx="6746875" cy="442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5" imgW="3085920" imgH="2019240" progId="Equation.DSMT4">
                  <p:embed/>
                </p:oleObj>
              </mc:Choice>
              <mc:Fallback>
                <p:oleObj name="Equation" r:id="rId5" imgW="3085920" imgH="2019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2232025"/>
                        <a:ext cx="6746875" cy="442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fig2b"/>
          <p:cNvPicPr>
            <a:picLocks noChangeAspect="1" noChangeArrowheads="1"/>
          </p:cNvPicPr>
          <p:nvPr/>
        </p:nvPicPr>
        <p:blipFill>
          <a:blip r:embed="rId3" cstate="print"/>
          <a:srcRect t="57592"/>
          <a:stretch>
            <a:fillRect/>
          </a:stretch>
        </p:blipFill>
        <p:spPr bwMode="auto">
          <a:xfrm>
            <a:off x="5494337" y="0"/>
            <a:ext cx="357346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fig2b"/>
          <p:cNvPicPr>
            <a:picLocks noChangeAspect="1" noChangeArrowheads="1"/>
          </p:cNvPicPr>
          <p:nvPr/>
        </p:nvPicPr>
        <p:blipFill>
          <a:blip r:embed="rId3" cstate="print"/>
          <a:srcRect t="14660" b="56021"/>
          <a:stretch>
            <a:fillRect/>
          </a:stretch>
        </p:blipFill>
        <p:spPr bwMode="auto">
          <a:xfrm>
            <a:off x="1760537" y="609600"/>
            <a:ext cx="35734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a weight is shifted transversely through a distance d</a:t>
            </a:r>
            <a:br>
              <a:rPr lang="en-US" sz="2000" dirty="0" smtClean="0"/>
            </a:br>
            <a:r>
              <a:rPr lang="en-US" sz="2000" dirty="0" smtClean="0"/>
              <a:t>then the centre of gravity of the ship is shifted to G’.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ship then heels through an angle </a:t>
            </a:r>
            <a:r>
              <a:rPr lang="el-GR" sz="2000" dirty="0" smtClean="0"/>
              <a:t>θ</a:t>
            </a:r>
            <a:r>
              <a:rPr lang="en-US" sz="2000" dirty="0" smtClean="0"/>
              <a:t> causing the buoyancy force to mover to B’ vertically collinear (</a:t>
            </a:r>
            <a:r>
              <a:rPr lang="en-US" sz="2000" dirty="0" err="1" smtClean="0"/>
              <a:t>colinear</a:t>
            </a:r>
            <a:r>
              <a:rPr lang="en-US" sz="2000" dirty="0" smtClean="0"/>
              <a:t> because there is no longer roll tendency) with the body weight to restore equilibrium  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GB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Moving weight in a floating body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066800" y="4703763"/>
          <a:ext cx="477996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4" imgW="2755800" imgH="888840" progId="Equation.DSMT4">
                  <p:embed/>
                </p:oleObj>
              </mc:Choice>
              <mc:Fallback>
                <p:oleObj name="Equation" r:id="rId4" imgW="27558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03763"/>
                        <a:ext cx="4779962" cy="154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7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ig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76200"/>
            <a:ext cx="4038600" cy="297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962400"/>
            <a:ext cx="84582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where </a:t>
            </a:r>
            <a:r>
              <a:rPr lang="en-US" sz="2000" i="1" dirty="0" smtClean="0"/>
              <a:t>I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the second order moment of area for the floatation plane of the tank, and </a:t>
            </a:r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sub,t</a:t>
            </a:r>
            <a:r>
              <a:rPr lang="en-US" sz="2000" dirty="0" smtClean="0"/>
              <a:t> is the “submerged” volume of the tank. The moment due to the shift in this centre is 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	This causes a shift in the centre of mass of the floating body (W: weight of body): </a:t>
            </a:r>
            <a:endParaRPr lang="en-GB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Partially-filled tank on a floating body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685800"/>
            <a:ext cx="4724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usually occurs in ship carrying tanks partially filled with liquids. In a quasi</a:t>
            </a:r>
            <a:r>
              <a:rPr lang="en-US" sz="2000" dirty="0" smtClean="0"/>
              <a:t>-static situation, and avoiding sloshing, the free surface in the tanks adopt a horizontal position. The centre of buoyancy (or the </a:t>
            </a:r>
            <a:r>
              <a:rPr lang="en-US" sz="2000" dirty="0" err="1" smtClean="0"/>
              <a:t>centroid</a:t>
            </a:r>
            <a:r>
              <a:rPr lang="en-US" sz="2000" dirty="0" smtClean="0"/>
              <a:t>) of the liquid tank is shifted by a distance just like what we calculated before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695324" y="2987675"/>
          <a:ext cx="6162676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4" imgW="2908080" imgH="495000" progId="Equation.DSMT4">
                  <p:embed/>
                </p:oleObj>
              </mc:Choice>
              <mc:Fallback>
                <p:oleObj name="Equation" r:id="rId4" imgW="29080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4" y="2987675"/>
                        <a:ext cx="6162676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3584575" y="4724400"/>
          <a:ext cx="2663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Equation" r:id="rId6" imgW="1257120" imgH="228600" progId="Equation.DSMT4">
                  <p:embed/>
                </p:oleObj>
              </mc:Choice>
              <mc:Fallback>
                <p:oleObj name="Equation" r:id="rId6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4724400"/>
                        <a:ext cx="2663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879475" y="5891213"/>
          <a:ext cx="60547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8" imgW="2857320" imgH="419040" progId="Equation.DSMT4">
                  <p:embed/>
                </p:oleObj>
              </mc:Choice>
              <mc:Fallback>
                <p:oleObj name="Equation" r:id="rId8" imgW="285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891213"/>
                        <a:ext cx="605472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2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ig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76200"/>
            <a:ext cx="4038600" cy="297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962400"/>
            <a:ext cx="84582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where </a:t>
            </a:r>
            <a:r>
              <a:rPr lang="en-US" sz="2000" i="1" dirty="0" smtClean="0"/>
              <a:t>W</a:t>
            </a:r>
            <a:r>
              <a:rPr lang="en-US" sz="2000" dirty="0" smtClean="0"/>
              <a:t> is the weight of the body (also the buoyancy force). The “loss” of </a:t>
            </a:r>
            <a:r>
              <a:rPr lang="en-US" sz="2000" dirty="0" err="1" smtClean="0"/>
              <a:t>metacentric</a:t>
            </a:r>
            <a:r>
              <a:rPr lang="en-US" sz="2000" dirty="0" smtClean="0"/>
              <a:t> height GM being</a:t>
            </a:r>
            <a:endParaRPr lang="en-GB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Partially-filled tank on a floating body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685800"/>
            <a:ext cx="4724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effect is to reduce the righting moment arm (originally GZ) by an amount GG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seen in the figure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aseline="0" dirty="0" smtClean="0"/>
              <a:t>This</a:t>
            </a:r>
            <a:r>
              <a:rPr lang="en-US" sz="2000" dirty="0" smtClean="0"/>
              <a:t> is equivalently an effective (virtual) reduction of the </a:t>
            </a:r>
            <a:r>
              <a:rPr lang="en-US" sz="2000" dirty="0" err="1" smtClean="0"/>
              <a:t>metacentric</a:t>
            </a:r>
            <a:r>
              <a:rPr lang="en-US" sz="2000" dirty="0" smtClean="0"/>
              <a:t> height from GM to 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M – a reduction in stability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righting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moment is now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437" name="Object 7"/>
          <p:cNvGraphicFramePr>
            <a:graphicFrameLocks noChangeAspect="1"/>
          </p:cNvGraphicFramePr>
          <p:nvPr/>
        </p:nvGraphicFramePr>
        <p:xfrm>
          <a:off x="685800" y="3429000"/>
          <a:ext cx="5813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Equation" r:id="rId4" imgW="2743200" imgH="228600" progId="Equation.DSMT4">
                  <p:embed/>
                </p:oleObj>
              </mc:Choice>
              <mc:Fallback>
                <p:oleObj name="Equation" r:id="rId4" imgW="274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58134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990600" y="4824413"/>
          <a:ext cx="16414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6" imgW="774360" imgH="419040" progId="Equation.DSMT4">
                  <p:embed/>
                </p:oleObj>
              </mc:Choice>
              <mc:Fallback>
                <p:oleObj name="Equation" r:id="rId6" imgW="774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24413"/>
                        <a:ext cx="164147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6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787"/>
          </a:xfrm>
        </p:spPr>
        <p:txBody>
          <a:bodyPr/>
          <a:lstStyle/>
          <a:p>
            <a:r>
              <a:rPr lang="en-US" altLang="en-US" sz="3200" smtClean="0"/>
              <a:t>Reviewing</a:t>
            </a:r>
          </a:p>
        </p:txBody>
      </p:sp>
      <p:sp>
        <p:nvSpPr>
          <p:cNvPr id="52230" name="Content Placeholder 2"/>
          <p:cNvSpPr>
            <a:spLocks noGrp="1"/>
          </p:cNvSpPr>
          <p:nvPr>
            <p:ph idx="1"/>
          </p:nvPr>
        </p:nvSpPr>
        <p:spPr>
          <a:xfrm>
            <a:off x="457200" y="1317625"/>
            <a:ext cx="8229600" cy="4808538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sz="2400" smtClean="0"/>
              <a:t>Pressure in a fluid is </a:t>
            </a:r>
            <a:r>
              <a:rPr lang="en-US" altLang="en-US" sz="2400" smtClean="0">
                <a:solidFill>
                  <a:srgbClr val="0000FF"/>
                </a:solidFill>
              </a:rPr>
              <a:t>independent of shape or cross section of container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 smtClean="0"/>
              <a:t>Pressures changes with vertical distance (depth), but remains constant in other directions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 smtClean="0"/>
              <a:t>Pressure is the </a:t>
            </a:r>
            <a:r>
              <a:rPr lang="en-US" altLang="en-US" sz="2400" smtClean="0">
                <a:solidFill>
                  <a:srgbClr val="009900"/>
                </a:solidFill>
              </a:rPr>
              <a:t>same at all points on a horizontal plane in a given fluid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pPr eaLnBrk="1" hangingPunct="1"/>
            <a:r>
              <a:rPr lang="en-US" altLang="en-US" sz="2000" smtClean="0">
                <a:solidFill>
                  <a:srgbClr val="800000"/>
                </a:solidFill>
              </a:rPr>
              <a:t>Easier to remember</a:t>
            </a:r>
            <a:r>
              <a:rPr lang="en-US" altLang="en-US" sz="2000" smtClean="0"/>
              <a:t>:</a:t>
            </a:r>
          </a:p>
          <a:p>
            <a:pPr eaLnBrk="1" hangingPunct="1"/>
            <a:endParaRPr lang="en-US" altLang="en-US" sz="2000" smtClean="0"/>
          </a:p>
          <a:p>
            <a:pPr eaLnBrk="1" hangingPunct="1">
              <a:buFontTx/>
              <a:buNone/>
            </a:pPr>
            <a:r>
              <a:rPr lang="en-US" altLang="en-US" sz="200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	where  	  is the absolute difference in depth between the two points of interest</a:t>
            </a:r>
          </a:p>
          <a:p>
            <a:endParaRPr lang="en-US" altLang="en-US" sz="2000" smtClean="0"/>
          </a:p>
        </p:txBody>
      </p:sp>
      <p:graphicFrame>
        <p:nvGraphicFramePr>
          <p:cNvPr id="52226" name="Object 9"/>
          <p:cNvGraphicFramePr>
            <a:graphicFrameLocks noChangeAspect="1"/>
          </p:cNvGraphicFramePr>
          <p:nvPr/>
        </p:nvGraphicFramePr>
        <p:xfrm>
          <a:off x="3328988" y="3603625"/>
          <a:ext cx="15430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3" imgW="685800" imgH="393700" progId="Equation.DSMT4">
                  <p:embed/>
                </p:oleObj>
              </mc:Choice>
              <mc:Fallback>
                <p:oleObj name="Equation" r:id="rId3" imgW="6858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3603625"/>
                        <a:ext cx="154305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6"/>
          <p:cNvGraphicFramePr>
            <a:graphicFrameLocks noChangeAspect="1"/>
          </p:cNvGraphicFramePr>
          <p:nvPr/>
        </p:nvGraphicFramePr>
        <p:xfrm>
          <a:off x="3241675" y="4910138"/>
          <a:ext cx="29702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Equation" r:id="rId5" imgW="1320227" imgH="241195" progId="Equation.DSMT4">
                  <p:embed/>
                </p:oleObj>
              </mc:Choice>
              <mc:Fallback>
                <p:oleObj name="Equation" r:id="rId5" imgW="1320227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4910138"/>
                        <a:ext cx="29702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7"/>
          <p:cNvGraphicFramePr>
            <a:graphicFrameLocks noChangeAspect="1"/>
          </p:cNvGraphicFramePr>
          <p:nvPr/>
        </p:nvGraphicFramePr>
        <p:xfrm>
          <a:off x="1727200" y="5510213"/>
          <a:ext cx="542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7" imgW="241195" imgH="253890" progId="Equation.DSMT4">
                  <p:embed/>
                </p:oleObj>
              </mc:Choice>
              <mc:Fallback>
                <p:oleObj name="Equation" r:id="rId7" imgW="241195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510213"/>
                        <a:ext cx="5429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5" descr="fig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6"/>
          <a:stretch>
            <a:fillRect/>
          </a:stretch>
        </p:blipFill>
        <p:spPr bwMode="auto">
          <a:xfrm>
            <a:off x="5581650" y="4071938"/>
            <a:ext cx="3473450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6088"/>
            <a:ext cx="8229600" cy="62103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FF"/>
                </a:solidFill>
              </a:rPr>
              <a:t>Metacenter </a:t>
            </a:r>
            <a:r>
              <a:rPr lang="en-US" altLang="en-US" sz="2400" i="1" smtClean="0">
                <a:solidFill>
                  <a:srgbClr val="0000FF"/>
                </a:solidFill>
              </a:rPr>
              <a:t>M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point of intersection of original vertical axis with line of action of buoyancy force after an angle of heel </a:t>
            </a:r>
            <a:r>
              <a:rPr lang="en-US" altLang="en-US" sz="2400" i="1" smtClean="0"/>
              <a:t>θ</a:t>
            </a:r>
            <a:endParaRPr lang="en-US" altLang="en-US" sz="2400" smtClean="0"/>
          </a:p>
          <a:p>
            <a:pPr eaLnBrk="1" hangingPunct="1"/>
            <a:r>
              <a:rPr lang="en-US" altLang="en-US" sz="2400" smtClean="0"/>
              <a:t>Metacentric height </a:t>
            </a:r>
            <a:r>
              <a:rPr lang="en-US" altLang="en-US" sz="2400" i="1" smtClean="0"/>
              <a:t>GM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400" smtClean="0"/>
              <a:t>determines stability of floating body</a:t>
            </a:r>
          </a:p>
          <a:p>
            <a:pPr lvl="1" eaLnBrk="1" hangingPunct="1"/>
            <a:r>
              <a:rPr lang="en-US" altLang="en-US" sz="2400" smtClean="0"/>
              <a:t>important parameter in design of floating bodies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  <p:sp>
        <p:nvSpPr>
          <p:cNvPr id="109573" name="Rectangle 6"/>
          <p:cNvSpPr>
            <a:spLocks noChangeArrowheads="1"/>
          </p:cNvSpPr>
          <p:nvPr/>
        </p:nvSpPr>
        <p:spPr bwMode="auto">
          <a:xfrm>
            <a:off x="465138" y="2878138"/>
            <a:ext cx="5434012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need to determine </a:t>
            </a:r>
            <a:r>
              <a:rPr lang="en-US" altLang="en-US" sz="2400" i="1"/>
              <a:t>GM</a:t>
            </a:r>
            <a:r>
              <a:rPr lang="en-US" altLang="en-US" sz="2400" i="1" baseline="-25000"/>
              <a:t>T</a:t>
            </a:r>
            <a:r>
              <a:rPr lang="en-US" altLang="en-US" sz="2400"/>
              <a:t> (</a:t>
            </a:r>
            <a:r>
              <a:rPr lang="en-US" altLang="en-US" sz="2400">
                <a:solidFill>
                  <a:srgbClr val="FF0000"/>
                </a:solidFill>
              </a:rPr>
              <a:t>transverse </a:t>
            </a:r>
            <a:r>
              <a:rPr lang="en-US" altLang="en-US" sz="2400"/>
              <a:t>metacentric height) corresponding to roll (angular displacement about </a:t>
            </a:r>
            <a:r>
              <a:rPr lang="en-US" altLang="en-US" sz="2400" i="1"/>
              <a:t>y</a:t>
            </a:r>
            <a:r>
              <a:rPr lang="en-US" altLang="en-US" sz="2400"/>
              <a:t>-axis) and </a:t>
            </a:r>
            <a:r>
              <a:rPr lang="en-US" altLang="en-US" sz="2400" i="1"/>
              <a:t>GM</a:t>
            </a:r>
            <a:r>
              <a:rPr lang="en-US" altLang="en-US" sz="2400" i="1" baseline="-25000"/>
              <a:t>L</a:t>
            </a:r>
            <a:r>
              <a:rPr lang="en-US" altLang="en-US" sz="2400" i="1"/>
              <a:t> </a:t>
            </a:r>
            <a:r>
              <a:rPr lang="en-US" altLang="en-US" sz="2400"/>
              <a:t>(</a:t>
            </a:r>
            <a:r>
              <a:rPr lang="en-US" altLang="en-US" sz="2400">
                <a:solidFill>
                  <a:srgbClr val="FF0000"/>
                </a:solidFill>
              </a:rPr>
              <a:t>longitudinal</a:t>
            </a:r>
            <a:r>
              <a:rPr lang="en-US" altLang="en-US" sz="2400"/>
              <a:t> metacentric height) corresponding to pitch (angular displacement about </a:t>
            </a:r>
            <a:r>
              <a:rPr lang="en-US" altLang="en-US" sz="2400" i="1"/>
              <a:t>x</a:t>
            </a:r>
            <a:r>
              <a:rPr lang="en-US" altLang="en-US" sz="2400"/>
              <a:t>-axis) for different water levels before construction of floating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787"/>
          </a:xfrm>
        </p:spPr>
        <p:txBody>
          <a:bodyPr/>
          <a:lstStyle/>
          <a:p>
            <a:r>
              <a:rPr lang="en-US" altLang="en-US" sz="3200" smtClean="0"/>
              <a:t>Reviewing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>
          <a:xfrm>
            <a:off x="457200" y="1317625"/>
            <a:ext cx="8229600" cy="48085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ð"/>
            </a:pPr>
            <a:r>
              <a:rPr lang="en-US" altLang="en-US" sz="2000" b="1" smtClean="0">
                <a:solidFill>
                  <a:srgbClr val="FF0066"/>
                </a:solidFill>
              </a:rPr>
              <a:t>Archimedes Principle</a:t>
            </a:r>
            <a:r>
              <a:rPr lang="en-US" altLang="en-US" sz="2000" smtClean="0">
                <a:solidFill>
                  <a:srgbClr val="FF0066"/>
                </a:solidFill>
              </a:rPr>
              <a:t>:</a:t>
            </a:r>
            <a:endParaRPr lang="en-US" altLang="en-US" sz="2000" smtClean="0"/>
          </a:p>
          <a:p>
            <a:pPr eaLnBrk="1" hangingPunct="1">
              <a:buFontTx/>
              <a:buNone/>
            </a:pPr>
            <a:r>
              <a:rPr lang="en-US" altLang="en-US" sz="2000" smtClean="0"/>
              <a:t>	</a:t>
            </a:r>
            <a:r>
              <a:rPr lang="en-US" altLang="en-US" sz="2000" smtClean="0">
                <a:solidFill>
                  <a:srgbClr val="0000FF"/>
                </a:solidFill>
              </a:rPr>
              <a:t>A body immersed in a fluid experiences a vertical buoyant (upthrust) force equal to the weight of the fluid it displaces</a:t>
            </a:r>
          </a:p>
          <a:p>
            <a:pPr eaLnBrk="1" hangingPunct="1">
              <a:buFontTx/>
              <a:buNone/>
            </a:pPr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z="2000" smtClean="0">
                <a:solidFill>
                  <a:srgbClr val="FF0066"/>
                </a:solidFill>
              </a:rPr>
              <a:t>Center of buoyancy </a:t>
            </a:r>
            <a:r>
              <a:rPr lang="en-US" altLang="en-US" sz="2000" i="1" smtClean="0">
                <a:solidFill>
                  <a:srgbClr val="FF0066"/>
                </a:solidFill>
              </a:rPr>
              <a:t>B</a:t>
            </a:r>
            <a:r>
              <a:rPr lang="en-US" altLang="en-US" sz="2000" smtClean="0"/>
              <a:t> may or may not correspond to actual mass center of immersed body’s own material</a:t>
            </a:r>
          </a:p>
          <a:p>
            <a:pPr eaLnBrk="1" hangingPunct="1"/>
            <a:r>
              <a:rPr lang="en-US" altLang="en-US" sz="2000" smtClean="0">
                <a:solidFill>
                  <a:srgbClr val="0000FF"/>
                </a:solidFill>
              </a:rPr>
              <a:t>For stability the metacentre must be above the center of gravity</a:t>
            </a:r>
            <a:br>
              <a:rPr lang="en-US" altLang="en-US" sz="2000" smtClean="0">
                <a:solidFill>
                  <a:srgbClr val="0000FF"/>
                </a:solidFill>
              </a:rPr>
            </a:br>
            <a:r>
              <a:rPr lang="en-US" altLang="en-US" sz="2000" smtClean="0">
                <a:solidFill>
                  <a:srgbClr val="0000FF"/>
                </a:solidFill>
              </a:rPr>
              <a:t>or  GM &gt; 0 </a:t>
            </a:r>
          </a:p>
          <a:p>
            <a:endParaRPr lang="en-US" altLang="en-US" sz="2000" smtClean="0"/>
          </a:p>
        </p:txBody>
      </p:sp>
      <p:pic>
        <p:nvPicPr>
          <p:cNvPr id="53253" name="Picture 5" descr="fig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401888"/>
            <a:ext cx="22272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250" name="Object 8"/>
          <p:cNvGraphicFramePr>
            <a:graphicFrameLocks noChangeAspect="1"/>
          </p:cNvGraphicFramePr>
          <p:nvPr/>
        </p:nvGraphicFramePr>
        <p:xfrm>
          <a:off x="3640138" y="2811463"/>
          <a:ext cx="33416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5" imgW="1485900" imgH="241300" progId="Equation.DSMT4">
                  <p:embed/>
                </p:oleObj>
              </mc:Choice>
              <mc:Fallback>
                <p:oleObj name="Equation" r:id="rId5" imgW="14859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2811463"/>
                        <a:ext cx="33416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9588" y="495300"/>
            <a:ext cx="3325812" cy="5680075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en-US" sz="2400" smtClean="0"/>
              <a:t>Dam with parabolic shape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95000"/>
              </a:lnSpc>
            </a:pPr>
            <a:r>
              <a:rPr lang="en-US" altLang="en-US" sz="2400" i="1" smtClean="0"/>
              <a:t>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 = 10 m, </a:t>
            </a:r>
            <a:r>
              <a:rPr lang="en-US" altLang="en-US" sz="2400" i="1" smtClean="0"/>
              <a:t>z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 = 24 m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400" smtClean="0"/>
              <a:t>Fluid: water (</a:t>
            </a:r>
            <a:r>
              <a:rPr lang="el-GR" altLang="en-US" sz="2400" smtClean="0">
                <a:sym typeface="Mathematica1"/>
              </a:rPr>
              <a:t>ρ</a:t>
            </a:r>
            <a:r>
              <a:rPr lang="en-US" altLang="en-US" sz="2400" smtClean="0"/>
              <a:t> = 1000 kg/m</a:t>
            </a:r>
            <a:r>
              <a:rPr lang="en-US" altLang="en-US" sz="2400" baseline="30000" smtClean="0"/>
              <a:t>3</a:t>
            </a:r>
            <a:r>
              <a:rPr lang="en-US" altLang="en-US" sz="2400" smtClean="0"/>
              <a:t>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400" smtClean="0"/>
              <a:t>Omit atmospheric pressure (</a:t>
            </a:r>
            <a:r>
              <a:rPr lang="en-US" altLang="en-US" sz="2400" i="1" smtClean="0"/>
              <a:t>P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 = 0 Pa gage)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400" smtClean="0"/>
              <a:t>Find </a:t>
            </a:r>
            <a:r>
              <a:rPr lang="en-US" altLang="en-US" sz="2400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i="1" baseline="-25000" smtClean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and </a:t>
            </a:r>
            <a:r>
              <a:rPr lang="en-US" altLang="en-US" sz="2400" i="1" smtClean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i="1" baseline="-25000" smtClean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smtClean="0"/>
              <a:t> acting on dam and position CP where they act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400" smtClean="0"/>
              <a:t>Width of dam: </a:t>
            </a:r>
            <a:r>
              <a:rPr lang="en-US" altLang="en-US" sz="2400" i="1" smtClean="0"/>
              <a:t>b</a:t>
            </a:r>
            <a:r>
              <a:rPr lang="en-US" altLang="en-US" sz="2400" smtClean="0"/>
              <a:t> = 100 m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Example 3.5</a:t>
            </a:r>
          </a:p>
        </p:txBody>
      </p:sp>
      <p:graphicFrame>
        <p:nvGraphicFramePr>
          <p:cNvPr id="54274" name="Object 6"/>
          <p:cNvGraphicFramePr>
            <a:graphicFrameLocks noChangeAspect="1"/>
          </p:cNvGraphicFramePr>
          <p:nvPr/>
        </p:nvGraphicFramePr>
        <p:xfrm>
          <a:off x="6394450" y="1311275"/>
          <a:ext cx="20748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4" imgW="914400" imgH="254000" progId="Equation.DSMT4">
                  <p:embed/>
                </p:oleObj>
              </mc:Choice>
              <mc:Fallback>
                <p:oleObj name="Equation" r:id="rId4" imgW="9144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1311275"/>
                        <a:ext cx="207486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7" name="Picture 7" descr="fig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73138"/>
            <a:ext cx="54324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538163"/>
            <a:ext cx="8229600" cy="6156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	</a:t>
            </a:r>
            <a:r>
              <a:rPr lang="en-US" altLang="en-US" sz="2400" u="sng" smtClean="0">
                <a:solidFill>
                  <a:srgbClr val="FF0000"/>
                </a:solidFill>
              </a:rPr>
              <a:t>Solution</a:t>
            </a:r>
            <a:r>
              <a:rPr lang="en-US" altLang="en-US" sz="2400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Vertical projection of curved surface is a rectangle 24 m high and 100 m wide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Depth of centroid: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i="1" smtClean="0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C</a:t>
            </a:r>
            <a:r>
              <a:rPr lang="en-US" altLang="en-US" sz="2400" smtClean="0">
                <a:latin typeface="Times New Roman" panose="02020603050405020304" pitchFamily="18" charset="0"/>
              </a:rPr>
              <a:t> =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h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C</a:t>
            </a:r>
            <a:r>
              <a:rPr lang="en-US" altLang="en-US" sz="2400" smtClean="0">
                <a:latin typeface="Times New Roman" panose="02020603050405020304" pitchFamily="18" charset="0"/>
              </a:rPr>
              <a:t> = 12 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Horizontal component </a:t>
            </a:r>
            <a:r>
              <a:rPr lang="en-US" altLang="en-US" sz="2400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i="1" baseline="-25000" smtClean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smtClean="0"/>
              <a:t>:</a:t>
            </a:r>
          </a:p>
        </p:txBody>
      </p:sp>
      <p:graphicFrame>
        <p:nvGraphicFramePr>
          <p:cNvPr id="55298" name="Object 4"/>
          <p:cNvGraphicFramePr>
            <a:graphicFrameLocks noChangeAspect="1"/>
          </p:cNvGraphicFramePr>
          <p:nvPr/>
        </p:nvGraphicFramePr>
        <p:xfrm>
          <a:off x="2847975" y="1804988"/>
          <a:ext cx="18272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Equation" r:id="rId4" imgW="812447" imgH="228501" progId="Equation.DSMT4">
                  <p:embed/>
                </p:oleObj>
              </mc:Choice>
              <mc:Fallback>
                <p:oleObj name="Equation" r:id="rId4" imgW="812447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1804988"/>
                        <a:ext cx="18272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5"/>
          <p:cNvGraphicFramePr>
            <a:graphicFrameLocks noChangeAspect="1"/>
          </p:cNvGraphicFramePr>
          <p:nvPr/>
        </p:nvGraphicFramePr>
        <p:xfrm>
          <a:off x="2849563" y="2301875"/>
          <a:ext cx="27701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Equation" r:id="rId6" imgW="1231366" imgH="228501" progId="Equation.DSMT4">
                  <p:embed/>
                </p:oleObj>
              </mc:Choice>
              <mc:Fallback>
                <p:oleObj name="Equation" r:id="rId6" imgW="1231366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2301875"/>
                        <a:ext cx="277018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Example 3.5</a:t>
            </a:r>
          </a:p>
        </p:txBody>
      </p:sp>
      <p:graphicFrame>
        <p:nvGraphicFramePr>
          <p:cNvPr id="55300" name="Object 10"/>
          <p:cNvGraphicFramePr>
            <a:graphicFrameLocks noChangeAspect="1"/>
          </p:cNvGraphicFramePr>
          <p:nvPr/>
        </p:nvGraphicFramePr>
        <p:xfrm>
          <a:off x="2674938" y="4787900"/>
          <a:ext cx="18002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Equation" r:id="rId8" imgW="800100" imgH="228600" progId="Equation.DSMT4">
                  <p:embed/>
                </p:oleObj>
              </mc:Choice>
              <mc:Fallback>
                <p:oleObj name="Equation" r:id="rId8" imgW="8001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4787900"/>
                        <a:ext cx="18002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11"/>
          <p:cNvGraphicFramePr>
            <a:graphicFrameLocks noChangeAspect="1"/>
          </p:cNvGraphicFramePr>
          <p:nvPr/>
        </p:nvGraphicFramePr>
        <p:xfrm>
          <a:off x="2674938" y="5484813"/>
          <a:ext cx="4283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Equation" r:id="rId10" imgW="1904174" imgH="215806" progId="Equation.DSMT4">
                  <p:embed/>
                </p:oleObj>
              </mc:Choice>
              <mc:Fallback>
                <p:oleObj name="Equation" r:id="rId10" imgW="1904174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484813"/>
                        <a:ext cx="4283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12"/>
          <p:cNvGraphicFramePr>
            <a:graphicFrameLocks noChangeAspect="1"/>
          </p:cNvGraphicFramePr>
          <p:nvPr/>
        </p:nvGraphicFramePr>
        <p:xfrm>
          <a:off x="2697163" y="6140450"/>
          <a:ext cx="2714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Equation" r:id="rId12" imgW="1206360" imgH="228600" progId="Equation.DSMT4">
                  <p:embed/>
                </p:oleObj>
              </mc:Choice>
              <mc:Fallback>
                <p:oleObj name="Equation" r:id="rId12" imgW="12063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6140450"/>
                        <a:ext cx="27146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5" name="Picture 7" descr="fig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517775"/>
            <a:ext cx="3059112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7" name="Picture 7" descr="fig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54469" b="82872"/>
          <a:stretch>
            <a:fillRect/>
          </a:stretch>
        </p:blipFill>
        <p:spPr bwMode="auto">
          <a:xfrm>
            <a:off x="12700" y="4668838"/>
            <a:ext cx="41021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5450"/>
            <a:ext cx="8229600" cy="626268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Line of action of </a:t>
            </a:r>
            <a:r>
              <a:rPr lang="en-US" altLang="en-US" sz="2400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i="1" baseline="-25000" smtClean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smtClean="0"/>
              <a:t> below free surface:</a:t>
            </a:r>
          </a:p>
          <a:p>
            <a:pPr algn="ctr" eaLnBrk="1" hangingPunct="1">
              <a:buFontTx/>
              <a:buNone/>
            </a:pPr>
            <a:endParaRPr lang="en-US" altLang="en-US" sz="2400" i="1" smtClean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en-US" sz="2400" i="1" smtClean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en-US" sz="2400" i="1" smtClean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en-US" sz="2400" i="1" smtClean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en-US" sz="1600" i="1" smtClean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400" i="1" smtClean="0">
                <a:latin typeface="Times New Roman" panose="02020603050405020304" pitchFamily="18" charset="0"/>
              </a:rPr>
              <a:t>h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P</a:t>
            </a:r>
            <a:r>
              <a:rPr lang="en-US" altLang="en-US" sz="2400" smtClean="0">
                <a:latin typeface="Times New Roman" panose="02020603050405020304" pitchFamily="18" charset="0"/>
              </a:rPr>
              <a:t> = 16 m</a:t>
            </a:r>
          </a:p>
          <a:p>
            <a:pPr eaLnBrk="1" hangingPunct="1"/>
            <a:r>
              <a:rPr lang="en-US" altLang="en-US" sz="2400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i="1" baseline="-25000" smtClean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acts 8 m from bottom</a:t>
            </a:r>
          </a:p>
          <a:p>
            <a:pPr eaLnBrk="1" hangingPunct="1"/>
            <a:r>
              <a:rPr lang="en-US" altLang="en-US" sz="2400" smtClean="0"/>
              <a:t>Vertical component </a:t>
            </a:r>
            <a:r>
              <a:rPr lang="en-US" altLang="en-US" sz="2400" i="1" smtClean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i="1" baseline="-25000" smtClean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weight of parabolic portion of fluid above curved surface</a:t>
            </a:r>
          </a:p>
        </p:txBody>
      </p:sp>
      <p:graphicFrame>
        <p:nvGraphicFramePr>
          <p:cNvPr id="56322" name="Object 4"/>
          <p:cNvGraphicFramePr>
            <a:graphicFrameLocks noChangeAspect="1"/>
          </p:cNvGraphicFramePr>
          <p:nvPr/>
        </p:nvGraphicFramePr>
        <p:xfrm>
          <a:off x="2501900" y="733425"/>
          <a:ext cx="28273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1" name="Equation" r:id="rId5" imgW="1256755" imgH="444307" progId="Equation.DSMT4">
                  <p:embed/>
                </p:oleObj>
              </mc:Choice>
              <mc:Fallback>
                <p:oleObj name="Equation" r:id="rId5" imgW="1256755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733425"/>
                        <a:ext cx="2827338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5"/>
          <p:cNvGraphicFramePr>
            <a:graphicFrameLocks noChangeAspect="1"/>
          </p:cNvGraphicFramePr>
          <p:nvPr/>
        </p:nvGraphicFramePr>
        <p:xfrm>
          <a:off x="1985963" y="1728788"/>
          <a:ext cx="354171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name="Equation" r:id="rId7" imgW="1574640" imgH="533160" progId="Equation.DSMT4">
                  <p:embed/>
                </p:oleObj>
              </mc:Choice>
              <mc:Fallback>
                <p:oleObj name="Equation" r:id="rId7" imgW="15746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728788"/>
                        <a:ext cx="3541712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Rectangle 6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Example 3.5</a:t>
            </a:r>
          </a:p>
        </p:txBody>
      </p:sp>
      <p:graphicFrame>
        <p:nvGraphicFramePr>
          <p:cNvPr id="56324" name="Object 12"/>
          <p:cNvGraphicFramePr>
            <a:graphicFrameLocks noChangeAspect="1"/>
          </p:cNvGraphicFramePr>
          <p:nvPr/>
        </p:nvGraphicFramePr>
        <p:xfrm>
          <a:off x="4440238" y="4500563"/>
          <a:ext cx="25415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Equation" r:id="rId9" imgW="1129810" imgH="431613" progId="Equation.DSMT4">
                  <p:embed/>
                </p:oleObj>
              </mc:Choice>
              <mc:Fallback>
                <p:oleObj name="Equation" r:id="rId9" imgW="1129810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500563"/>
                        <a:ext cx="2541587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14"/>
          <p:cNvGraphicFramePr>
            <a:graphicFrameLocks noChangeAspect="1"/>
          </p:cNvGraphicFramePr>
          <p:nvPr/>
        </p:nvGraphicFramePr>
        <p:xfrm>
          <a:off x="3851275" y="5400675"/>
          <a:ext cx="52260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Equation" r:id="rId11" imgW="2323800" imgH="431640" progId="Equation.DSMT4">
                  <p:embed/>
                </p:oleObj>
              </mc:Choice>
              <mc:Fallback>
                <p:oleObj name="Equation" r:id="rId11" imgW="232380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400675"/>
                        <a:ext cx="52260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5"/>
          <p:cNvGraphicFramePr>
            <a:graphicFrameLocks noChangeAspect="1"/>
          </p:cNvGraphicFramePr>
          <p:nvPr/>
        </p:nvGraphicFramePr>
        <p:xfrm>
          <a:off x="3892550" y="6237288"/>
          <a:ext cx="26273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Equation" r:id="rId13" imgW="1168200" imgH="241200" progId="Equation.DSMT4">
                  <p:embed/>
                </p:oleObj>
              </mc:Choice>
              <mc:Fallback>
                <p:oleObj name="Equation" r:id="rId13" imgW="116820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6237288"/>
                        <a:ext cx="26273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30" name="Picture 7" descr="fig4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831850"/>
            <a:ext cx="3059112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altLang="en-US" sz="2400" i="1" smtClean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i="1" baseline="-25000" smtClean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smtClean="0"/>
              <a:t> acts downward on surface at 3</a:t>
            </a:r>
            <a:r>
              <a:rPr lang="en-US" altLang="en-US" sz="2400" i="1" smtClean="0"/>
              <a:t>x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/8 = 3.75 m from origin</a:t>
            </a:r>
            <a:endParaRPr lang="en-US" altLang="en-US" smtClean="0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Example 3.5</a:t>
            </a:r>
          </a:p>
        </p:txBody>
      </p:sp>
      <p:pic>
        <p:nvPicPr>
          <p:cNvPr id="58375" name="Picture 5" descr="fig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317625"/>
            <a:ext cx="5002212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Rectangle 6"/>
          <p:cNvSpPr>
            <a:spLocks noChangeArrowheads="1"/>
          </p:cNvSpPr>
          <p:nvPr/>
        </p:nvSpPr>
        <p:spPr bwMode="auto">
          <a:xfrm>
            <a:off x="5372100" y="1152525"/>
            <a:ext cx="3625850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/>
              <a:t>Total resultant force on dam: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/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/>
              <a:t>	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 = 3.232 x 10</a:t>
            </a:r>
            <a:r>
              <a:rPr lang="en-US" altLang="en-US" sz="2400" baseline="30000">
                <a:latin typeface="Times New Roman" panose="02020603050405020304" pitchFamily="18" charset="0"/>
              </a:rPr>
              <a:t>8</a:t>
            </a:r>
            <a:r>
              <a:rPr lang="en-US" altLang="en-US" sz="2400">
                <a:latin typeface="Times New Roman" panose="02020603050405020304" pitchFamily="18" charset="0"/>
              </a:rPr>
              <a:t> 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/>
              <a:t> acts down and to the right at angle of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400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4000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/>
              <a:t> passes through (3.75 m, 8 m)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400"/>
          </a:p>
        </p:txBody>
      </p:sp>
      <p:graphicFrame>
        <p:nvGraphicFramePr>
          <p:cNvPr id="58370" name="Object 7"/>
          <p:cNvGraphicFramePr>
            <a:graphicFrameLocks noChangeAspect="1"/>
          </p:cNvGraphicFramePr>
          <p:nvPr/>
        </p:nvGraphicFramePr>
        <p:xfrm>
          <a:off x="6099175" y="1798638"/>
          <a:ext cx="21129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5" imgW="939392" imgH="291973" progId="Equation.DSMT4">
                  <p:embed/>
                </p:oleObj>
              </mc:Choice>
              <mc:Fallback>
                <p:oleObj name="Equation" r:id="rId5" imgW="939392" imgH="29197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1798638"/>
                        <a:ext cx="211296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8"/>
          <p:cNvGraphicFramePr>
            <a:graphicFrameLocks noChangeAspect="1"/>
          </p:cNvGraphicFramePr>
          <p:nvPr/>
        </p:nvGraphicFramePr>
        <p:xfrm>
          <a:off x="4179888" y="2419350"/>
          <a:ext cx="48847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Equation" r:id="rId7" imgW="2171700" imgH="304800" progId="Equation.DSMT4">
                  <p:embed/>
                </p:oleObj>
              </mc:Choice>
              <mc:Fallback>
                <p:oleObj name="Equation" r:id="rId7" imgW="2171700" imgH="30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2419350"/>
                        <a:ext cx="48847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9"/>
          <p:cNvGraphicFramePr>
            <a:graphicFrameLocks noChangeAspect="1"/>
          </p:cNvGraphicFramePr>
          <p:nvPr/>
        </p:nvGraphicFramePr>
        <p:xfrm>
          <a:off x="5900738" y="4264025"/>
          <a:ext cx="27416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9" imgW="1218671" imgH="431613" progId="Equation.DSMT4">
                  <p:embed/>
                </p:oleObj>
              </mc:Choice>
              <mc:Fallback>
                <p:oleObj name="Equation" r:id="rId9" imgW="1218671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264025"/>
                        <a:ext cx="2741612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6" descr="fig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444500"/>
            <a:ext cx="6889750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70475"/>
            <a:ext cx="8229600" cy="105568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Move down along 29º line until strike dam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equivalent center of pressure CP:</a:t>
            </a:r>
          </a:p>
          <a:p>
            <a:pPr algn="ctr" eaLnBrk="1" hangingPunct="1">
              <a:buFontTx/>
              <a:buNone/>
            </a:pP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CP</a:t>
            </a:r>
            <a:r>
              <a:rPr lang="en-US" altLang="en-US" sz="2400" smtClean="0">
                <a:latin typeface="Times New Roman" panose="02020603050405020304" pitchFamily="18" charset="0"/>
              </a:rPr>
              <a:t> = 5.43 m</a:t>
            </a:r>
          </a:p>
          <a:p>
            <a:pPr algn="ctr" eaLnBrk="1" hangingPunct="1">
              <a:buFontTx/>
              <a:buNone/>
            </a:pPr>
            <a:r>
              <a:rPr lang="en-US" altLang="en-US" sz="2400" i="1" smtClean="0">
                <a:latin typeface="Times New Roman" panose="02020603050405020304" pitchFamily="18" charset="0"/>
              </a:rPr>
              <a:t>z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CP</a:t>
            </a:r>
            <a:r>
              <a:rPr lang="en-US" altLang="en-US" sz="2400" smtClean="0">
                <a:latin typeface="Times New Roman" panose="02020603050405020304" pitchFamily="18" charset="0"/>
              </a:rPr>
              <a:t> = 7.07 m</a:t>
            </a:r>
          </a:p>
        </p:txBody>
      </p:sp>
      <p:sp>
        <p:nvSpPr>
          <p:cNvPr id="116740" name="Rectangle 5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Example 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56113"/>
            <a:ext cx="8229600" cy="2209800"/>
          </a:xfrm>
        </p:spPr>
        <p:txBody>
          <a:bodyPr/>
          <a:lstStyle/>
          <a:p>
            <a:pPr marL="660400" indent="-660400" eaLnBrk="1" hangingPunct="1">
              <a:buFontTx/>
              <a:buNone/>
            </a:pPr>
            <a:r>
              <a:rPr lang="en-US" altLang="en-US" sz="2400" smtClean="0"/>
              <a:t>(i)	</a:t>
            </a:r>
            <a:r>
              <a:rPr lang="en-US" altLang="en-US" sz="2400" i="1" smtClean="0">
                <a:solidFill>
                  <a:srgbClr val="0000FF"/>
                </a:solidFill>
              </a:rPr>
              <a:t>M</a:t>
            </a:r>
            <a:r>
              <a:rPr lang="en-US" altLang="en-US" sz="2400" smtClean="0"/>
              <a:t> above </a:t>
            </a:r>
            <a:r>
              <a:rPr lang="en-US" altLang="en-US" sz="2400" i="1" smtClean="0">
                <a:solidFill>
                  <a:srgbClr val="008000"/>
                </a:solidFill>
              </a:rPr>
              <a:t>G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GM</a:t>
            </a:r>
            <a:r>
              <a:rPr lang="en-US" altLang="en-US" sz="2400" smtClean="0"/>
              <a:t> &gt; 0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</a:t>
            </a:r>
            <a:r>
              <a:rPr lang="en-US" altLang="en-US" sz="2400" b="1" smtClean="0">
                <a:solidFill>
                  <a:srgbClr val="FF0066"/>
                </a:solidFill>
              </a:rPr>
              <a:t>Stable</a:t>
            </a:r>
            <a:r>
              <a:rPr lang="en-US" altLang="en-US" sz="2400" smtClean="0"/>
              <a:t> equilibrium</a:t>
            </a:r>
          </a:p>
          <a:p>
            <a:pPr marL="660400" indent="-660400" eaLnBrk="1" hangingPunct="1">
              <a:buFont typeface="Wingdings" panose="05000000000000000000" pitchFamily="2" charset="2"/>
              <a:buChar char="ð"/>
            </a:pPr>
            <a:r>
              <a:rPr lang="en-US" altLang="en-US" sz="2400" smtClean="0">
                <a:solidFill>
                  <a:srgbClr val="A50021"/>
                </a:solidFill>
              </a:rPr>
              <a:t>Restoring couple</a:t>
            </a:r>
            <a:r>
              <a:rPr lang="en-US" altLang="en-US" sz="2400" smtClean="0"/>
              <a:t> acts on floating body in its displaced position tending to restore it to its original position</a:t>
            </a:r>
          </a:p>
          <a:p>
            <a:pPr marL="660400" indent="-660400" eaLnBrk="1" hangingPunct="1">
              <a:buFontTx/>
              <a:buNone/>
            </a:pPr>
            <a:r>
              <a:rPr lang="en-US" altLang="en-US" sz="2400" smtClean="0"/>
              <a:t>	Restoring couple = </a:t>
            </a:r>
          </a:p>
          <a:p>
            <a:pPr marL="660400" indent="-660400" eaLnBrk="1" hangingPunct="1">
              <a:buFontTx/>
              <a:buNone/>
            </a:pPr>
            <a:r>
              <a:rPr lang="en-US" altLang="en-US" sz="2400" smtClean="0"/>
              <a:t>	(</a:t>
            </a:r>
            <a:r>
              <a:rPr lang="en-US" altLang="en-US" sz="2400" i="1" smtClean="0"/>
              <a:t>GZ</a:t>
            </a:r>
            <a:r>
              <a:rPr lang="en-US" altLang="en-US" sz="2400" smtClean="0"/>
              <a:t> is called the righting arm)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  <p:pic>
        <p:nvPicPr>
          <p:cNvPr id="46085" name="Picture 5" descr="fig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581025"/>
            <a:ext cx="8505825" cy="38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2" name="Object 6"/>
          <p:cNvGraphicFramePr>
            <a:graphicFrameLocks noChangeAspect="1"/>
          </p:cNvGraphicFramePr>
          <p:nvPr/>
        </p:nvGraphicFramePr>
        <p:xfrm>
          <a:off x="3841750" y="5737225"/>
          <a:ext cx="31257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5" imgW="1371600" imgH="177800" progId="Equation.DSMT4">
                  <p:embed/>
                </p:oleObj>
              </mc:Choice>
              <mc:Fallback>
                <p:oleObj name="Equation" r:id="rId5" imgW="1371600" imgH="177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5737225"/>
                        <a:ext cx="312578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44888"/>
            <a:ext cx="8229600" cy="3143250"/>
          </a:xfrm>
        </p:spPr>
        <p:txBody>
          <a:bodyPr/>
          <a:lstStyle/>
          <a:p>
            <a:pPr marL="660400" indent="-660400" eaLnBrk="1" hangingPunct="1">
              <a:buFontTx/>
              <a:buNone/>
            </a:pPr>
            <a:r>
              <a:rPr lang="en-US" altLang="en-US" sz="2400" smtClean="0"/>
              <a:t>(ii)	</a:t>
            </a:r>
            <a:r>
              <a:rPr lang="en-US" altLang="en-US" sz="2400" i="1" smtClean="0">
                <a:solidFill>
                  <a:srgbClr val="0000FF"/>
                </a:solidFill>
              </a:rPr>
              <a:t>M</a:t>
            </a:r>
            <a:r>
              <a:rPr lang="en-US" altLang="en-US" sz="2400" smtClean="0"/>
              <a:t> below </a:t>
            </a:r>
            <a:r>
              <a:rPr lang="en-US" altLang="en-US" sz="2400" i="1" smtClean="0">
                <a:solidFill>
                  <a:srgbClr val="008000"/>
                </a:solidFill>
              </a:rPr>
              <a:t>G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GM</a:t>
            </a:r>
            <a:r>
              <a:rPr lang="en-US" altLang="en-US" sz="2400" smtClean="0"/>
              <a:t> &lt; 0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</a:t>
            </a:r>
            <a:r>
              <a:rPr lang="en-US" altLang="en-US" sz="2400" b="1" smtClean="0">
                <a:solidFill>
                  <a:srgbClr val="FF0066"/>
                </a:solidFill>
              </a:rPr>
              <a:t>Unstable</a:t>
            </a:r>
            <a:r>
              <a:rPr lang="en-US" altLang="en-US" sz="2400" smtClean="0"/>
              <a:t> equilibrium</a:t>
            </a:r>
          </a:p>
          <a:p>
            <a:pPr marL="660400" indent="-660400" eaLnBrk="1" hangingPunct="1">
              <a:buFont typeface="Wingdings" panose="05000000000000000000" pitchFamily="2" charset="2"/>
              <a:buChar char="ð"/>
            </a:pPr>
            <a:r>
              <a:rPr lang="en-US" altLang="en-US" sz="2400" smtClean="0">
                <a:solidFill>
                  <a:srgbClr val="A50021"/>
                </a:solidFill>
              </a:rPr>
              <a:t>Overturning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A50021"/>
                </a:solidFill>
              </a:rPr>
              <a:t>couple</a:t>
            </a:r>
            <a:r>
              <a:rPr lang="en-US" altLang="en-US" sz="2400" smtClean="0"/>
              <a:t> acts on body</a:t>
            </a:r>
          </a:p>
          <a:p>
            <a:pPr marL="660400" indent="-660400" eaLnBrk="1" hangingPunct="1">
              <a:buFontTx/>
              <a:buNone/>
            </a:pPr>
            <a:r>
              <a:rPr lang="en-US" altLang="en-US" sz="2400" smtClean="0"/>
              <a:t>(iii)	</a:t>
            </a:r>
            <a:r>
              <a:rPr lang="en-US" altLang="en-US" sz="2400" i="1" smtClean="0">
                <a:solidFill>
                  <a:srgbClr val="0000FF"/>
                </a:solidFill>
              </a:rPr>
              <a:t>M</a:t>
            </a:r>
            <a:r>
              <a:rPr lang="en-US" altLang="en-US" sz="2400" smtClean="0"/>
              <a:t> coincides with </a:t>
            </a:r>
            <a:r>
              <a:rPr lang="en-US" altLang="en-US" sz="2400" i="1" smtClean="0">
                <a:solidFill>
                  <a:srgbClr val="008000"/>
                </a:solidFill>
              </a:rPr>
              <a:t>G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GM</a:t>
            </a:r>
            <a:r>
              <a:rPr lang="en-US" altLang="en-US" sz="2400" smtClean="0"/>
              <a:t> = 0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</a:t>
            </a:r>
            <a:r>
              <a:rPr lang="en-US" altLang="en-US" sz="2400" b="1" smtClean="0">
                <a:solidFill>
                  <a:srgbClr val="FF0066"/>
                </a:solidFill>
              </a:rPr>
              <a:t>Neutral</a:t>
            </a:r>
            <a:r>
              <a:rPr lang="en-US" altLang="en-US" sz="2400" b="1" smtClean="0"/>
              <a:t> </a:t>
            </a:r>
            <a:r>
              <a:rPr lang="en-US" altLang="en-US" sz="2400" smtClean="0"/>
              <a:t>equilibrium</a:t>
            </a:r>
          </a:p>
          <a:p>
            <a:pPr marL="660400" indent="-660400" eaLnBrk="1" hangingPunct="1">
              <a:buFont typeface="Wingdings" panose="05000000000000000000" pitchFamily="2" charset="2"/>
              <a:buChar char="ð"/>
            </a:pPr>
            <a:r>
              <a:rPr lang="en-US" altLang="en-US" sz="2400" smtClean="0"/>
              <a:t>Zero resultant couple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body has no tendency to return to, nor move further away from original position</a:t>
            </a:r>
          </a:p>
          <a:p>
            <a:pPr marL="660400" indent="-660400" eaLnBrk="1" hangingPunct="1"/>
            <a:endParaRPr lang="en-US" altLang="en-US" sz="1200" smtClean="0"/>
          </a:p>
          <a:p>
            <a:pPr marL="660400" indent="-660400" eaLnBrk="1" hangingPunct="1"/>
            <a:r>
              <a:rPr lang="en-US" altLang="en-US" sz="2400" smtClean="0"/>
              <a:t>Stability of floating body is not simply determined by relative positions of </a:t>
            </a:r>
            <a:r>
              <a:rPr lang="en-US" altLang="en-US" sz="2400" i="1" smtClean="0">
                <a:solidFill>
                  <a:srgbClr val="FF0000"/>
                </a:solidFill>
              </a:rPr>
              <a:t>B</a:t>
            </a:r>
            <a:r>
              <a:rPr lang="en-US" altLang="en-US" sz="2400" smtClean="0"/>
              <a:t> and </a:t>
            </a:r>
            <a:r>
              <a:rPr lang="en-US" altLang="en-US" sz="2400" i="1" smtClean="0">
                <a:solidFill>
                  <a:srgbClr val="008000"/>
                </a:solidFill>
              </a:rPr>
              <a:t>G</a:t>
            </a:r>
            <a:r>
              <a:rPr lang="en-US" altLang="en-US" sz="2400" smtClean="0"/>
              <a:t>, unlike submerged bodies</a:t>
            </a:r>
            <a:endParaRPr lang="en-US" altLang="en-US" sz="2800" smtClean="0"/>
          </a:p>
        </p:txBody>
      </p:sp>
      <p:pic>
        <p:nvPicPr>
          <p:cNvPr id="110595" name="Picture 4" descr="fig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495300"/>
            <a:ext cx="684847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Rectangle 5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5" descr="fig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77838"/>
            <a:ext cx="7634288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3540125"/>
            <a:ext cx="8229600" cy="3187700"/>
          </a:xfrm>
        </p:spPr>
        <p:txBody>
          <a:bodyPr bIns="0"/>
          <a:lstStyle/>
          <a:p>
            <a:pPr eaLnBrk="1" hangingPunct="1"/>
            <a:r>
              <a:rPr lang="en-US" altLang="en-US" sz="2400" smtClean="0"/>
              <a:t>For an upright vessel, point of buoyancy (buoyancy center) is at </a:t>
            </a:r>
            <a:r>
              <a:rPr lang="en-US" altLang="en-US" sz="2400" i="1" smtClean="0">
                <a:solidFill>
                  <a:srgbClr val="FF0000"/>
                </a:solidFill>
              </a:rPr>
              <a:t>B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i="1" smtClean="0">
                <a:solidFill>
                  <a:srgbClr val="FF0000"/>
                </a:solidFill>
              </a:rPr>
              <a:t>B</a:t>
            </a:r>
            <a:r>
              <a:rPr lang="en-US" altLang="en-US" sz="2400" smtClean="0"/>
              <a:t> is centroid of volume of fluid displaced by floating body (and is </a:t>
            </a:r>
            <a:r>
              <a:rPr lang="en-US" altLang="en-US" sz="2400" smtClean="0">
                <a:solidFill>
                  <a:srgbClr val="006666"/>
                </a:solidFill>
              </a:rPr>
              <a:t>shape dependent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z="2400" smtClean="0"/>
              <a:t>Vessel is given a slight angular perturbation </a:t>
            </a:r>
            <a:r>
              <a:rPr lang="en-US" altLang="en-US" sz="2400" i="1" smtClean="0"/>
              <a:t>θ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center of buoyancy shifts: </a:t>
            </a:r>
            <a:r>
              <a:rPr lang="en-US" altLang="en-US" sz="2400" i="1" smtClean="0">
                <a:solidFill>
                  <a:srgbClr val="FF0000"/>
                </a:solidFill>
              </a:rPr>
              <a:t>B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</a:t>
            </a:r>
            <a:r>
              <a:rPr lang="en-US" altLang="en-US" sz="2400" smtClean="0"/>
              <a:t> </a:t>
            </a:r>
            <a:r>
              <a:rPr lang="en-US" altLang="en-US" sz="2400" i="1" smtClean="0">
                <a:solidFill>
                  <a:srgbClr val="FF0066"/>
                </a:solidFill>
              </a:rPr>
              <a:t>B’</a:t>
            </a:r>
            <a:endParaRPr lang="en-US" altLang="en-US" sz="2400" smtClean="0">
              <a:solidFill>
                <a:srgbClr val="FF0066"/>
              </a:solidFill>
            </a:endParaRPr>
          </a:p>
          <a:p>
            <a:pPr eaLnBrk="1" hangingPunct="1"/>
            <a:r>
              <a:rPr lang="en-US" altLang="en-US" sz="2400" i="1" smtClean="0">
                <a:solidFill>
                  <a:srgbClr val="FF0000"/>
                </a:solidFill>
              </a:rPr>
              <a:t>B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and </a:t>
            </a:r>
            <a:r>
              <a:rPr lang="en-US" altLang="en-US" sz="2400" i="1" smtClean="0">
                <a:solidFill>
                  <a:srgbClr val="FF0066"/>
                </a:solidFill>
              </a:rPr>
              <a:t>B’</a:t>
            </a:r>
            <a:r>
              <a:rPr lang="en-US" altLang="en-US" sz="2400" smtClean="0"/>
              <a:t> are centroids of volume of displaced fluid </a:t>
            </a:r>
            <a:r>
              <a:rPr lang="en-US" altLang="en-US" sz="2400" smtClean="0">
                <a:solidFill>
                  <a:srgbClr val="FF0000"/>
                </a:solidFill>
              </a:rPr>
              <a:t>before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solidFill>
                  <a:srgbClr val="FF0066"/>
                </a:solidFill>
              </a:rPr>
              <a:t>after</a:t>
            </a:r>
            <a:r>
              <a:rPr lang="en-US" altLang="en-US" sz="2400" smtClean="0"/>
              <a:t> perturbations, respectively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8475"/>
            <a:ext cx="8229600" cy="6146800"/>
          </a:xfrm>
        </p:spPr>
        <p:txBody>
          <a:bodyPr bIns="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</a:rPr>
              <a:t>Determination of </a:t>
            </a:r>
            <a:r>
              <a:rPr lang="en-US" altLang="en-US" sz="2400" b="1" i="1" dirty="0" smtClean="0">
                <a:solidFill>
                  <a:srgbClr val="FF0000"/>
                </a:solidFill>
              </a:rPr>
              <a:t>GM – main result</a:t>
            </a:r>
            <a:endParaRPr lang="en-US" altLang="en-US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From geometry,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 smtClean="0"/>
              <a:t>	                         </a:t>
            </a:r>
            <a:br>
              <a:rPr lang="en-US" altLang="en-US" sz="2200" dirty="0" smtClean="0"/>
            </a:br>
            <a:r>
              <a:rPr lang="en-US" altLang="en-US" sz="2200" dirty="0" smtClean="0"/>
              <a:t>                         where </a:t>
            </a:r>
            <a:r>
              <a:rPr lang="en-US" altLang="en-US" sz="2200" i="1" dirty="0" smtClean="0"/>
              <a:t>KB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KG</a:t>
            </a:r>
            <a:r>
              <a:rPr lang="en-US" altLang="en-US" sz="2200" dirty="0" smtClean="0"/>
              <a:t> can be obtained from </a:t>
            </a:r>
            <a:br>
              <a:rPr lang="en-US" altLang="en-US" sz="2200" dirty="0" smtClean="0"/>
            </a:br>
            <a:r>
              <a:rPr lang="en-US" altLang="en-US" sz="2200" dirty="0" smtClean="0"/>
              <a:t>                         </a:t>
            </a:r>
            <a:r>
              <a:rPr lang="en-US" altLang="en-US" sz="2200" dirty="0" smtClean="0">
                <a:solidFill>
                  <a:srgbClr val="006666"/>
                </a:solidFill>
              </a:rPr>
              <a:t>center of gravity</a:t>
            </a:r>
            <a:r>
              <a:rPr lang="en-US" altLang="en-US" sz="2200" dirty="0" smtClean="0"/>
              <a:t> and </a:t>
            </a:r>
            <a:r>
              <a:rPr lang="en-US" altLang="en-US" sz="2200" dirty="0" smtClean="0">
                <a:solidFill>
                  <a:srgbClr val="990099"/>
                </a:solidFill>
              </a:rPr>
              <a:t>buoyancy</a:t>
            </a:r>
            <a:r>
              <a:rPr lang="en-US" altLang="en-US" sz="2200" dirty="0" smtClean="0"/>
              <a:t> calculations,</a:t>
            </a:r>
            <a:br>
              <a:rPr lang="en-US" altLang="en-US" sz="2200" dirty="0" smtClean="0"/>
            </a:br>
            <a:r>
              <a:rPr lang="en-US" altLang="en-US" sz="2200" dirty="0" smtClean="0"/>
              <a:t>                         and </a:t>
            </a:r>
            <a:r>
              <a:rPr lang="en-US" altLang="en-US" sz="2200" i="1" dirty="0" smtClean="0"/>
              <a:t>BM</a:t>
            </a:r>
            <a:r>
              <a:rPr lang="en-US" altLang="en-US" sz="2200" dirty="0" smtClean="0"/>
              <a:t> is known as the </a:t>
            </a:r>
            <a:r>
              <a:rPr lang="en-US" altLang="en-US" sz="2200" dirty="0" smtClean="0">
                <a:solidFill>
                  <a:srgbClr val="A50021"/>
                </a:solidFill>
              </a:rPr>
              <a:t>metacentric radius</a:t>
            </a:r>
            <a:r>
              <a:rPr lang="en-US" altLang="en-US" sz="2200" dirty="0" smtClean="0"/>
              <a:t>,</a:t>
            </a:r>
            <a:br>
              <a:rPr lang="en-US" altLang="en-US" sz="2200" dirty="0" smtClean="0"/>
            </a:br>
            <a:r>
              <a:rPr lang="en-US" altLang="en-US" sz="2200" dirty="0" smtClean="0"/>
              <a:t>                         which is given by (see suppl. slides)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200" i="1" baseline="-25000" dirty="0" err="1" smtClean="0">
                <a:latin typeface="Times New Roman" panose="02020603050405020304" pitchFamily="18" charset="0"/>
              </a:rPr>
              <a:t>Oy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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olidFill>
                  <a:srgbClr val="006666"/>
                </a:solidFill>
              </a:rPr>
              <a:t>second moment of area</a:t>
            </a:r>
            <a:r>
              <a:rPr lang="en-US" altLang="en-US" sz="2200" dirty="0" smtClean="0"/>
              <a:t> of the </a:t>
            </a:r>
            <a:r>
              <a:rPr lang="en-US" altLang="en-US" sz="2200" dirty="0" smtClean="0">
                <a:solidFill>
                  <a:srgbClr val="A50021"/>
                </a:solidFill>
              </a:rPr>
              <a:t>plane of floatation</a:t>
            </a:r>
            <a:r>
              <a:rPr lang="en-US" altLang="en-US" sz="2200" dirty="0" smtClean="0"/>
              <a:t> (water line cross section) about the </a:t>
            </a:r>
            <a:r>
              <a:rPr lang="en-US" altLang="en-US" sz="2200" i="1" dirty="0" smtClean="0"/>
              <a:t>Oy</a:t>
            </a:r>
            <a:r>
              <a:rPr lang="en-US" altLang="en-US" sz="2200" dirty="0" smtClean="0"/>
              <a:t>-axis</a:t>
            </a:r>
            <a:endParaRPr lang="en-US" altLang="en-US" sz="22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en-US" sz="2200" i="1" baseline="-25000" dirty="0" err="1" smtClean="0">
                <a:latin typeface="Times New Roman" panose="02020603050405020304" pitchFamily="18" charset="0"/>
              </a:rPr>
              <a:t>sub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</a:t>
            </a:r>
            <a:r>
              <a:rPr lang="en-US" altLang="en-US" sz="2200" dirty="0" smtClean="0"/>
              <a:t> volume of submerged portion of floating body (displaced volume)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A50021"/>
                </a:solidFill>
              </a:rPr>
              <a:t>Plane of flotation</a:t>
            </a:r>
            <a:r>
              <a:rPr lang="en-US" altLang="en-US" sz="2200" dirty="0" smtClean="0"/>
              <a:t> refers to water plane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  <p:graphicFrame>
        <p:nvGraphicFramePr>
          <p:cNvPr id="47106" name="Object 5"/>
          <p:cNvGraphicFramePr>
            <a:graphicFrameLocks noChangeAspect="1"/>
          </p:cNvGraphicFramePr>
          <p:nvPr/>
        </p:nvGraphicFramePr>
        <p:xfrm>
          <a:off x="3176588" y="1074738"/>
          <a:ext cx="4083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4" imgW="1815312" imgH="177723" progId="Equation.DSMT4">
                  <p:embed/>
                </p:oleObj>
              </mc:Choice>
              <mc:Fallback>
                <p:oleObj name="Equation" r:id="rId4" imgW="1815312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074738"/>
                        <a:ext cx="40830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6"/>
          <p:cNvGraphicFramePr>
            <a:graphicFrameLocks noChangeAspect="1"/>
          </p:cNvGraphicFramePr>
          <p:nvPr/>
        </p:nvGraphicFramePr>
        <p:xfrm>
          <a:off x="3457575" y="1684338"/>
          <a:ext cx="3568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6" imgW="1586811" imgH="177723" progId="Equation.DSMT4">
                  <p:embed/>
                </p:oleObj>
              </mc:Choice>
              <mc:Fallback>
                <p:oleObj name="Equation" r:id="rId6" imgW="1586811" imgH="17772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1684338"/>
                        <a:ext cx="35687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7"/>
          <p:cNvGraphicFramePr>
            <a:graphicFrameLocks noChangeAspect="1"/>
          </p:cNvGraphicFramePr>
          <p:nvPr/>
        </p:nvGraphicFramePr>
        <p:xfrm>
          <a:off x="3614738" y="3678238"/>
          <a:ext cx="15414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8" imgW="685502" imgH="444307" progId="Equation.DSMT4">
                  <p:embed/>
                </p:oleObj>
              </mc:Choice>
              <mc:Fallback>
                <p:oleObj name="Equation" r:id="rId8" imgW="685502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3678238"/>
                        <a:ext cx="1541462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7450138" y="1049338"/>
            <a:ext cx="1060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(3.8.1)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7466013" y="1674813"/>
            <a:ext cx="1060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(3.8.2)</a:t>
            </a:r>
          </a:p>
        </p:txBody>
      </p:sp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7388225" y="3981450"/>
            <a:ext cx="1060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(3.8.3)</a:t>
            </a:r>
          </a:p>
        </p:txBody>
      </p:sp>
      <p:pic>
        <p:nvPicPr>
          <p:cNvPr id="47114" name="Picture 5" descr="fig3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8"/>
          <a:stretch>
            <a:fillRect/>
          </a:stretch>
        </p:blipFill>
        <p:spPr bwMode="auto">
          <a:xfrm>
            <a:off x="469900" y="1416050"/>
            <a:ext cx="2298700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0225"/>
            <a:ext cx="8229600" cy="5595938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Plane of flotation:</a:t>
            </a:r>
          </a:p>
        </p:txBody>
      </p:sp>
      <p:pic>
        <p:nvPicPr>
          <p:cNvPr id="48132" name="Picture 4" descr="fig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73213"/>
            <a:ext cx="882015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3.8.3	 Stability of Floating Bodies</a:t>
            </a:r>
          </a:p>
        </p:txBody>
      </p:sp>
      <p:graphicFrame>
        <p:nvGraphicFramePr>
          <p:cNvPr id="48130" name="Object 5"/>
          <p:cNvGraphicFramePr>
            <a:graphicFrameLocks noChangeAspect="1"/>
          </p:cNvGraphicFramePr>
          <p:nvPr/>
        </p:nvGraphicFramePr>
        <p:xfrm>
          <a:off x="6672263" y="841375"/>
          <a:ext cx="19986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5" imgW="888840" imgH="380880" progId="Equation.DSMT4">
                  <p:embed/>
                </p:oleObj>
              </mc:Choice>
              <mc:Fallback>
                <p:oleObj name="Equation" r:id="rId5" imgW="88884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841375"/>
                        <a:ext cx="199866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Box 5"/>
          <p:cNvSpPr txBox="1">
            <a:spLocks noChangeArrowheads="1"/>
          </p:cNvSpPr>
          <p:nvPr/>
        </p:nvSpPr>
        <p:spPr bwMode="auto">
          <a:xfrm>
            <a:off x="6127750" y="5227638"/>
            <a:ext cx="29781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Rolling about y: rolling</a:t>
            </a:r>
          </a:p>
          <a:p>
            <a:pPr eaLnBrk="1" hangingPunct="1"/>
            <a:r>
              <a:rPr lang="en-US" altLang="en-US" sz="2000"/>
              <a:t>Rolling about x: pitching </a:t>
            </a:r>
          </a:p>
          <a:p>
            <a:pPr eaLnBrk="1" hangingPunct="1"/>
            <a:r>
              <a:rPr lang="en-US" altLang="en-US" sz="2000"/>
              <a:t>Rolling about z: yawing</a:t>
            </a:r>
            <a:endParaRPr lang="en-GB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6" descr="fig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485775"/>
            <a:ext cx="9005887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70375"/>
            <a:ext cx="8229600" cy="2395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Barge has uniform rectangular cross section of width </a:t>
            </a:r>
            <a:r>
              <a:rPr lang="en-US" altLang="en-US" sz="2400" smtClean="0">
                <a:latin typeface="Times New Roman" panose="02020603050405020304" pitchFamily="18" charset="0"/>
              </a:rPr>
              <a:t>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b</a:t>
            </a:r>
            <a:r>
              <a:rPr lang="en-US" altLang="en-US" sz="2400" smtClean="0"/>
              <a:t> and vertical draft of height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h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rgbClr val="008000"/>
                </a:solidFill>
              </a:rPr>
              <a:t>G</a:t>
            </a:r>
            <a:r>
              <a:rPr lang="en-US" altLang="en-US" sz="2400" smtClean="0"/>
              <a:t> is exactly at waterline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Determine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Metacentric height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Range of ratio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b/h</a:t>
            </a:r>
            <a:r>
              <a:rPr lang="en-US" altLang="en-US" sz="2400" smtClean="0"/>
              <a:t> for which barge is stable </a:t>
            </a:r>
          </a:p>
        </p:txBody>
      </p:sp>
      <p:sp>
        <p:nvSpPr>
          <p:cNvPr id="112644" name="Rectangle 5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Example 3.8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3538"/>
            <a:ext cx="4487863" cy="6302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	</a:t>
            </a:r>
            <a:r>
              <a:rPr lang="en-US" altLang="en-US" sz="2400" u="sng" smtClean="0">
                <a:solidFill>
                  <a:srgbClr val="FF0000"/>
                </a:solidFill>
              </a:rPr>
              <a:t>Solution</a:t>
            </a:r>
            <a:r>
              <a:rPr lang="en-US" altLang="en-US" sz="2400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	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Assuming barge has length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L</a:t>
            </a:r>
            <a:r>
              <a:rPr lang="en-US" altLang="en-US" sz="2000" smtClean="0"/>
              <a:t> into paper </a:t>
            </a:r>
            <a:r>
              <a:rPr lang="en-US" altLang="en-US" sz="2000" smtClean="0">
                <a:sym typeface="Wingdings" panose="05000000000000000000" pitchFamily="2" charset="2"/>
              </a:rPr>
              <a:t></a:t>
            </a:r>
            <a:r>
              <a:rPr lang="en-US" altLang="en-US" sz="2000" smtClean="0"/>
              <a:t> plane of flotation is a rectangle with base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L</a:t>
            </a:r>
            <a:r>
              <a:rPr lang="en-US" altLang="en-US" sz="2000" smtClean="0"/>
              <a:t> and height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2b</a:t>
            </a:r>
            <a:endParaRPr lang="en-US" altLang="en-US" sz="2000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/>
              <a:t>					 </a:t>
            </a:r>
          </a:p>
        </p:txBody>
      </p:sp>
      <p:sp>
        <p:nvSpPr>
          <p:cNvPr id="49161" name="Rectangle 4"/>
          <p:cNvSpPr>
            <a:spLocks noChangeArrowheads="1"/>
          </p:cNvSpPr>
          <p:nvPr/>
        </p:nvSpPr>
        <p:spPr bwMode="auto">
          <a:xfrm>
            <a:off x="969963" y="141288"/>
            <a:ext cx="80629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Example 3.8</a:t>
            </a:r>
          </a:p>
        </p:txBody>
      </p:sp>
      <p:graphicFrame>
        <p:nvGraphicFramePr>
          <p:cNvPr id="49154" name="Object 5"/>
          <p:cNvGraphicFramePr>
            <a:graphicFrameLocks noChangeAspect="1"/>
          </p:cNvGraphicFramePr>
          <p:nvPr/>
        </p:nvGraphicFramePr>
        <p:xfrm>
          <a:off x="4086225" y="1682750"/>
          <a:ext cx="13700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4" imgW="609480" imgH="215640" progId="Equation.DSMT4">
                  <p:embed/>
                </p:oleObj>
              </mc:Choice>
              <mc:Fallback>
                <p:oleObj name="Equation" r:id="rId4" imgW="6094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1682750"/>
                        <a:ext cx="13700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6"/>
          <p:cNvGraphicFramePr>
            <a:graphicFrameLocks noChangeAspect="1"/>
          </p:cNvGraphicFramePr>
          <p:nvPr/>
        </p:nvGraphicFramePr>
        <p:xfrm>
          <a:off x="4156075" y="1054100"/>
          <a:ext cx="11128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Equation" r:id="rId6" imgW="495000" imgH="177480" progId="Equation.DSMT4">
                  <p:embed/>
                </p:oleObj>
              </mc:Choice>
              <mc:Fallback>
                <p:oleObj name="Equation" r:id="rId6" imgW="49500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1054100"/>
                        <a:ext cx="111283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7"/>
          <p:cNvGraphicFramePr>
            <a:graphicFrameLocks noChangeAspect="1"/>
          </p:cNvGraphicFramePr>
          <p:nvPr/>
        </p:nvGraphicFramePr>
        <p:xfrm>
          <a:off x="1436688" y="3452813"/>
          <a:ext cx="2600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Equation" r:id="rId8" imgW="1155600" imgH="393480" progId="Equation.DSMT4">
                  <p:embed/>
                </p:oleObj>
              </mc:Choice>
              <mc:Fallback>
                <p:oleObj name="Equation" r:id="rId8" imgW="11556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452813"/>
                        <a:ext cx="26003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8"/>
          <p:cNvGraphicFramePr>
            <a:graphicFrameLocks noChangeAspect="1"/>
          </p:cNvGraphicFramePr>
          <p:nvPr/>
        </p:nvGraphicFramePr>
        <p:xfrm>
          <a:off x="1501775" y="4324350"/>
          <a:ext cx="30273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Equation" r:id="rId10" imgW="1346040" imgH="215640" progId="Equation.DSMT4">
                  <p:embed/>
                </p:oleObj>
              </mc:Choice>
              <mc:Fallback>
                <p:oleObj name="Equation" r:id="rId10" imgW="134604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324350"/>
                        <a:ext cx="30273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9"/>
          <p:cNvGraphicFramePr>
            <a:graphicFrameLocks noChangeAspect="1"/>
          </p:cNvGraphicFramePr>
          <p:nvPr/>
        </p:nvGraphicFramePr>
        <p:xfrm>
          <a:off x="1252538" y="4856163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Equation" r:id="rId12" imgW="1536480" imgH="342720" progId="Equation.DSMT4">
                  <p:embed/>
                </p:oleObj>
              </mc:Choice>
              <mc:Fallback>
                <p:oleObj name="Equation" r:id="rId12" imgW="1536480" imgH="342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4856163"/>
                        <a:ext cx="34575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10"/>
          <p:cNvGraphicFramePr>
            <a:graphicFrameLocks noChangeAspect="1"/>
          </p:cNvGraphicFramePr>
          <p:nvPr/>
        </p:nvGraphicFramePr>
        <p:xfrm>
          <a:off x="1454150" y="5575300"/>
          <a:ext cx="299878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14" imgW="1333440" imgH="545760" progId="Equation.DSMT4">
                  <p:embed/>
                </p:oleObj>
              </mc:Choice>
              <mc:Fallback>
                <p:oleObj name="Equation" r:id="rId14" imgW="1333440" imgH="5457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575300"/>
                        <a:ext cx="2998788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2" name="Picture 14" descr="fig5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06375"/>
            <a:ext cx="2752725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6" descr="fig4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865188"/>
            <a:ext cx="3616325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7" descr="fig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55064" b="83192"/>
          <a:stretch>
            <a:fillRect/>
          </a:stretch>
        </p:blipFill>
        <p:spPr bwMode="auto">
          <a:xfrm>
            <a:off x="4911725" y="4776788"/>
            <a:ext cx="4046538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7.0&quot;&gt;&lt;object type=&quot;1&quot; unique_id=&quot;10001&quot;&gt;&lt;object type=&quot;8&quot; unique_id=&quot;10644&quot;&gt;&lt;/object&gt;&lt;object type=&quot;2&quot; unique_id=&quot;10645&quot;&gt;&lt;object type=&quot;3&quot; unique_id=&quot;10646&quot;&gt;&lt;property id=&quot;20148&quot; value=&quot;5&quot;/&gt;&lt;property id=&quot;20300&quot; value=&quot;Slide 1 - &amp;quot;ME2134&amp;amp;#x09;Fluid Mechanics I&amp;#x0D;&amp;#x0A;&amp;#x0D;&amp;#x0A;3&amp;amp;#x09;Fluid Statics&amp;quot;&quot;/&gt;&lt;property id=&quot;20307&quot; value=&quot;491&quot;/&gt;&lt;/object&gt;&lt;object type=&quot;3&quot; unique_id=&quot;10647&quot;&gt;&lt;property id=&quot;20148&quot; value=&quot;5&quot;/&gt;&lt;property id=&quot;20300&quot; value=&quot;Slide 2&quot;/&gt;&lt;property id=&quot;20307&quot; value=&quot;350&quot;/&gt;&lt;/object&gt;&lt;object type=&quot;3&quot; unique_id=&quot;10648&quot;&gt;&lt;property id=&quot;20148&quot; value=&quot;5&quot;/&gt;&lt;property id=&quot;20300&quot; value=&quot;Slide 3&quot;/&gt;&lt;property id=&quot;20307&quot; value=&quot;446&quot;/&gt;&lt;/object&gt;&lt;object type=&quot;3&quot; unique_id=&quot;10649&quot;&gt;&lt;property id=&quot;20148&quot; value=&quot;5&quot;/&gt;&lt;property id=&quot;20300&quot; value=&quot;Slide 5&quot;/&gt;&lt;property id=&quot;20307&quot; value=&quot;374&quot;/&gt;&lt;/object&gt;&lt;object type=&quot;3&quot; unique_id=&quot;10650&quot;&gt;&lt;property id=&quot;20148&quot; value=&quot;5&quot;/&gt;&lt;property id=&quot;20300&quot; value=&quot;Slide 6&quot;/&gt;&lt;property id=&quot;20307&quot; value=&quot;375&quot;/&gt;&lt;/object&gt;&lt;object type=&quot;3&quot; unique_id=&quot;10651&quot;&gt;&lt;property id=&quot;20148&quot; value=&quot;5&quot;/&gt;&lt;property id=&quot;20300&quot; value=&quot;Slide 7&quot;/&gt;&lt;property id=&quot;20307&quot; value=&quot;376&quot;/&gt;&lt;/object&gt;&lt;object type=&quot;3&quot; unique_id=&quot;10652&quot;&gt;&lt;property id=&quot;20148&quot; value=&quot;5&quot;/&gt;&lt;property id=&quot;20300&quot; value=&quot;Slide 8&quot;/&gt;&lt;property id=&quot;20307&quot; value=&quot;377&quot;/&gt;&lt;/object&gt;&lt;object type=&quot;3&quot; unique_id=&quot;10653&quot;&gt;&lt;property id=&quot;20148&quot; value=&quot;5&quot;/&gt;&lt;property id=&quot;20300&quot; value=&quot;Slide 10&quot;/&gt;&lt;property id=&quot;20307&quot; value=&quot;378&quot;/&gt;&lt;/object&gt;&lt;object type=&quot;3&quot; unique_id=&quot;10654&quot;&gt;&lt;property id=&quot;20148&quot; value=&quot;5&quot;/&gt;&lt;property id=&quot;20300&quot; value=&quot;Slide 11&quot;/&gt;&lt;property id=&quot;20307&quot; value=&quot;379&quot;/&gt;&lt;/object&gt;&lt;object type=&quot;3&quot; unique_id=&quot;10655&quot;&gt;&lt;property id=&quot;20148&quot; value=&quot;5&quot;/&gt;&lt;property id=&quot;20300&quot; value=&quot;Slide 12&quot;/&gt;&lt;property id=&quot;20307&quot; value=&quot;380&quot;/&gt;&lt;/object&gt;&lt;object type=&quot;3&quot; unique_id=&quot;10656&quot;&gt;&lt;property id=&quot;20148&quot; value=&quot;5&quot;/&gt;&lt;property id=&quot;20300&quot; value=&quot;Slide 13&quot;/&gt;&lt;property id=&quot;20307&quot; value=&quot;381&quot;/&gt;&lt;/object&gt;&lt;object type=&quot;3&quot; unique_id=&quot;10657&quot;&gt;&lt;property id=&quot;20148&quot; value=&quot;5&quot;/&gt;&lt;property id=&quot;20300&quot; value=&quot;Slide 14&quot;/&gt;&lt;property id=&quot;20307&quot; value=&quot;382&quot;/&gt;&lt;/object&gt;&lt;object type=&quot;3&quot; unique_id=&quot;10658&quot;&gt;&lt;property id=&quot;20148&quot; value=&quot;5&quot;/&gt;&lt;property id=&quot;20300&quot; value=&quot;Slide 15&quot;/&gt;&lt;property id=&quot;20307&quot; value=&quot;383&quot;/&gt;&lt;/object&gt;&lt;object type=&quot;3&quot; unique_id=&quot;10659&quot;&gt;&lt;property id=&quot;20148&quot; value=&quot;5&quot;/&gt;&lt;property id=&quot;20300&quot; value=&quot;Slide 16&quot;/&gt;&lt;property id=&quot;20307&quot; value=&quot;384&quot;/&gt;&lt;/object&gt;&lt;object type=&quot;3&quot; unique_id=&quot;10660&quot;&gt;&lt;property id=&quot;20148&quot; value=&quot;5&quot;/&gt;&lt;property id=&quot;20300&quot; value=&quot;Slide 17&quot;/&gt;&lt;property id=&quot;20307&quot; value=&quot;385&quot;/&gt;&lt;/object&gt;&lt;object type=&quot;3&quot; unique_id=&quot;10661&quot;&gt;&lt;property id=&quot;20148&quot; value=&quot;5&quot;/&gt;&lt;property id=&quot;20300&quot; value=&quot;Slide 18&quot;/&gt;&lt;property id=&quot;20307&quot; value=&quot;386&quot;/&gt;&lt;/object&gt;&lt;object type=&quot;3&quot; unique_id=&quot;10662&quot;&gt;&lt;property id=&quot;20148&quot; value=&quot;5&quot;/&gt;&lt;property id=&quot;20300&quot; value=&quot;Slide 19&quot;/&gt;&lt;property id=&quot;20307&quot; value=&quot;495&quot;/&gt;&lt;/object&gt;&lt;object type=&quot;3&quot; unique_id=&quot;10663&quot;&gt;&lt;property id=&quot;20148&quot; value=&quot;5&quot;/&gt;&lt;property id=&quot;20300&quot; value=&quot;Slide 20&quot;/&gt;&lt;property id=&quot;20307&quot; value=&quot;393&quot;/&gt;&lt;/object&gt;&lt;object type=&quot;3&quot; unique_id=&quot;10664&quot;&gt;&lt;property id=&quot;20148&quot; value=&quot;5&quot;/&gt;&lt;property id=&quot;20300&quot; value=&quot;Slide 22&quot;/&gt;&lt;property id=&quot;20307&quot; value=&quot;389&quot;/&gt;&lt;/object&gt;&lt;object type=&quot;3&quot; unique_id=&quot;10665&quot;&gt;&lt;property id=&quot;20148&quot; value=&quot;5&quot;/&gt;&lt;property id=&quot;20300&quot; value=&quot;Slide 23&quot;/&gt;&lt;property id=&quot;20307&quot; value=&quot;390&quot;/&gt;&lt;/object&gt;&lt;object type=&quot;3&quot; unique_id=&quot;10666&quot;&gt;&lt;property id=&quot;20148&quot; value=&quot;5&quot;/&gt;&lt;property id=&quot;20300&quot; value=&quot;Slide 24&quot;/&gt;&lt;property id=&quot;20307&quot; value=&quot;391&quot;/&gt;&lt;/object&gt;&lt;object type=&quot;3&quot; unique_id=&quot;10667&quot;&gt;&lt;property id=&quot;20148&quot; value=&quot;5&quot;/&gt;&lt;property id=&quot;20300&quot; value=&quot;Slide 25&quot;/&gt;&lt;property id=&quot;20307&quot; value=&quot;392&quot;/&gt;&lt;/object&gt;&lt;object type=&quot;3&quot; unique_id=&quot;10668&quot;&gt;&lt;property id=&quot;20148&quot; value=&quot;5&quot;/&gt;&lt;property id=&quot;20300&quot; value=&quot;Slide 26&quot;/&gt;&lt;property id=&quot;20307&quot; value=&quot;394&quot;/&gt;&lt;/object&gt;&lt;object type=&quot;3&quot; unique_id=&quot;10669&quot;&gt;&lt;property id=&quot;20148&quot; value=&quot;5&quot;/&gt;&lt;property id=&quot;20300&quot; value=&quot;Slide 27&quot;/&gt;&lt;property id=&quot;20307&quot; value=&quot;396&quot;/&gt;&lt;/object&gt;&lt;object type=&quot;3&quot; unique_id=&quot;10670&quot;&gt;&lt;property id=&quot;20148&quot; value=&quot;5&quot;/&gt;&lt;property id=&quot;20300&quot; value=&quot;Slide 28&quot;/&gt;&lt;property id=&quot;20307&quot; value=&quot;397&quot;/&gt;&lt;/object&gt;&lt;object type=&quot;3&quot; unique_id=&quot;10671&quot;&gt;&lt;property id=&quot;20148&quot; value=&quot;5&quot;/&gt;&lt;property id=&quot;20300&quot; value=&quot;Slide 29&quot;/&gt;&lt;property id=&quot;20307&quot; value=&quot;398&quot;/&gt;&lt;/object&gt;&lt;object type=&quot;3&quot; unique_id=&quot;10672&quot;&gt;&lt;property id=&quot;20148&quot; value=&quot;5&quot;/&gt;&lt;property id=&quot;20300&quot; value=&quot;Slide 30&quot;/&gt;&lt;property id=&quot;20307&quot; value=&quot;399&quot;/&gt;&lt;/object&gt;&lt;object type=&quot;3&quot; unique_id=&quot;10673&quot;&gt;&lt;property id=&quot;20148&quot; value=&quot;5&quot;/&gt;&lt;property id=&quot;20300&quot; value=&quot;Slide 31&quot;/&gt;&lt;property id=&quot;20307&quot; value=&quot;400&quot;/&gt;&lt;/object&gt;&lt;object type=&quot;3&quot; unique_id=&quot;10674&quot;&gt;&lt;property id=&quot;20148&quot; value=&quot;5&quot;/&gt;&lt;property id=&quot;20300&quot; value=&quot;Slide 32&quot;/&gt;&lt;property id=&quot;20307&quot; value=&quot;401&quot;/&gt;&lt;/object&gt;&lt;object type=&quot;3&quot; unique_id=&quot;10675&quot;&gt;&lt;property id=&quot;20148&quot; value=&quot;5&quot;/&gt;&lt;property id=&quot;20300&quot; value=&quot;Slide 33&quot;/&gt;&lt;property id=&quot;20307&quot; value=&quot;402&quot;/&gt;&lt;/object&gt;&lt;object type=&quot;3&quot; unique_id=&quot;10676&quot;&gt;&lt;property id=&quot;20148&quot; value=&quot;5&quot;/&gt;&lt;property id=&quot;20300&quot; value=&quot;Slide 34&quot;/&gt;&lt;property id=&quot;20307&quot; value=&quot;403&quot;/&gt;&lt;/object&gt;&lt;object type=&quot;3&quot; unique_id=&quot;10677&quot;&gt;&lt;property id=&quot;20148&quot; value=&quot;5&quot;/&gt;&lt;property id=&quot;20300&quot; value=&quot;Slide 35&quot;/&gt;&lt;property id=&quot;20307&quot; value=&quot;404&quot;/&gt;&lt;/object&gt;&lt;object type=&quot;3&quot; unique_id=&quot;10678&quot;&gt;&lt;property id=&quot;20148&quot; value=&quot;5&quot;/&gt;&lt;property id=&quot;20300&quot; value=&quot;Slide 36&quot;/&gt;&lt;property id=&quot;20307&quot; value=&quot;405&quot;/&gt;&lt;/object&gt;&lt;object type=&quot;3&quot; unique_id=&quot;10679&quot;&gt;&lt;property id=&quot;20148&quot; value=&quot;5&quot;/&gt;&lt;property id=&quot;20300&quot; value=&quot;Slide 37&quot;/&gt;&lt;property id=&quot;20307&quot; value=&quot;407&quot;/&gt;&lt;/object&gt;&lt;object type=&quot;3&quot; unique_id=&quot;10681&quot;&gt;&lt;property id=&quot;20148&quot; value=&quot;5&quot;/&gt;&lt;property id=&quot;20300&quot; value=&quot;Slide 38&quot;/&gt;&lt;property id=&quot;20307&quot; value=&quot;409&quot;/&gt;&lt;/object&gt;&lt;object type=&quot;3&quot; unique_id=&quot;10682&quot;&gt;&lt;property id=&quot;20148&quot; value=&quot;5&quot;/&gt;&lt;property id=&quot;20300&quot; value=&quot;Slide 40&quot;/&gt;&lt;property id=&quot;20307&quot; value=&quot;410&quot;/&gt;&lt;/object&gt;&lt;object type=&quot;3&quot; unique_id=&quot;10683&quot;&gt;&lt;property id=&quot;20148&quot; value=&quot;5&quot;/&gt;&lt;property id=&quot;20300&quot; value=&quot;Slide 41&quot;/&gt;&lt;property id=&quot;20307&quot; value=&quot;411&quot;/&gt;&lt;/object&gt;&lt;object type=&quot;3&quot; unique_id=&quot;10684&quot;&gt;&lt;property id=&quot;20148&quot; value=&quot;5&quot;/&gt;&lt;property id=&quot;20300&quot; value=&quot;Slide 42&quot;/&gt;&lt;property id=&quot;20307&quot; value=&quot;496&quot;/&gt;&lt;/object&gt;&lt;object type=&quot;3&quot; unique_id=&quot;10685&quot;&gt;&lt;property id=&quot;20148&quot; value=&quot;5&quot;/&gt;&lt;property id=&quot;20300&quot; value=&quot;Slide 43&quot;/&gt;&lt;property id=&quot;20307&quot; value=&quot;413&quot;/&gt;&lt;/object&gt;&lt;object type=&quot;3&quot; unique_id=&quot;10686&quot;&gt;&lt;property id=&quot;20148&quot; value=&quot;5&quot;/&gt;&lt;property id=&quot;20300&quot; value=&quot;Slide 44&quot;/&gt;&lt;property id=&quot;20307&quot; value=&quot;414&quot;/&gt;&lt;/object&gt;&lt;object type=&quot;3&quot; unique_id=&quot;10687&quot;&gt;&lt;property id=&quot;20148&quot; value=&quot;5&quot;/&gt;&lt;property id=&quot;20300&quot; value=&quot;Slide 45&quot;/&gt;&lt;property id=&quot;20307&quot; value=&quot;415&quot;/&gt;&lt;/object&gt;&lt;object type=&quot;3&quot; unique_id=&quot;10688&quot;&gt;&lt;property id=&quot;20148&quot; value=&quot;5&quot;/&gt;&lt;property id=&quot;20300&quot; value=&quot;Slide 46&quot;/&gt;&lt;property id=&quot;20307&quot; value=&quot;417&quot;/&gt;&lt;/object&gt;&lt;object type=&quot;3&quot; unique_id=&quot;10689&quot;&gt;&lt;property id=&quot;20148&quot; value=&quot;5&quot;/&gt;&lt;property id=&quot;20300&quot; value=&quot;Slide 47&quot;/&gt;&lt;property id=&quot;20307&quot; value=&quot;419&quot;/&gt;&lt;/object&gt;&lt;object type=&quot;3&quot; unique_id=&quot;10690&quot;&gt;&lt;property id=&quot;20148&quot; value=&quot;5&quot;/&gt;&lt;property id=&quot;20300&quot; value=&quot;Slide 48&quot;/&gt;&lt;property id=&quot;20307&quot; value=&quot;420&quot;/&gt;&lt;/object&gt;&lt;object type=&quot;3&quot; unique_id=&quot;10691&quot;&gt;&lt;property id=&quot;20148&quot; value=&quot;5&quot;/&gt;&lt;property id=&quot;20300&quot; value=&quot;Slide 49&quot;/&gt;&lt;property id=&quot;20307&quot; value=&quot;421&quot;/&gt;&lt;/object&gt;&lt;object type=&quot;3&quot; unique_id=&quot;10692&quot;&gt;&lt;property id=&quot;20148&quot; value=&quot;5&quot;/&gt;&lt;property id=&quot;20300&quot; value=&quot;Slide 52&quot;/&gt;&lt;property id=&quot;20307&quot; value=&quot;422&quot;/&gt;&lt;/object&gt;&lt;object type=&quot;3&quot; unique_id=&quot;10693&quot;&gt;&lt;property id=&quot;20148&quot; value=&quot;5&quot;/&gt;&lt;property id=&quot;20300&quot; value=&quot;Slide 53&quot;/&gt;&lt;property id=&quot;20307&quot; value=&quot;423&quot;/&gt;&lt;/object&gt;&lt;object type=&quot;3&quot; unique_id=&quot;10694&quot;&gt;&lt;property id=&quot;20148&quot; value=&quot;5&quot;/&gt;&lt;property id=&quot;20300&quot; value=&quot;Slide 54&quot;/&gt;&lt;property id=&quot;20307&quot; value=&quot;424&quot;/&gt;&lt;/object&gt;&lt;object type=&quot;3&quot; unique_id=&quot;10695&quot;&gt;&lt;property id=&quot;20148&quot; value=&quot;5&quot;/&gt;&lt;property id=&quot;20300&quot; value=&quot;Slide 55&quot;/&gt;&lt;property id=&quot;20307&quot; value=&quot;425&quot;/&gt;&lt;/object&gt;&lt;object type=&quot;3&quot; unique_id=&quot;10696&quot;&gt;&lt;property id=&quot;20148&quot; value=&quot;5&quot;/&gt;&lt;property id=&quot;20300&quot; value=&quot;Slide 56&quot;/&gt;&lt;property id=&quot;20307&quot; value=&quot;426&quot;/&gt;&lt;/object&gt;&lt;object type=&quot;3&quot; unique_id=&quot;10697&quot;&gt;&lt;property id=&quot;20148&quot; value=&quot;5&quot;/&gt;&lt;property id=&quot;20300&quot; value=&quot;Slide 57&quot;/&gt;&lt;property id=&quot;20307&quot; value=&quot;427&quot;/&gt;&lt;/object&gt;&lt;object type=&quot;3&quot; unique_id=&quot;10698&quot;&gt;&lt;property id=&quot;20148&quot; value=&quot;5&quot;/&gt;&lt;property id=&quot;20300&quot; value=&quot;Slide 58&quot;/&gt;&lt;property id=&quot;20307&quot; value=&quot;428&quot;/&gt;&lt;/object&gt;&lt;object type=&quot;3&quot; unique_id=&quot;10699&quot;&gt;&lt;property id=&quot;20148&quot; value=&quot;5&quot;/&gt;&lt;property id=&quot;20300&quot; value=&quot;Slide 59&quot;/&gt;&lt;property id=&quot;20307&quot; value=&quot;429&quot;/&gt;&lt;/object&gt;&lt;object type=&quot;3&quot; unique_id=&quot;10700&quot;&gt;&lt;property id=&quot;20148&quot; value=&quot;5&quot;/&gt;&lt;property id=&quot;20300&quot; value=&quot;Slide 60&quot;/&gt;&lt;property id=&quot;20307&quot; value=&quot;430&quot;/&gt;&lt;/object&gt;&lt;object type=&quot;3&quot; unique_id=&quot;10701&quot;&gt;&lt;property id=&quot;20148&quot; value=&quot;5&quot;/&gt;&lt;property id=&quot;20300&quot; value=&quot;Slide 61&quot;/&gt;&lt;property id=&quot;20307&quot; value=&quot;431&quot;/&gt;&lt;/object&gt;&lt;object type=&quot;3&quot; unique_id=&quot;10702&quot;&gt;&lt;property id=&quot;20148&quot; value=&quot;5&quot;/&gt;&lt;property id=&quot;20300&quot; value=&quot;Slide 62&quot;/&gt;&lt;property id=&quot;20307&quot; value=&quot;432&quot;/&gt;&lt;/object&gt;&lt;object type=&quot;3&quot; unique_id=&quot;10703&quot;&gt;&lt;property id=&quot;20148&quot; value=&quot;5&quot;/&gt;&lt;property id=&quot;20300&quot; value=&quot;Slide 63&quot;/&gt;&lt;property id=&quot;20307&quot; value=&quot;433&quot;/&gt;&lt;/object&gt;&lt;object type=&quot;3&quot; unique_id=&quot;10704&quot;&gt;&lt;property id=&quot;20148&quot; value=&quot;5&quot;/&gt;&lt;property id=&quot;20300&quot; value=&quot;Slide 64&quot;/&gt;&lt;property id=&quot;20307&quot; value=&quot;434&quot;/&gt;&lt;/object&gt;&lt;object type=&quot;3&quot; unique_id=&quot;10705&quot;&gt;&lt;property id=&quot;20148&quot; value=&quot;5&quot;/&gt;&lt;property id=&quot;20300&quot; value=&quot;Slide 65&quot;/&gt;&lt;property id=&quot;20307&quot; value=&quot;435&quot;/&gt;&lt;/object&gt;&lt;object type=&quot;3&quot; unique_id=&quot;10706&quot;&gt;&lt;property id=&quot;20148&quot; value=&quot;5&quot;/&gt;&lt;property id=&quot;20300&quot; value=&quot;Slide 66&quot;/&gt;&lt;property id=&quot;20307&quot; value=&quot;436&quot;/&gt;&lt;/object&gt;&lt;object type=&quot;3&quot; unique_id=&quot;10707&quot;&gt;&lt;property id=&quot;20148&quot; value=&quot;5&quot;/&gt;&lt;property id=&quot;20300&quot; value=&quot;Slide 67&quot;/&gt;&lt;property id=&quot;20307&quot; value=&quot;494&quot;/&gt;&lt;/object&gt;&lt;object type=&quot;3&quot; unique_id=&quot;10708&quot;&gt;&lt;property id=&quot;20148&quot; value=&quot;5&quot;/&gt;&lt;property id=&quot;20300&quot; value=&quot;Slide 68&quot;/&gt;&lt;property id=&quot;20307&quot; value=&quot;438&quot;/&gt;&lt;/object&gt;&lt;object type=&quot;3&quot; unique_id=&quot;10714&quot;&gt;&lt;property id=&quot;20148&quot; value=&quot;5&quot;/&gt;&lt;property id=&quot;20300&quot; value=&quot;Slide 69&quot;/&gt;&lt;property id=&quot;20307&quot; value=&quot;447&quot;/&gt;&lt;/object&gt;&lt;object type=&quot;3&quot; unique_id=&quot;10715&quot;&gt;&lt;property id=&quot;20148&quot; value=&quot;5&quot;/&gt;&lt;property id=&quot;20300&quot; value=&quot;Slide 71&quot;/&gt;&lt;property id=&quot;20307&quot; value=&quot;448&quot;/&gt;&lt;/object&gt;&lt;object type=&quot;3&quot; unique_id=&quot;10716&quot;&gt;&lt;property id=&quot;20148&quot; value=&quot;5&quot;/&gt;&lt;property id=&quot;20300&quot; value=&quot;Slide 70&quot;/&gt;&lt;property id=&quot;20307&quot; value=&quot;449&quot;/&gt;&lt;/object&gt;&lt;object type=&quot;3&quot; unique_id=&quot;10717&quot;&gt;&lt;property id=&quot;20148&quot; value=&quot;5&quot;/&gt;&lt;property id=&quot;20300&quot; value=&quot;Slide 72&quot;/&gt;&lt;property id=&quot;20307&quot; value=&quot;450&quot;/&gt;&lt;/object&gt;&lt;object type=&quot;3&quot; unique_id=&quot;10718&quot;&gt;&lt;property id=&quot;20148&quot; value=&quot;5&quot;/&gt;&lt;property id=&quot;20300&quot; value=&quot;Slide 73&quot;/&gt;&lt;property id=&quot;20307&quot; value=&quot;451&quot;/&gt;&lt;/object&gt;&lt;object type=&quot;3&quot; unique_id=&quot;10719&quot;&gt;&lt;property id=&quot;20148&quot; value=&quot;5&quot;/&gt;&lt;property id=&quot;20300&quot; value=&quot;Slide 74&quot;/&gt;&lt;property id=&quot;20307&quot; value=&quot;452&quot;/&gt;&lt;/object&gt;&lt;object type=&quot;3&quot; unique_id=&quot;10720&quot;&gt;&lt;property id=&quot;20148&quot; value=&quot;5&quot;/&gt;&lt;property id=&quot;20300&quot; value=&quot;Slide 75&quot;/&gt;&lt;property id=&quot;20307&quot; value=&quot;453&quot;/&gt;&lt;/object&gt;&lt;object type=&quot;3&quot; unique_id=&quot;10721&quot;&gt;&lt;property id=&quot;20148&quot; value=&quot;5&quot;/&gt;&lt;property id=&quot;20300&quot; value=&quot;Slide 76&quot;/&gt;&lt;property id=&quot;20307&quot; value=&quot;454&quot;/&gt;&lt;/object&gt;&lt;object type=&quot;3&quot; unique_id=&quot;10722&quot;&gt;&lt;property id=&quot;20148&quot; value=&quot;5&quot;/&gt;&lt;property id=&quot;20300&quot; value=&quot;Slide 77&quot;/&gt;&lt;property id=&quot;20307&quot; value=&quot;455&quot;/&gt;&lt;/object&gt;&lt;object type=&quot;3&quot; unique_id=&quot;10723&quot;&gt;&lt;property id=&quot;20148&quot; value=&quot;5&quot;/&gt;&lt;property id=&quot;20300&quot; value=&quot;Slide 78&quot;/&gt;&lt;property id=&quot;20307&quot; value=&quot;456&quot;/&gt;&lt;/object&gt;&lt;object type=&quot;3&quot; unique_id=&quot;10724&quot;&gt;&lt;property id=&quot;20148&quot; value=&quot;5&quot;/&gt;&lt;property id=&quot;20300&quot; value=&quot;Slide 79&quot;/&gt;&lt;property id=&quot;20307&quot; value=&quot;457&quot;/&gt;&lt;/object&gt;&lt;object type=&quot;3&quot; unique_id=&quot;10725&quot;&gt;&lt;property id=&quot;20148&quot; value=&quot;5&quot;/&gt;&lt;property id=&quot;20300&quot; value=&quot;Slide 80&quot;/&gt;&lt;property id=&quot;20307&quot; value=&quot;458&quot;/&gt;&lt;/object&gt;&lt;object type=&quot;3&quot; unique_id=&quot;10726&quot;&gt;&lt;property id=&quot;20148&quot; value=&quot;5&quot;/&gt;&lt;property id=&quot;20300&quot; value=&quot;Slide 81&quot;/&gt;&lt;property id=&quot;20307&quot; value=&quot;459&quot;/&gt;&lt;/object&gt;&lt;object type=&quot;3&quot; unique_id=&quot;10727&quot;&gt;&lt;property id=&quot;20148&quot; value=&quot;5&quot;/&gt;&lt;property id=&quot;20300&quot; value=&quot;Slide 82&quot;/&gt;&lt;property id=&quot;20307&quot; value=&quot;460&quot;/&gt;&lt;/object&gt;&lt;object type=&quot;3&quot; unique_id=&quot;10728&quot;&gt;&lt;property id=&quot;20148&quot; value=&quot;5&quot;/&gt;&lt;property id=&quot;20300&quot; value=&quot;Slide 83&quot;/&gt;&lt;property id=&quot;20307&quot; value=&quot;461&quot;/&gt;&lt;/object&gt;&lt;object type=&quot;3&quot; unique_id=&quot;10729&quot;&gt;&lt;property id=&quot;20148&quot; value=&quot;5&quot;/&gt;&lt;property id=&quot;20300&quot; value=&quot;Slide 84&quot;/&gt;&lt;property id=&quot;20307&quot; value=&quot;462&quot;/&gt;&lt;/object&gt;&lt;object type=&quot;3&quot; unique_id=&quot;10730&quot;&gt;&lt;property id=&quot;20148&quot; value=&quot;5&quot;/&gt;&lt;property id=&quot;20300&quot; value=&quot;Slide 85&quot;/&gt;&lt;property id=&quot;20307&quot; value=&quot;463&quot;/&gt;&lt;/object&gt;&lt;object type=&quot;3&quot; unique_id=&quot;10731&quot;&gt;&lt;property id=&quot;20148&quot; value=&quot;5&quot;/&gt;&lt;property id=&quot;20300&quot; value=&quot;Slide 86&quot;/&gt;&lt;property id=&quot;20307&quot; value=&quot;464&quot;/&gt;&lt;/object&gt;&lt;object type=&quot;3&quot; unique_id=&quot;10732&quot;&gt;&lt;property id=&quot;20148&quot; value=&quot;5&quot;/&gt;&lt;property id=&quot;20300&quot; value=&quot;Slide 87&quot;/&gt;&lt;property id=&quot;20307&quot; value=&quot;465&quot;/&gt;&lt;/object&gt;&lt;object type=&quot;3&quot; unique_id=&quot;10733&quot;&gt;&lt;property id=&quot;20148&quot; value=&quot;5&quot;/&gt;&lt;property id=&quot;20300&quot; value=&quot;Slide 88&quot;/&gt;&lt;property id=&quot;20307&quot; value=&quot;466&quot;/&gt;&lt;/object&gt;&lt;object type=&quot;3&quot; unique_id=&quot;10734&quot;&gt;&lt;property id=&quot;20148&quot; value=&quot;5&quot;/&gt;&lt;property id=&quot;20300&quot; value=&quot;Slide 89&quot;/&gt;&lt;property id=&quot;20307&quot; value=&quot;467&quot;/&gt;&lt;/object&gt;&lt;object type=&quot;3&quot; unique_id=&quot;10735&quot;&gt;&lt;property id=&quot;20148&quot; value=&quot;5&quot;/&gt;&lt;property id=&quot;20300&quot; value=&quot;Slide 90&quot;/&gt;&lt;property id=&quot;20307&quot; value=&quot;468&quot;/&gt;&lt;/object&gt;&lt;object type=&quot;3&quot; unique_id=&quot;10736&quot;&gt;&lt;property id=&quot;20148&quot; value=&quot;5&quot;/&gt;&lt;property id=&quot;20300&quot; value=&quot;Slide 91&quot;/&gt;&lt;property id=&quot;20307&quot; value=&quot;469&quot;/&gt;&lt;/object&gt;&lt;object type=&quot;3&quot; unique_id=&quot;10737&quot;&gt;&lt;property id=&quot;20148&quot; value=&quot;5&quot;/&gt;&lt;property id=&quot;20300&quot; value=&quot;Slide 92&quot;/&gt;&lt;property id=&quot;20307&quot; value=&quot;470&quot;/&gt;&lt;/object&gt;&lt;object type=&quot;3&quot; unique_id=&quot;10738&quot;&gt;&lt;property id=&quot;20148&quot; value=&quot;5&quot;/&gt;&lt;property id=&quot;20300&quot; value=&quot;Slide 93&quot;/&gt;&lt;property id=&quot;20307&quot; value=&quot;471&quot;/&gt;&lt;/object&gt;&lt;object type=&quot;3&quot; unique_id=&quot;10739&quot;&gt;&lt;property id=&quot;20148&quot; value=&quot;5&quot;/&gt;&lt;property id=&quot;20300&quot; value=&quot;Slide 100&quot;/&gt;&lt;property id=&quot;20307&quot; value=&quot;472&quot;/&gt;&lt;/object&gt;&lt;object type=&quot;3&quot; unique_id=&quot;10745&quot;&gt;&lt;property id=&quot;20148&quot; value=&quot;5&quot;/&gt;&lt;property id=&quot;20300&quot; value=&quot;Slide 94&quot;/&gt;&lt;property id=&quot;20307&quot; value=&quot;479&quot;/&gt;&lt;/object&gt;&lt;object type=&quot;3&quot; unique_id=&quot;10746&quot;&gt;&lt;property id=&quot;20148&quot; value=&quot;5&quot;/&gt;&lt;property id=&quot;20300&quot; value=&quot;Slide 95&quot;/&gt;&lt;property id=&quot;20307&quot; value=&quot;480&quot;/&gt;&lt;/object&gt;&lt;object type=&quot;3&quot; unique_id=&quot;10747&quot;&gt;&lt;property id=&quot;20148&quot; value=&quot;5&quot;/&gt;&lt;property id=&quot;20300&quot; value=&quot;Slide 96&quot;/&gt;&lt;property id=&quot;20307&quot; value=&quot;482&quot;/&gt;&lt;/object&gt;&lt;object type=&quot;3&quot; unique_id=&quot;10748&quot;&gt;&lt;property id=&quot;20148&quot; value=&quot;5&quot;/&gt;&lt;property id=&quot;20300&quot; value=&quot;Slide 97&quot;/&gt;&lt;property id=&quot;20307&quot; value=&quot;483&quot;/&gt;&lt;/object&gt;&lt;object type=&quot;3&quot; unique_id=&quot;10751&quot;&gt;&lt;property id=&quot;20148&quot; value=&quot;5&quot;/&gt;&lt;property id=&quot;20300&quot; value=&quot;Slide 98&quot;/&gt;&lt;property id=&quot;20307&quot; value=&quot;489&quot;/&gt;&lt;/object&gt;&lt;object type=&quot;3&quot; unique_id=&quot;10753&quot;&gt;&lt;property id=&quot;20148&quot; value=&quot;5&quot;/&gt;&lt;property id=&quot;20300&quot; value=&quot;Slide 4 - &amp;quot;Learning Objectives in this Chapter&amp;quot;&quot;/&gt;&lt;property id=&quot;20307&quot; value=&quot;497&quot;/&gt;&lt;/object&gt;&lt;object type=&quot;3&quot; unique_id=&quot;10754&quot;&gt;&lt;property id=&quot;20148&quot; value=&quot;5&quot;/&gt;&lt;property id=&quot;20300&quot; value=&quot;Slide 9&quot;/&gt;&lt;property id=&quot;20307&quot; value=&quot;498&quot;/&gt;&lt;/object&gt;&lt;object type=&quot;3&quot; unique_id=&quot;10755&quot;&gt;&lt;property id=&quot;20148&quot; value=&quot;5&quot;/&gt;&lt;property id=&quot;20300&quot; value=&quot;Slide 39&quot;/&gt;&lt;property id=&quot;20307&quot; value=&quot;499&quot;/&gt;&lt;/object&gt;&lt;object type=&quot;3&quot; unique_id=&quot;10756&quot;&gt;&lt;property id=&quot;20148&quot; value=&quot;5&quot;/&gt;&lt;property id=&quot;20300&quot; value=&quot;Slide 101 - &amp;quot;Reviewing&amp;quot;&quot;/&gt;&lt;property id=&quot;20307&quot; value=&quot;501&quot;/&gt;&lt;/object&gt;&lt;object type=&quot;3&quot; unique_id=&quot;12365&quot;&gt;&lt;property id=&quot;20148&quot; value=&quot;5&quot;/&gt;&lt;property id=&quot;20300&quot; value=&quot;Slide 102 - &amp;quot;Reviewing&amp;quot;&quot;/&gt;&lt;property id=&quot;20307&quot; value=&quot;507&quot;/&gt;&lt;/object&gt;&lt;object type=&quot;3&quot; unique_id=&quot;12481&quot;&gt;&lt;property id=&quot;20148&quot; value=&quot;5&quot;/&gt;&lt;property id=&quot;20300&quot; value=&quot;Slide 99 - &amp;quot;Supplement Slides&amp;quot;&quot;/&gt;&lt;property id=&quot;20307&quot; value=&quot;508&quot;/&gt;&lt;/object&gt;&lt;object type=&quot;3&quot; unique_id=&quot;12714&quot;&gt;&lt;property id=&quot;20148&quot; value=&quot;5&quot;/&gt;&lt;property id=&quot;20300&quot; value=&quot;Slide 50 - &amp;quot;Reviewing&amp;quot;&quot;/&gt;&lt;property id=&quot;20307&quot; value=&quot;509&quot;/&gt;&lt;/object&gt;&lt;object type=&quot;3&quot; unique_id=&quot;12715&quot;&gt;&lt;property id=&quot;20148&quot; value=&quot;5&quot;/&gt;&lt;property id=&quot;20300&quot; value=&quot;Slide 51 - &amp;quot;Reviewing&amp;quot;&quot;/&gt;&lt;property id=&quot;20307&quot; value=&quot;510&quot;/&gt;&lt;/object&gt;&lt;object type=&quot;3&quot; unique_id=&quot;13148&quot;&gt;&lt;property id=&quot;20148&quot; value=&quot;5&quot;/&gt;&lt;property id=&quot;20300&quot; value=&quot;Slide 21&quot;/&gt;&lt;property id=&quot;20307&quot; value=&quot;511&quot;/&gt;&lt;/object&gt;&lt;object type=&quot;3&quot; unique_id=&quot;14457&quot;&gt;&lt;property id=&quot;20148&quot; value=&quot;5&quot;/&gt;&lt;property id=&quot;20300&quot; value=&quot;Slide 103&quot;/&gt;&lt;property id=&quot;20307&quot; value=&quot;512&quot;/&gt;&lt;/object&gt;&lt;object type=&quot;3&quot; unique_id=&quot;14458&quot;&gt;&lt;property id=&quot;20148&quot; value=&quot;5&quot;/&gt;&lt;property id=&quot;20300&quot; value=&quot;Slide 104&quot;/&gt;&lt;property id=&quot;20307&quot; value=&quot;513&quot;/&gt;&lt;/object&gt;&lt;object type=&quot;3&quot; unique_id=&quot;14459&quot;&gt;&lt;property id=&quot;20148&quot; value=&quot;5&quot;/&gt;&lt;property id=&quot;20300&quot; value=&quot;Slide 105&quot;/&gt;&lt;property id=&quot;20307&quot; value=&quot;514&quot;/&gt;&lt;/object&gt;&lt;object type=&quot;3&quot; unique_id=&quot;14460&quot;&gt;&lt;property id=&quot;20148&quot; value=&quot;5&quot;/&gt;&lt;property id=&quot;20300&quot; value=&quot;Slide 106&quot;/&gt;&lt;property id=&quot;20307&quot; value=&quot;515&quot;/&gt;&lt;/object&gt;&lt;object type=&quot;3&quot; unique_id=&quot;14461&quot;&gt;&lt;property id=&quot;20148&quot; value=&quot;5&quot;/&gt;&lt;property id=&quot;20300&quot; value=&quot;Slide 107&quot;/&gt;&lt;property id=&quot;20307&quot; value=&quot;51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38682</TotalTime>
  <Words>850</Words>
  <Application>Microsoft Office PowerPoint</Application>
  <PresentationFormat>全屏显示(4:3)</PresentationFormat>
  <Paragraphs>223</Paragraphs>
  <Slides>25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Default Design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Reviewing</vt:lpstr>
      <vt:lpstr>Reviewing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Nhan Phan-Thien</dc:creator>
  <cp:lastModifiedBy>Peng Yu</cp:lastModifiedBy>
  <cp:revision>1363</cp:revision>
  <dcterms:created xsi:type="dcterms:W3CDTF">2008-06-08T10:32:54Z</dcterms:created>
  <dcterms:modified xsi:type="dcterms:W3CDTF">2016-10-16T13:11:21Z</dcterms:modified>
</cp:coreProperties>
</file>