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79e7a18b2_0_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79e7a18b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79e7a18b2_0_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79e7a18b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79e7a18b2_0_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79e7a18b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79e7a18b2_0_10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79e7a18b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79e7a18b2_0_1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79e7a18b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79e7a18b2_0_1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79e7a18b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79e7a18b2_0_1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79e7a18b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79e7a18b2_0_1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79e7a18b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79e7a18b2_0_1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979e7a18b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79e7a18b2_0_1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979e7a18b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e78618a26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e78618a2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79e7a18b2_0_1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79e7a18b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79e7a18b2_0_1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979e7a18b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8a09e456d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98a09e45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8a09e456d_0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8a09e456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8a09e456d_0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8a09e456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98a09e456d_0_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98a09e456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8a09e456d_0_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8a09e456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8a09e456d_0_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8a09e456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98a09e456d_0_7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98a09e456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98a09e456d_0_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98a09e456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79e7a18b2_0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79e7a18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12bc49b8e_0_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12bc49b8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79e7a18b2_0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79e7a18b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79e7a18b2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79e7a18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79e7a18b2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79e7a18b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808c53a38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808c53a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79e7a18b2_0_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79e7a18b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79e7a18b2_0_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79e7a18b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805422"/>
            <a:ext cx="8520600" cy="159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5200"/>
              <a:buFont typeface="Calibri"/>
              <a:buNone/>
              <a:defRPr sz="520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688" y="305078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None/>
              <a:defRPr sz="2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26524" y="4107675"/>
            <a:ext cx="2490951" cy="131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/>
        </p:nvSpPr>
        <p:spPr>
          <a:xfrm>
            <a:off x="2271138" y="5419650"/>
            <a:ext cx="4601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Departamento de Ciência da Computação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Universidade de Brasília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2000"/>
              <a:buFont typeface="Calibri"/>
              <a:buNone/>
              <a:defRPr sz="1200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ctr">
              <a:spcBef>
                <a:spcPts val="1600"/>
              </a:spcBef>
              <a:spcAft>
                <a:spcPts val="0"/>
              </a:spcAft>
              <a:buSzPts val="20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ctr">
              <a:spcBef>
                <a:spcPts val="1600"/>
              </a:spcBef>
              <a:spcAft>
                <a:spcPts val="0"/>
              </a:spcAft>
              <a:buSzPts val="20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ctr">
              <a:spcBef>
                <a:spcPts val="1600"/>
              </a:spcBef>
              <a:spcAft>
                <a:spcPts val="0"/>
              </a:spcAft>
              <a:buSzPts val="20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ctr">
              <a:spcBef>
                <a:spcPts val="1600"/>
              </a:spcBef>
              <a:spcAft>
                <a:spcPts val="0"/>
              </a:spcAft>
              <a:buSzPts val="20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ctr">
              <a:spcBef>
                <a:spcPts val="1600"/>
              </a:spcBef>
              <a:spcAft>
                <a:spcPts val="0"/>
              </a:spcAft>
              <a:buSzPts val="20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algn="ctr">
              <a:spcBef>
                <a:spcPts val="1600"/>
              </a:spcBef>
              <a:spcAft>
                <a:spcPts val="0"/>
              </a:spcAft>
              <a:buSzPts val="20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algn="ctr">
              <a:spcBef>
                <a:spcPts val="1600"/>
              </a:spcBef>
              <a:spcAft>
                <a:spcPts val="0"/>
              </a:spcAft>
              <a:buSzPts val="20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algn="ctr">
              <a:spcBef>
                <a:spcPts val="1600"/>
              </a:spcBef>
              <a:spcAft>
                <a:spcPts val="1600"/>
              </a:spcAft>
              <a:buSzPts val="20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3366"/>
              </a:solidFill>
            </a:endParaRPr>
          </a:p>
        </p:txBody>
      </p:sp>
      <p:pic>
        <p:nvPicPr>
          <p:cNvPr id="65" name="Google Shape;6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0475" y="6611525"/>
            <a:ext cx="313926" cy="1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1"/>
          <p:cNvSpPr txBox="1"/>
          <p:nvPr/>
        </p:nvSpPr>
        <p:spPr>
          <a:xfrm>
            <a:off x="398200" y="6542850"/>
            <a:ext cx="4785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3366"/>
                </a:solidFill>
              </a:rPr>
              <a:t>CIC</a:t>
            </a:r>
            <a:endParaRPr b="1" sz="1000">
              <a:solidFill>
                <a:srgbClr val="003366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3366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600"/>
              <a:buFont typeface="Calibri"/>
              <a:buNone/>
              <a:defRPr sz="360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3366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Calibri"/>
              <a:buNone/>
              <a:defRPr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3366"/>
              </a:solidFill>
            </a:endParaRPr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0475" y="6611525"/>
            <a:ext cx="313926" cy="1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/>
        </p:nvSpPr>
        <p:spPr>
          <a:xfrm>
            <a:off x="398200" y="6542850"/>
            <a:ext cx="4785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3366"/>
                </a:solidFill>
              </a:rPr>
              <a:t>CIC</a:t>
            </a:r>
            <a:endParaRPr b="1" sz="1000">
              <a:solidFill>
                <a:srgbClr val="003366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Calibri"/>
              <a:buNone/>
              <a:defRPr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Calibri"/>
              <a:buChar char="○"/>
              <a:defRPr sz="1200"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Calibri"/>
              <a:buChar char="■"/>
              <a:defRPr sz="1200"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Calibri"/>
              <a:buChar char="●"/>
              <a:defRPr sz="1200"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Calibri"/>
              <a:buChar char="○"/>
              <a:defRPr sz="1200"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Calibri"/>
              <a:buChar char="■"/>
              <a:defRPr sz="1200"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Calibri"/>
              <a:buChar char="●"/>
              <a:defRPr sz="1200"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Calibri"/>
              <a:buChar char="○"/>
              <a:defRPr sz="1200"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Calibri"/>
              <a:buChar char="■"/>
              <a:defRPr sz="12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Calibri"/>
              <a:buChar char="○"/>
              <a:defRPr sz="1200"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Calibri"/>
              <a:buChar char="■"/>
              <a:defRPr sz="1200"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Calibri"/>
              <a:buChar char="●"/>
              <a:defRPr sz="1200"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Calibri"/>
              <a:buChar char="○"/>
              <a:defRPr sz="1200"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Calibri"/>
              <a:buChar char="■"/>
              <a:defRPr sz="1200"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Calibri"/>
              <a:buChar char="●"/>
              <a:defRPr sz="1200"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Calibri"/>
              <a:buChar char="○"/>
              <a:defRPr sz="1200"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Calibri"/>
              <a:buChar char="■"/>
              <a:defRPr sz="12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3366"/>
              </a:solidFill>
            </a:endParaRPr>
          </a:p>
        </p:txBody>
      </p:sp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0475" y="6611525"/>
            <a:ext cx="313926" cy="1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/>
        </p:nvSpPr>
        <p:spPr>
          <a:xfrm>
            <a:off x="398200" y="6542850"/>
            <a:ext cx="4785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3366"/>
                </a:solidFill>
              </a:rPr>
              <a:t>CIC</a:t>
            </a:r>
            <a:endParaRPr b="1" sz="1000">
              <a:solidFill>
                <a:srgbClr val="003366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Calibri"/>
              <a:buNone/>
              <a:defRPr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3366"/>
              </a:solidFill>
            </a:endParaRPr>
          </a:p>
        </p:txBody>
      </p:sp>
      <p:pic>
        <p:nvPicPr>
          <p:cNvPr id="35" name="Google Shape;3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0475" y="6611525"/>
            <a:ext cx="313926" cy="1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/>
        </p:nvSpPr>
        <p:spPr>
          <a:xfrm>
            <a:off x="398200" y="6542850"/>
            <a:ext cx="4785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3366"/>
                </a:solidFill>
              </a:rPr>
              <a:t>CIC</a:t>
            </a:r>
            <a:endParaRPr b="1" sz="1000">
              <a:solidFill>
                <a:srgbClr val="003366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Calibri"/>
              <a:buNone/>
              <a:defRPr sz="240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  <a:defRPr sz="1200"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Calibri"/>
              <a:buChar char="○"/>
              <a:defRPr sz="1200"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Calibri"/>
              <a:buChar char="■"/>
              <a:defRPr sz="1200"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Calibri"/>
              <a:buChar char="●"/>
              <a:defRPr sz="1200"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Calibri"/>
              <a:buChar char="○"/>
              <a:defRPr sz="1200"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Calibri"/>
              <a:buChar char="■"/>
              <a:defRPr sz="1200"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Calibri"/>
              <a:buChar char="●"/>
              <a:defRPr sz="1200"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Calibri"/>
              <a:buChar char="○"/>
              <a:defRPr sz="1200"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Calibri"/>
              <a:buChar char="■"/>
              <a:defRPr sz="12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3366"/>
              </a:solidFill>
            </a:endParaRPr>
          </a:p>
        </p:txBody>
      </p:sp>
      <p:pic>
        <p:nvPicPr>
          <p:cNvPr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0475" y="6611525"/>
            <a:ext cx="313926" cy="1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/>
        </p:nvSpPr>
        <p:spPr>
          <a:xfrm>
            <a:off x="398200" y="6542850"/>
            <a:ext cx="4785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3366"/>
                </a:solidFill>
              </a:rPr>
              <a:t>CIC</a:t>
            </a:r>
            <a:endParaRPr b="1" sz="1000">
              <a:solidFill>
                <a:srgbClr val="003366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4800"/>
              <a:buFont typeface="Calibri"/>
              <a:buNone/>
              <a:defRPr sz="480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4800"/>
              <a:buNone/>
              <a:defRPr sz="4800">
                <a:solidFill>
                  <a:srgbClr val="00336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4800"/>
              <a:buNone/>
              <a:defRPr sz="4800">
                <a:solidFill>
                  <a:srgbClr val="00336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4800"/>
              <a:buNone/>
              <a:defRPr sz="4800">
                <a:solidFill>
                  <a:srgbClr val="00336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4800"/>
              <a:buNone/>
              <a:defRPr sz="4800">
                <a:solidFill>
                  <a:srgbClr val="00336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4800"/>
              <a:buNone/>
              <a:defRPr sz="4800">
                <a:solidFill>
                  <a:srgbClr val="00336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4800"/>
              <a:buNone/>
              <a:defRPr sz="4800">
                <a:solidFill>
                  <a:srgbClr val="00336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4800"/>
              <a:buNone/>
              <a:defRPr sz="4800">
                <a:solidFill>
                  <a:srgbClr val="00336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4800"/>
              <a:buNone/>
              <a:defRPr sz="4800">
                <a:solidFill>
                  <a:srgbClr val="003366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3366"/>
              </a:solidFill>
            </a:endParaRPr>
          </a:p>
        </p:txBody>
      </p:sp>
      <p:pic>
        <p:nvPicPr>
          <p:cNvPr id="46" name="Google Shape;4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0475" y="6611525"/>
            <a:ext cx="313926" cy="1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/>
          <p:nvPr/>
        </p:nvSpPr>
        <p:spPr>
          <a:xfrm>
            <a:off x="398200" y="6542850"/>
            <a:ext cx="4785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3366"/>
                </a:solidFill>
              </a:rPr>
              <a:t>CIC</a:t>
            </a:r>
            <a:endParaRPr b="1" sz="1000">
              <a:solidFill>
                <a:srgbClr val="003366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4200"/>
              <a:buFont typeface="Calibri"/>
              <a:buNone/>
              <a:defRPr sz="420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1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SzPts val="20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>
              <a:spcBef>
                <a:spcPts val="1600"/>
              </a:spcBef>
              <a:spcAft>
                <a:spcPts val="0"/>
              </a:spcAft>
              <a:buSzPts val="20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>
              <a:spcBef>
                <a:spcPts val="1600"/>
              </a:spcBef>
              <a:spcAft>
                <a:spcPts val="0"/>
              </a:spcAft>
              <a:buSzPts val="20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>
              <a:spcBef>
                <a:spcPts val="1600"/>
              </a:spcBef>
              <a:spcAft>
                <a:spcPts val="0"/>
              </a:spcAft>
              <a:buSzPts val="20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>
              <a:spcBef>
                <a:spcPts val="1600"/>
              </a:spcBef>
              <a:spcAft>
                <a:spcPts val="0"/>
              </a:spcAft>
              <a:buSzPts val="20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>
              <a:spcBef>
                <a:spcPts val="1600"/>
              </a:spcBef>
              <a:spcAft>
                <a:spcPts val="0"/>
              </a:spcAft>
              <a:buSzPts val="20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>
              <a:spcBef>
                <a:spcPts val="1600"/>
              </a:spcBef>
              <a:spcAft>
                <a:spcPts val="1600"/>
              </a:spcAft>
              <a:buSzPts val="20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3366"/>
              </a:solidFill>
            </a:endParaRPr>
          </a:p>
        </p:txBody>
      </p:sp>
      <p:pic>
        <p:nvPicPr>
          <p:cNvPr id="54" name="Google Shape;5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0475" y="6611525"/>
            <a:ext cx="313926" cy="1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 txBox="1"/>
          <p:nvPr/>
        </p:nvSpPr>
        <p:spPr>
          <a:xfrm>
            <a:off x="398200" y="6542850"/>
            <a:ext cx="4785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3366"/>
                </a:solidFill>
              </a:rPr>
              <a:t>CIC</a:t>
            </a:r>
            <a:endParaRPr b="1" sz="1000">
              <a:solidFill>
                <a:srgbClr val="003366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Calibri"/>
              <a:buNone/>
              <a:defRPr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3366"/>
              </a:solidFill>
            </a:endParaRPr>
          </a:p>
        </p:txBody>
      </p:sp>
      <p:pic>
        <p:nvPicPr>
          <p:cNvPr id="59" name="Google Shape;5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0475" y="6611525"/>
            <a:ext cx="313926" cy="1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/>
          <p:nvPr/>
        </p:nvSpPr>
        <p:spPr>
          <a:xfrm>
            <a:off x="398200" y="6542850"/>
            <a:ext cx="4785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3366"/>
                </a:solidFill>
              </a:rPr>
              <a:t>CIC</a:t>
            </a:r>
            <a:endParaRPr b="1" sz="1000">
              <a:solidFill>
                <a:srgbClr val="003366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Calibri"/>
              <a:buNone/>
              <a:defRPr sz="280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○"/>
              <a:defRPr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■"/>
              <a:defRPr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  <a:defRPr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○"/>
              <a:defRPr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■"/>
              <a:defRPr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  <a:defRPr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○"/>
              <a:defRPr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Calibri"/>
              <a:buChar char="■"/>
              <a:defRPr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60475" y="6611525"/>
            <a:ext cx="313926" cy="1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398200" y="6542850"/>
            <a:ext cx="4785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3366"/>
                </a:solidFill>
              </a:rPr>
              <a:t>CIC</a:t>
            </a:r>
            <a:endParaRPr b="1" sz="1000">
              <a:solidFill>
                <a:srgbClr val="003366"/>
              </a:solidFill>
            </a:endParaRPr>
          </a:p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95309" y="6431709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ctr"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ctr"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ctr"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ctr"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python.org/3/library/http.client.html?highlight=http%20client#http.client.HTTPResponse" TargetMode="External"/><Relationship Id="rId4" Type="http://schemas.openxmlformats.org/officeDocument/2006/relationships/image" Target="../media/image20.png"/><Relationship Id="rId5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tools.ietf.org/html/rfc2616#section-10" TargetMode="External"/><Relationship Id="rId4" Type="http://schemas.openxmlformats.org/officeDocument/2006/relationships/hyperlink" Target="https://tools.ietf.org/html/rfc7231#section-6.5.1" TargetMode="External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python.org/3/library/http.client.html?highlight=http%20client" TargetMode="External"/><Relationship Id="rId4" Type="http://schemas.openxmlformats.org/officeDocument/2006/relationships/image" Target="../media/image23.png"/><Relationship Id="rId5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hyperlink" Target="https://docs.python.org/3/library/socket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ctrTitle"/>
          </p:nvPr>
        </p:nvSpPr>
        <p:spPr>
          <a:xfrm>
            <a:off x="311700" y="805422"/>
            <a:ext cx="8520600" cy="159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Sockets - HTTP - Python</a:t>
            </a:r>
            <a:endParaRPr/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311688" y="305078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Transmissão de dados e Redes de computadores</a:t>
            </a:r>
            <a:endParaRPr/>
          </a:p>
        </p:txBody>
      </p:sp>
      <p:sp>
        <p:nvSpPr>
          <p:cNvPr id="75" name="Google Shape;75;p13"/>
          <p:cNvSpPr txBox="1"/>
          <p:nvPr>
            <p:ph idx="4294967295" type="sldNum"/>
          </p:nvPr>
        </p:nvSpPr>
        <p:spPr>
          <a:xfrm>
            <a:off x="8595309" y="64317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um cliente HTTP com http.client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utilizar a biblioteca </a:t>
            </a:r>
            <a:r>
              <a:rPr b="1" lang="pt-BR"/>
              <a:t>http</a:t>
            </a:r>
            <a:r>
              <a:rPr lang="pt-BR"/>
              <a:t> e o módulo </a:t>
            </a:r>
            <a:r>
              <a:rPr b="1" lang="pt-BR"/>
              <a:t>client</a:t>
            </a:r>
            <a:r>
              <a:rPr lang="pt-BR"/>
              <a:t> para facilitar a criação de clientes HTTP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Primeiramente, importe o módulo http.client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Crie um objeto do tipo HTTPConnection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3366"/>
              </a:solidFill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2000" y="3274279"/>
            <a:ext cx="2433275" cy="30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6838" y="4294575"/>
            <a:ext cx="6410325" cy="4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um cliente HTTP com http.client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Crie um pedido HTTP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13716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Parâmetros: (Método HTTP, Conteúdo consultado)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Realize o envio do pedido e obtenha a resposta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13716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r1 é uma variável do tipo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HTTPResponse</a:t>
            </a:r>
            <a:r>
              <a:rPr lang="pt-BR"/>
              <a:t>			</a:t>
            </a:r>
            <a:endParaRPr/>
          </a:p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3366"/>
              </a:solidFill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5187" y="2115026"/>
            <a:ext cx="6166913" cy="4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2175" y="3583546"/>
            <a:ext cx="3779657" cy="461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um cliente HTTP com http.client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Imprima</a:t>
            </a:r>
            <a:r>
              <a:rPr lang="pt-BR"/>
              <a:t> o status e a razão (caso haja erros) da resposta HTTP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9144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É possível processar erros e códigos específicos de status</a:t>
            </a:r>
            <a:endParaRPr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200 = Ok</a:t>
            </a:r>
            <a:endParaRPr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500 = System internal error</a:t>
            </a:r>
            <a:endParaRPr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404 = Content not found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Listagem de erros -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RFC 2616</a:t>
            </a:r>
            <a:r>
              <a:rPr lang="pt-BR"/>
              <a:t> ou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RFC 7231</a:t>
            </a:r>
            <a:r>
              <a:rPr lang="pt-BR"/>
              <a:t> (mais atualizada) </a:t>
            </a:r>
            <a:endParaRPr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Informational responses (100–199),</a:t>
            </a:r>
            <a:endParaRPr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Successful responses (200–299),</a:t>
            </a:r>
            <a:endParaRPr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Redirects (300–399),</a:t>
            </a:r>
            <a:endParaRPr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Client errors (400–499),</a:t>
            </a:r>
            <a:endParaRPr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Server errors (500–599).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3366"/>
              </a:solidFill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4088" y="2214258"/>
            <a:ext cx="4695825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um cliente HTTP com http.client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É</a:t>
            </a:r>
            <a:r>
              <a:rPr lang="pt-BR"/>
              <a:t> possível processar os campos dos cabeçalhos HTTP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Processe cada um dos campos da variável headers como um vetor de tuplas desorganizado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Potencial resposta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3366"/>
              </a:solidFill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863" y="2284958"/>
            <a:ext cx="3806275" cy="461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363" y="3517448"/>
            <a:ext cx="5789300" cy="59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3975" y="4799908"/>
            <a:ext cx="629602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um cliente HTTP com http.client</a:t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É possível receber os dados de um conteúdo HTTP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Imprima os dados recebidos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9144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O decode transcreve o trem de bits em uma 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Potencial resposta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3366"/>
              </a:solidFill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238" y="2173858"/>
            <a:ext cx="2943519" cy="461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5575" y="3205171"/>
            <a:ext cx="375285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5053676"/>
            <a:ext cx="8839199" cy="24101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345201" y="544415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Não esqueça de assegurar que a conexão foi terminada</a:t>
            </a:r>
            <a:endParaRPr/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3013" y="6192483"/>
            <a:ext cx="170497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http.client - Retirado de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docs.python.org</a:t>
            </a:r>
            <a:endParaRPr/>
          </a:p>
        </p:txBody>
      </p:sp>
      <p:sp>
        <p:nvSpPr>
          <p:cNvPr id="199" name="Google Shape;199;p2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3366"/>
              </a:solidFill>
            </a:endParaRPr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312475"/>
            <a:ext cx="8839199" cy="8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468867"/>
            <a:ext cx="65817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311700" y="593375"/>
            <a:ext cx="8709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uma aplicação para servir conteúdo HTTP simples</a:t>
            </a:r>
            <a:endParaRPr/>
          </a:p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Aplicações para servir conteúdos ou Web Server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S</a:t>
            </a:r>
            <a:r>
              <a:rPr lang="pt-BR"/>
              <a:t>oftware e Hardware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Usa HTTP e outros protocolos para responder às solicitações do cliente feitas pela World Wide Web (WWW)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Principal atribuição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Prover conteúdo de um site por meio do armazenamento,  processamento e entrega de páginas da web aos usuários remotos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Normalmente, utiliza a própria lógica de armazenamento em disco para subdividir conteúdos servidos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Versão simplificada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pt-BR"/>
              <a:t>Exposição de conteúdos de um diretório local como conteúdo acessível remoto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Opera sobre um Socket HTTP sempre a espera de um pedido remoto</a:t>
            </a:r>
            <a:endParaRPr/>
          </a:p>
        </p:txBody>
      </p:sp>
      <p:sp>
        <p:nvSpPr>
          <p:cNvPr id="208" name="Google Shape;208;p2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336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311700" y="593375"/>
            <a:ext cx="8709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uma aplicação para servir conteúdo HTTP simples</a:t>
            </a:r>
            <a:endParaRPr/>
          </a:p>
        </p:txBody>
      </p:sp>
      <p:sp>
        <p:nvSpPr>
          <p:cNvPr id="214" name="Google Shape;214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Aplicações para servir conteúdos ou Web Server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Software e Hardware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Usa HTTP e outros protocolos para responder às solicitações do cliente feitas pela World Wide Web (WWW)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Principal atribuição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Prover conteúdo de um site por meio do armazenamento,  processamento e entrega de páginas da web aos usuários remotos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Normalmente, utiliza a própria lógica de armazenamento em disco para subdividir conteúdos servidos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Versão simplificada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pt-BR"/>
              <a:t>Exposição de conteúdos de um diretório local como conteúdo acessível remoto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Opera sobre um Socket HTTP sempre a espera de um pedido remoto</a:t>
            </a:r>
            <a:endParaRPr/>
          </a:p>
        </p:txBody>
      </p:sp>
      <p:sp>
        <p:nvSpPr>
          <p:cNvPr id="215" name="Google Shape;215;p2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336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311700" y="593375"/>
            <a:ext cx="8709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uma aplicação para servir conteúdo HTTP simples</a:t>
            </a:r>
            <a:endParaRPr/>
          </a:p>
        </p:txBody>
      </p:sp>
      <p:sp>
        <p:nvSpPr>
          <p:cNvPr id="221" name="Google Shape;221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Aplicações para servir conteúdos ou Web Server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Software e Hardware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Usa HTTP e outros protocolos para responder às solicitações do cliente feitas pela World Wide Web (WWW)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Principal atribuição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Prover conteúdo de um site por meio do armazenamento,  processamento e entrega de páginas da web aos usuários remotos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Normalmente, utiliza a própria lógica de armazenamento em disco para subdividir conteúdos servidos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Versão simplificada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pt-BR"/>
              <a:t>Exposição de conteúdos de um diretório local como conteúdo acessível remoto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Opera sobre um Socket HTTP sempre a espera de um pedido remoto</a:t>
            </a:r>
            <a:endParaRPr/>
          </a:p>
        </p:txBody>
      </p:sp>
      <p:sp>
        <p:nvSpPr>
          <p:cNvPr id="222" name="Google Shape;222;p3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3366"/>
              </a:solidFill>
            </a:endParaRPr>
          </a:p>
        </p:txBody>
      </p:sp>
      <p:sp>
        <p:nvSpPr>
          <p:cNvPr id="223" name="Google Shape;223;p30"/>
          <p:cNvSpPr/>
          <p:nvPr/>
        </p:nvSpPr>
        <p:spPr>
          <a:xfrm>
            <a:off x="1360200" y="1706850"/>
            <a:ext cx="6423600" cy="344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225" y="1751412"/>
            <a:ext cx="6383549" cy="3355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30"/>
          <p:cNvCxnSpPr/>
          <p:nvPr/>
        </p:nvCxnSpPr>
        <p:spPr>
          <a:xfrm flipH="1">
            <a:off x="7530324" y="2772051"/>
            <a:ext cx="888600" cy="10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311700" y="593375"/>
            <a:ext cx="8709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uma aplicação para servir conteúdo HTTP simples</a:t>
            </a:r>
            <a:endParaRPr/>
          </a:p>
        </p:txBody>
      </p:sp>
      <p:sp>
        <p:nvSpPr>
          <p:cNvPr id="231" name="Google Shape;231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Aplicações para servir conteúdos ou Web Server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Software e Hardware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Usa HTTP e outros protocolos para responder às solicitações do cliente feitas pela World Wide Web (WWW)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Principal atribuição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Prover conteúdo de um site por meio do armazenamento,  processamento e entrega de páginas da web aos usuários remotos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Normalmente, utiliza a própria lógica de armazenamento em disco para subdividir conteúdos servidos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Versão simplificada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pt-BR"/>
              <a:t>Exposição de conteúdos de um diretório local como conteúdo acessível remoto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Opera sobre um Socket HTTP sempre a espera de um pedido remoto</a:t>
            </a:r>
            <a:endParaRPr/>
          </a:p>
        </p:txBody>
      </p:sp>
      <p:sp>
        <p:nvSpPr>
          <p:cNvPr id="232" name="Google Shape;232;p3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3366"/>
              </a:solidFill>
            </a:endParaRPr>
          </a:p>
        </p:txBody>
      </p:sp>
      <p:sp>
        <p:nvSpPr>
          <p:cNvPr id="233" name="Google Shape;233;p31"/>
          <p:cNvSpPr/>
          <p:nvPr/>
        </p:nvSpPr>
        <p:spPr>
          <a:xfrm>
            <a:off x="1360200" y="1706850"/>
            <a:ext cx="6423600" cy="344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225" y="1751412"/>
            <a:ext cx="6383549" cy="3355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31"/>
          <p:cNvCxnSpPr/>
          <p:nvPr/>
        </p:nvCxnSpPr>
        <p:spPr>
          <a:xfrm flipH="1">
            <a:off x="7530324" y="2772051"/>
            <a:ext cx="888600" cy="10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31"/>
          <p:cNvSpPr txBox="1"/>
          <p:nvPr/>
        </p:nvSpPr>
        <p:spPr>
          <a:xfrm>
            <a:off x="840750" y="1656425"/>
            <a:ext cx="7462500" cy="427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Já vimos que com Sockets puros, temos que lidar com todo o processamento do protocolo HTTP e para servidores não é diferente</a:t>
            </a:r>
            <a:endParaRPr sz="440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t-BR"/>
              <a:t>O que é um SOCKET em python?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pt-BR"/>
              <a:t>Instanciando um RAW Socket TCP para HTTP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pt-BR"/>
              <a:t>Criando um cliente HTTP com http.client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pt-BR"/>
              <a:t>Exemplo - Cliente HTTP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pt-BR"/>
              <a:t>Criando uma aplicação para servir conteúdo HTTP simples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pt-BR"/>
              <a:t>O que é um Handler?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pt-BR"/>
              <a:t>Instanciando um socket TCP para aplicação de servidor HTTP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pt-BR"/>
              <a:t>Exemplo - Servidor HTTP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1600"/>
              </a:spcAft>
              <a:buSzPts val="2400"/>
              <a:buAutoNum type="arabicPeriod"/>
            </a:pPr>
            <a:r>
              <a:rPr lang="pt-BR"/>
              <a:t>Extra - Resolvendo nomes e IPs com sockets</a:t>
            </a:r>
            <a:endParaRPr/>
          </a:p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3366"/>
              </a:solidFill>
            </a:endParaRPr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8800" y="242925"/>
            <a:ext cx="1033500" cy="111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311700" y="593375"/>
            <a:ext cx="8709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uma aplicação para servir conteúdo HTTP simples</a:t>
            </a:r>
            <a:endParaRPr/>
          </a:p>
        </p:txBody>
      </p:sp>
      <p:sp>
        <p:nvSpPr>
          <p:cNvPr id="242" name="Google Shape;242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Aplicações para servir conteúdos ou Web Server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Software e Hardware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Usa HTTP e outros protocolos para responder às solicitações do cliente feitas pela World Wide Web (WWW)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Principal atribuição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Prover conteúdo de um site por meio do armazenamento,  processamento e entrega de páginas da web aos usuários remotos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Normalmente, utiliza a própria lógica de armazenamento em disco para subdividir conteúdos servidos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Versão simplificada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pt-BR"/>
              <a:t>Exposição de conteúdos de um diretório local como conteúdo acessível remoto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Opera sobre um Socket HTTP sempre a espera de um pedido remoto</a:t>
            </a:r>
            <a:endParaRPr/>
          </a:p>
        </p:txBody>
      </p:sp>
      <p:sp>
        <p:nvSpPr>
          <p:cNvPr id="243" name="Google Shape;243;p3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3366"/>
              </a:solidFill>
            </a:endParaRPr>
          </a:p>
        </p:txBody>
      </p:sp>
      <p:sp>
        <p:nvSpPr>
          <p:cNvPr id="244" name="Google Shape;244;p32"/>
          <p:cNvSpPr/>
          <p:nvPr/>
        </p:nvSpPr>
        <p:spPr>
          <a:xfrm>
            <a:off x="1360200" y="1706850"/>
            <a:ext cx="6423600" cy="344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225" y="1751412"/>
            <a:ext cx="6383549" cy="3355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32"/>
          <p:cNvCxnSpPr/>
          <p:nvPr/>
        </p:nvCxnSpPr>
        <p:spPr>
          <a:xfrm flipH="1">
            <a:off x="7530324" y="2772051"/>
            <a:ext cx="888600" cy="10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32"/>
          <p:cNvSpPr txBox="1"/>
          <p:nvPr/>
        </p:nvSpPr>
        <p:spPr>
          <a:xfrm>
            <a:off x="840750" y="414100"/>
            <a:ext cx="7462500" cy="616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Um pouco trabalhoso, não é?</a:t>
            </a:r>
            <a:endParaRPr sz="44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Vamos saltar a complexidade e deixá-la para ser tratada na camada de transporte e</a:t>
            </a:r>
            <a:endParaRPr sz="44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pt-BR" sz="440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amos utilizar a biblioteca HTTP</a:t>
            </a:r>
            <a:endParaRPr sz="440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latin typeface="Calibri"/>
                <a:ea typeface="Calibri"/>
                <a:cs typeface="Calibri"/>
                <a:sym typeface="Calibri"/>
              </a:rPr>
              <a:t>http.server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para facilitar o desenvolvimento</a:t>
            </a:r>
            <a:endParaRPr sz="440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311700" y="593375"/>
            <a:ext cx="88323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uma aplicação para servir conteúdo HTTP simples</a:t>
            </a:r>
            <a:endParaRPr/>
          </a:p>
        </p:txBody>
      </p:sp>
      <p:sp>
        <p:nvSpPr>
          <p:cNvPr id="253" name="Google Shape;253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utilizar a biblioteca </a:t>
            </a:r>
            <a:r>
              <a:rPr b="1" lang="pt-BR"/>
              <a:t>http </a:t>
            </a:r>
            <a:r>
              <a:rPr lang="pt-BR"/>
              <a:t>e o método </a:t>
            </a:r>
            <a:r>
              <a:rPr b="1" lang="pt-BR"/>
              <a:t>server</a:t>
            </a:r>
            <a:r>
              <a:rPr lang="pt-BR"/>
              <a:t> para criar nosso Web Server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Importe o método </a:t>
            </a:r>
            <a:r>
              <a:rPr b="1" lang="pt-BR"/>
              <a:t>http.server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Importe a biblioteca socketserver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Agora precisaremos de um Handler HTTP!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Mas, o que é um Handler?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54" name="Google Shape;254;p3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3366"/>
              </a:solidFill>
            </a:endParaRPr>
          </a:p>
        </p:txBody>
      </p:sp>
      <p:pic>
        <p:nvPicPr>
          <p:cNvPr id="255" name="Google Shape;2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550" y="4193908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5650" y="3095633"/>
            <a:ext cx="255270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 Handler</a:t>
            </a:r>
            <a:endParaRPr/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Handler ou manipulador é um processo para tratamento de chamadas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Recebe as chamadas remotas e as processa de acordo com um padrão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HTTP Handler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pt-BR"/>
              <a:t>Irá processar uma típica chamada HTTP</a:t>
            </a:r>
            <a:endParaRPr/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Métodos GET, PUT, POST, DELETE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pt-BR"/>
              <a:t>Irá devolver o conteúdo inserindo cabeçalhos necessários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Sem o manipulador, o servidor só consegue encaminhar trem de bits como resposta a uma chamada</a:t>
            </a:r>
            <a:endParaRPr/>
          </a:p>
        </p:txBody>
      </p:sp>
      <p:sp>
        <p:nvSpPr>
          <p:cNvPr id="263" name="Google Shape;263;p3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3366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title"/>
          </p:nvPr>
        </p:nvSpPr>
        <p:spPr>
          <a:xfrm>
            <a:off x="181800" y="593375"/>
            <a:ext cx="89622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r>
              <a:rPr lang="pt-BR"/>
              <a:t>nstanciando um socket TCP para aplicação de servidor HTTP</a:t>
            </a:r>
            <a:endParaRPr/>
          </a:p>
        </p:txBody>
      </p:sp>
      <p:sp>
        <p:nvSpPr>
          <p:cNvPr id="269" name="Google Shape;269;p3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Instancie um manipulador para HTTP - HTTPHandler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*</a:t>
            </a:r>
            <a:r>
              <a:rPr b="1" lang="pt-BR" sz="1300"/>
              <a:t>O SimpleHTTPRequestHandler consegue servir apenas conteúdos do diretório onde está o programa</a:t>
            </a:r>
            <a:endParaRPr b="1" sz="13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Instancie um Socket do tipo serviço de rede (que irá escutar a rede)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9144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Parâmetros tupla de endereçamento (HOST, PORT) </a:t>
            </a:r>
            <a:br>
              <a:rPr lang="pt-BR"/>
            </a:br>
            <a:r>
              <a:rPr lang="pt-BR"/>
              <a:t>e o Handler instanciado</a:t>
            </a:r>
            <a:endParaRPr/>
          </a:p>
        </p:txBody>
      </p:sp>
      <p:sp>
        <p:nvSpPr>
          <p:cNvPr id="270" name="Google Shape;270;p3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3366"/>
              </a:solidFill>
            </a:endParaRPr>
          </a:p>
        </p:txBody>
      </p:sp>
      <p:pic>
        <p:nvPicPr>
          <p:cNvPr id="271" name="Google Shape;2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563" y="2234458"/>
            <a:ext cx="623887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738" y="4304733"/>
            <a:ext cx="7172325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81800" y="593375"/>
            <a:ext cx="89622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Instanciando um socket TCP para aplicação de servidor HTTP</a:t>
            </a:r>
            <a:endParaRPr/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Faça o servidor HTTP receber chamadas para sempre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Dica, caso seja necessário encerrar um servidor HTTP, utilize o trecho abaixo</a:t>
            </a:r>
            <a:endParaRPr/>
          </a:p>
        </p:txBody>
      </p:sp>
      <p:sp>
        <p:nvSpPr>
          <p:cNvPr id="279" name="Google Shape;279;p3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3366"/>
              </a:solidFill>
            </a:endParaRPr>
          </a:p>
        </p:txBody>
      </p:sp>
      <p:pic>
        <p:nvPicPr>
          <p:cNvPr id="280" name="Google Shape;28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675" y="2448358"/>
            <a:ext cx="29146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4125" y="4457263"/>
            <a:ext cx="325755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- Servidor HTTP</a:t>
            </a:r>
            <a:endParaRPr/>
          </a:p>
        </p:txBody>
      </p:sp>
      <p:sp>
        <p:nvSpPr>
          <p:cNvPr id="287" name="Google Shape;287;p3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3366"/>
              </a:solidFill>
            </a:endParaRPr>
          </a:p>
        </p:txBody>
      </p:sp>
      <p:pic>
        <p:nvPicPr>
          <p:cNvPr id="289" name="Google Shape;28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50" y="1709200"/>
            <a:ext cx="8143875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- Servidor HTTP</a:t>
            </a:r>
            <a:endParaRPr/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3366"/>
              </a:solidFill>
            </a:endParaRPr>
          </a:p>
        </p:txBody>
      </p:sp>
      <p:pic>
        <p:nvPicPr>
          <p:cNvPr id="297" name="Google Shape;2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0450"/>
            <a:ext cx="8143875" cy="421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2838595"/>
            <a:ext cx="9144000" cy="2312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Extra: Como resolver nomes utilizando sockets? </a:t>
            </a:r>
            <a:endParaRPr/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python é possível resolver nomes com um comando bem simples, utilizando a biblioteca socket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Saída</a:t>
            </a:r>
            <a:endParaRPr/>
          </a:p>
        </p:txBody>
      </p:sp>
      <p:sp>
        <p:nvSpPr>
          <p:cNvPr id="305" name="Google Shape;305;p3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3366"/>
              </a:solidFill>
            </a:endParaRPr>
          </a:p>
        </p:txBody>
      </p:sp>
      <p:pic>
        <p:nvPicPr>
          <p:cNvPr id="306" name="Google Shape;30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425" y="2924175"/>
            <a:ext cx="386715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9325" y="4607999"/>
            <a:ext cx="2342350" cy="6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Extra: Como descobrir nomes utilizando sockets? </a:t>
            </a:r>
            <a:endParaRPr/>
          </a:p>
        </p:txBody>
      </p:sp>
      <p:sp>
        <p:nvSpPr>
          <p:cNvPr id="313" name="Google Shape;313;p4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python é possível descobrir nomes a partir de um IP com um comando bem simples, utilizando a biblioteca socket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Saída</a:t>
            </a:r>
            <a:endParaRPr/>
          </a:p>
        </p:txBody>
      </p:sp>
      <p:sp>
        <p:nvSpPr>
          <p:cNvPr id="314" name="Google Shape;314;p4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3366"/>
              </a:solidFill>
            </a:endParaRPr>
          </a:p>
        </p:txBody>
      </p:sp>
      <p:pic>
        <p:nvPicPr>
          <p:cNvPr id="315" name="Google Shape;3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325" y="2876550"/>
            <a:ext cx="39433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5625" y="4663996"/>
            <a:ext cx="2752750" cy="6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0"/>
          <p:cNvSpPr txBox="1"/>
          <p:nvPr/>
        </p:nvSpPr>
        <p:spPr>
          <a:xfrm>
            <a:off x="1969525" y="5827775"/>
            <a:ext cx="30300" cy="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0"/>
          <p:cNvSpPr txBox="1"/>
          <p:nvPr/>
        </p:nvSpPr>
        <p:spPr>
          <a:xfrm>
            <a:off x="1959425" y="5514675"/>
            <a:ext cx="55350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Não era para retornar iana.org? O que aconteceu?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Extra: Como descobrir nomes utilizando sockets? </a:t>
            </a:r>
            <a:endParaRPr/>
          </a:p>
        </p:txBody>
      </p:sp>
      <p:sp>
        <p:nvSpPr>
          <p:cNvPr id="324" name="Google Shape;324;p4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python é possível descobrir nomes a partir de um IP com um comando bem simples, utilizando a biblioteca sockets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Saída</a:t>
            </a:r>
            <a:endParaRPr/>
          </a:p>
        </p:txBody>
      </p:sp>
      <p:sp>
        <p:nvSpPr>
          <p:cNvPr id="325" name="Google Shape;325;p4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3366"/>
              </a:solidFill>
            </a:endParaRPr>
          </a:p>
        </p:txBody>
      </p:sp>
      <p:pic>
        <p:nvPicPr>
          <p:cNvPr id="326" name="Google Shape;3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325" y="2876550"/>
            <a:ext cx="39433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5625" y="4663996"/>
            <a:ext cx="2752750" cy="6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1"/>
          <p:cNvSpPr txBox="1"/>
          <p:nvPr/>
        </p:nvSpPr>
        <p:spPr>
          <a:xfrm>
            <a:off x="1969525" y="5827775"/>
            <a:ext cx="30300" cy="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1"/>
          <p:cNvSpPr txBox="1"/>
          <p:nvPr/>
        </p:nvSpPr>
        <p:spPr>
          <a:xfrm>
            <a:off x="1959425" y="5514675"/>
            <a:ext cx="55350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Não era para retornar iana.org? O que aconteceu?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1"/>
          <p:cNvSpPr txBox="1"/>
          <p:nvPr/>
        </p:nvSpPr>
        <p:spPr>
          <a:xfrm>
            <a:off x="2020025" y="6060100"/>
            <a:ext cx="55350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1"/>
          <p:cNvSpPr txBox="1"/>
          <p:nvPr/>
        </p:nvSpPr>
        <p:spPr>
          <a:xfrm>
            <a:off x="840000" y="2514625"/>
            <a:ext cx="7464000" cy="259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Duas possibilidades</a:t>
            </a:r>
            <a:endParaRPr sz="440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Espelhos de servidores e IPs compartilhados</a:t>
            </a:r>
            <a:endParaRPr sz="440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 SOCKET?</a:t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SOCKET 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É uma biblioteca de baixo nível de sistema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Realizar chamadas remotas entre processos e estabelece conexões TCP e UDP</a:t>
            </a:r>
            <a:endParaRPr/>
          </a:p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3366"/>
              </a:solidFill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223" y="3377148"/>
            <a:ext cx="6383549" cy="335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/>
          <p:nvPr>
            <p:ph type="title"/>
          </p:nvPr>
        </p:nvSpPr>
        <p:spPr>
          <a:xfrm>
            <a:off x="311700" y="3047242"/>
            <a:ext cx="85206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Unidos somos mais fortes!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337" name="Google Shape;337;p4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3366"/>
              </a:solidFill>
            </a:endParaRPr>
          </a:p>
        </p:txBody>
      </p:sp>
      <p:pic>
        <p:nvPicPr>
          <p:cNvPr id="338" name="Google Shape;33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513" y="1014500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 SOCKET?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SOCKET 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É uma biblioteca de baixo nível de sistema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Realizar chamadas remotas entre processos e estabelece conexões TCP e UDP</a:t>
            </a:r>
            <a:endParaRPr/>
          </a:p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3366"/>
              </a:solidFill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223" y="3377148"/>
            <a:ext cx="6383549" cy="335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840750" y="2055450"/>
            <a:ext cx="7462500" cy="27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Conexões para aplicações HTTP são usualmente realizadas sobre o protocolo TCP</a:t>
            </a:r>
            <a:endParaRPr sz="440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593375"/>
            <a:ext cx="87684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Instanciando um RAW Socket TCP para HTTP</a:t>
            </a:r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utilizar RAW (Puros) Sockets para conectarmos com um servidor HTTP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Crie um código Python e realize o import da biblioteca socket</a:t>
            </a:r>
            <a:endParaRPr/>
          </a:p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3366"/>
              </a:solidFill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525" y="3284713"/>
            <a:ext cx="1607775" cy="2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593375"/>
            <a:ext cx="87684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Instanciando um RAW Socket TCP para HTTP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utilizar RAW (Puros) Sockets para conectarmos com um servidor HTTP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Crie um código Python e realize o import da biblioteca socket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Instancie um Socket</a:t>
            </a:r>
            <a:endParaRPr/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3366"/>
              </a:solidFill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525" y="3284713"/>
            <a:ext cx="1607775" cy="28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8525" y="4929775"/>
            <a:ext cx="6754251" cy="4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70700" y="5632425"/>
            <a:ext cx="90093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AF_INET = Constante que informa o tipo de endereçamento utilizado: Endereço de rede: HOST + PORTA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SOCK_STREAM = Tipo de dado a ser trocado: Trem de bits (Streaming)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Mais informações: </a:t>
            </a:r>
            <a:r>
              <a:rPr lang="pt-BR" u="sng">
                <a:solidFill>
                  <a:schemeClr val="hlink"/>
                </a:solidFill>
                <a:hlinkClick r:id="rId5"/>
              </a:rPr>
              <a:t>https://docs.python.org/3/library/socket.html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593375"/>
            <a:ext cx="87684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Instanciando um RAW Socket TCP para HTTP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Crie um pedido HTTP para ser encaminhado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Utilize o método mysocket.</a:t>
            </a:r>
            <a:r>
              <a:rPr b="1" lang="pt-BR"/>
              <a:t>send()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Formato do pedido: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pt-BR"/>
              <a:t>Método + conteúdo + versão do HTTP + Endereço destino + campos reservados para os métodos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pt-BR"/>
              <a:t>RAW sockets encaminham trem de bits e o b antes da string contendo o pedido HTTP é convertida para um vetor de binários (trem de bits)</a:t>
            </a:r>
            <a:endParaRPr b="1"/>
          </a:p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3366"/>
              </a:solidFill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88" y="2529650"/>
            <a:ext cx="8296531" cy="2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593375"/>
            <a:ext cx="87093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Instanciando um RAW Socket TCP para HTTP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Recebendo os dados e imprimindo-os: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Potencial resposta:</a:t>
            </a:r>
            <a:endParaRPr/>
          </a:p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3366"/>
              </a:solidFill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800" y="2306438"/>
            <a:ext cx="39624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1688" y="4493588"/>
            <a:ext cx="602932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593375"/>
            <a:ext cx="87093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Instanciando um RAW Socket TCP para HTTP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Recebendo os dados e imprimindo-os: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Potencial resposta:</a:t>
            </a:r>
            <a:endParaRPr/>
          </a:p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3366"/>
              </a:solidFill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800" y="2306438"/>
            <a:ext cx="39624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1688" y="4493588"/>
            <a:ext cx="6029325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840750" y="1585725"/>
            <a:ext cx="7462500" cy="391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Um pouco bagunçado, não é?</a:t>
            </a:r>
            <a:endParaRPr sz="44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Vamos utilizar a biblioteca HTTP</a:t>
            </a:r>
            <a:endParaRPr sz="440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latin typeface="Calibri"/>
                <a:ea typeface="Calibri"/>
                <a:cs typeface="Calibri"/>
                <a:sym typeface="Calibri"/>
              </a:rPr>
              <a:t>http.client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para facilitar o desenvolvimento</a:t>
            </a:r>
            <a:endParaRPr sz="440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