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9" r:id="rId6"/>
    <p:sldId id="270" r:id="rId7"/>
    <p:sldId id="276" r:id="rId8"/>
    <p:sldId id="274" r:id="rId9"/>
    <p:sldId id="271" r:id="rId10"/>
    <p:sldId id="272" r:id="rId11"/>
    <p:sldId id="277" r:id="rId12"/>
    <p:sldId id="278" r:id="rId13"/>
    <p:sldId id="27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69680-891A-4234-94BE-6C897534D0F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AD02-7483-4DC7-883C-1294FA9DDDB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comunicam de forma transparente com outro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4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dirty="0"/>
              <a:t>Java JDK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Classes são a descrição de um objeto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Para estender uma classe devemos usar o sinal (:) e inicializar o construtor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Para que uma classe ou função possa ser estendida deve ser marcada como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programação orientada a objetos e funcional, um objeto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imutável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um objeto no qual seu estado não pode ser modificado após ser criado. Ele é um contraste com um objeto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mutável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pode ser modificado após sua criação.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única classe que tem acesso ao atributo é a própria classe que o define, ou seja, se uma classe </a:t>
            </a:r>
            <a:r>
              <a:rPr lang="pt-BR" dirty="0"/>
              <a:t>Pessoa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declara um atributo privado chamado </a:t>
            </a:r>
            <a:r>
              <a:rPr lang="pt-BR" dirty="0"/>
              <a:t>nome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somente a classe </a:t>
            </a:r>
            <a:r>
              <a:rPr lang="pt-BR" dirty="0"/>
              <a:t>Pessoa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terá acesso a ele.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permite acesso às classes filhas, mas proíbe a qualquer outro acesso externo.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 ser acessada no mesmo projeto em que foi desenvolvida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4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EA48-04E8-484C-87C1-2772327C918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M%C3%A9todo_(programa%C3%A7%C3%A3o)" TargetMode="External"/><Relationship Id="rId2" Type="http://schemas.openxmlformats.org/officeDocument/2006/relationships/hyperlink" Target="https://pt.wikipedia.org/wiki/Classe_(programa%C3%A7%C3%A3o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Google" TargetMode="External"/><Relationship Id="rId2" Type="http://schemas.openxmlformats.org/officeDocument/2006/relationships/hyperlink" Target="https://pt.wikipedia.org/wiki/Google_I/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Androi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Interoperabilida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Andro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Ponto_e_v%C3%ADrgul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Palavra_reserva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213" y="2873829"/>
            <a:ext cx="8360227" cy="2541320"/>
          </a:xfrm>
        </p:spPr>
        <p:txBody>
          <a:bodyPr/>
          <a:lstStyle/>
          <a:p>
            <a:r>
              <a:rPr lang="pt-BR" sz="8000" dirty="0" err="1"/>
              <a:t>Kotlin</a:t>
            </a:r>
            <a:br>
              <a:rPr lang="pt-BR" sz="8000" dirty="0"/>
            </a:br>
            <a:endParaRPr lang="pt-BR" sz="8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83127"/>
            <a:ext cx="2026680" cy="119265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56904" y="5854536"/>
            <a:ext cx="450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Aluno: Lucas do Rozario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545" y="2160905"/>
            <a:ext cx="8596630" cy="2178685"/>
          </a:xfrm>
        </p:spPr>
        <p:txBody>
          <a:bodyPr/>
          <a:lstStyle/>
          <a:p>
            <a:r>
              <a:rPr lang="pt-BR" dirty="0"/>
              <a:t>Os membros da </a:t>
            </a:r>
            <a:r>
              <a:rPr lang="pt-BR" dirty="0">
                <a:hlinkClick r:id="rId2" tooltip="Classe (programação)"/>
              </a:rPr>
              <a:t>classe</a:t>
            </a:r>
            <a:r>
              <a:rPr lang="pt-BR" dirty="0"/>
              <a:t> são públicos por padrão e as próprias classes são finais por padrão, o que significa que a criação de uma classe derivada é desativada, a menos que a classe base seja declarada com a palavra-chave aberta.</a:t>
            </a:r>
          </a:p>
          <a:p>
            <a:r>
              <a:rPr lang="pt-BR" dirty="0"/>
              <a:t>Além das classes</a:t>
            </a:r>
            <a:r>
              <a:rPr lang="" altLang="pt-BR" dirty="0"/>
              <a:t>, os </a:t>
            </a:r>
            <a:r>
              <a:rPr lang="pt-BR" dirty="0">
                <a:hlinkClick r:id="rId3" tooltip="Método (programação)"/>
              </a:rPr>
              <a:t>métodos</a:t>
            </a:r>
            <a:r>
              <a:rPr lang="pt-BR" dirty="0"/>
              <a:t> (chamadas de </a:t>
            </a:r>
            <a:r>
              <a:rPr lang="pt-BR" i="1" dirty="0"/>
              <a:t>funções-membro</a:t>
            </a:r>
            <a:r>
              <a:rPr lang="pt-BR" dirty="0"/>
              <a:t> em </a:t>
            </a:r>
            <a:r>
              <a:rPr lang="pt-BR" dirty="0" err="1"/>
              <a:t>Kotlin</a:t>
            </a:r>
            <a:r>
              <a:rPr lang="pt-BR" dirty="0"/>
              <a:t>)</a:t>
            </a:r>
            <a:r>
              <a:rPr lang="" altLang="pt-BR" dirty="0"/>
              <a:t>. São declarados da seguinte forma: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 Box 3"/>
          <p:cNvSpPr txBox="1"/>
          <p:nvPr/>
        </p:nvSpPr>
        <p:spPr>
          <a:xfrm>
            <a:off x="1042670" y="4399915"/>
            <a:ext cx="22282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fun </a:t>
            </a:r>
            <a:r>
              <a:rPr lang="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listar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(): </a:t>
            </a:r>
            <a:r>
              <a:rPr lang="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algn="l"/>
            <a:r>
              <a:rPr lang="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5B047-74A8-4F1E-8FE4-6E8B98BF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visibilidade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13D0E-CE7F-4810-8DEB-B3C3D52F0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pPr algn="just"/>
            <a:r>
              <a:rPr lang="pt-BR" dirty="0" err="1"/>
              <a:t>Public</a:t>
            </a:r>
            <a:r>
              <a:rPr lang="pt-BR" dirty="0"/>
              <a:t>: o acesso pode ser feito de qualquer lugar.</a:t>
            </a:r>
          </a:p>
          <a:p>
            <a:pPr algn="just"/>
            <a:r>
              <a:rPr lang="pt-BR" dirty="0"/>
              <a:t>Private: o acesso só pode ser feito do escopo da classe que define o item.</a:t>
            </a:r>
          </a:p>
          <a:p>
            <a:pPr algn="just"/>
            <a:r>
              <a:rPr lang="pt-BR" dirty="0" err="1"/>
              <a:t>Protected</a:t>
            </a:r>
            <a:r>
              <a:rPr lang="pt-BR" dirty="0"/>
              <a:t>: o acesso só pode ser feito da classe que define o item e de qualquer classe derivada, ou seja, permite acesso às classes filhas, mas proíbe a qualquer outro acesso externo.</a:t>
            </a:r>
          </a:p>
          <a:p>
            <a:pPr algn="just"/>
            <a:r>
              <a:rPr lang="pt-BR" dirty="0" err="1"/>
              <a:t>Internal</a:t>
            </a:r>
            <a:r>
              <a:rPr lang="pt-BR" dirty="0"/>
              <a:t>: o acesso pode ser feito do código do módulo, ou seja, ele determina que aquele tipo ou membro tem visibilidade em toda a unidade de compilação.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     (modificador) </a:t>
            </a:r>
            <a:r>
              <a:rPr lang="pt-BR" dirty="0" err="1"/>
              <a:t>fun</a:t>
            </a:r>
            <a:r>
              <a:rPr lang="pt-BR" dirty="0"/>
              <a:t> cadastrar(): </a:t>
            </a:r>
            <a:r>
              <a:rPr lang="pt-BR" dirty="0" err="1"/>
              <a:t>Boolean</a:t>
            </a:r>
            <a:r>
              <a:rPr lang="pt-BR" dirty="0"/>
              <a:t>{</a:t>
            </a:r>
          </a:p>
          <a:p>
            <a:pPr marL="0" indent="0" algn="just">
              <a:buNone/>
            </a:pPr>
            <a:r>
              <a:rPr lang="pt-BR" dirty="0"/>
              <a:t>     </a:t>
            </a:r>
          </a:p>
          <a:p>
            <a:pPr marL="0" indent="0" algn="just">
              <a:buNone/>
            </a:pPr>
            <a:r>
              <a:rPr lang="pt-BR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83354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173A7-C0B5-428C-9546-BFF50D20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</a:t>
            </a:r>
            <a:r>
              <a:rPr lang="pt-BR" dirty="0" err="1"/>
              <a:t>Kotlin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2A223-0681-4B18-93A9-CE650429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OO/Funcional (tudo pro </a:t>
            </a:r>
            <a:r>
              <a:rPr lang="pt-BR" dirty="0" err="1"/>
              <a:t>Kotlin</a:t>
            </a:r>
            <a:r>
              <a:rPr lang="pt-BR" dirty="0"/>
              <a:t> é um objeto)</a:t>
            </a:r>
          </a:p>
          <a:p>
            <a:r>
              <a:rPr lang="pt-BR" dirty="0"/>
              <a:t>Interoperabilidade com Java</a:t>
            </a:r>
          </a:p>
          <a:p>
            <a:r>
              <a:rPr lang="pt-BR" dirty="0"/>
              <a:t>Sintaxe enxuta e intuitiva</a:t>
            </a:r>
          </a:p>
          <a:p>
            <a:r>
              <a:rPr lang="pt-BR" dirty="0" err="1"/>
              <a:t>JetBrains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36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47AC-F317-481A-B71F-2B5F122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eu preciso?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0A3B4-F202-49C2-90A6-F9701A8A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JDK</a:t>
            </a:r>
          </a:p>
          <a:p>
            <a:r>
              <a:rPr lang="pt-BR" dirty="0" err="1"/>
              <a:t>Itellij</a:t>
            </a:r>
            <a:r>
              <a:rPr lang="pt-BR" dirty="0"/>
              <a:t> IDEA/Android Studio</a:t>
            </a:r>
          </a:p>
          <a:p>
            <a:r>
              <a:rPr lang="pt-BR" dirty="0"/>
              <a:t>Dedicação e Prática</a:t>
            </a:r>
          </a:p>
          <a:p>
            <a:r>
              <a:rPr lang="pt-BR" dirty="0"/>
              <a:t>Conhecimentos em Algoritmos</a:t>
            </a:r>
          </a:p>
          <a:p>
            <a:r>
              <a:rPr lang="pt-BR" dirty="0"/>
              <a:t>Recomendado: Linguagem Java</a:t>
            </a:r>
          </a:p>
        </p:txBody>
      </p:sp>
    </p:spTree>
    <p:extLst>
      <p:ext uri="{BB962C8B-B14F-4D97-AF65-F5344CB8AC3E}">
        <p14:creationId xmlns:p14="http://schemas.microsoft.com/office/powerpoint/2010/main" val="410006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213" y="2873829"/>
            <a:ext cx="8360227" cy="2541320"/>
          </a:xfrm>
        </p:spPr>
        <p:txBody>
          <a:bodyPr/>
          <a:lstStyle/>
          <a:p>
            <a:r>
              <a:rPr lang="pt-BR" sz="8000" dirty="0" err="1"/>
              <a:t>Kotlin</a:t>
            </a:r>
            <a:br>
              <a:rPr lang="pt-BR" sz="8000" dirty="0"/>
            </a:br>
            <a:endParaRPr lang="pt-BR" sz="8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83127"/>
            <a:ext cx="2026680" cy="119265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56904" y="5854536"/>
            <a:ext cx="450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Aluno: Lucas do Rozario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Kotlin</a:t>
            </a:r>
            <a:r>
              <a:rPr lang="pt-BR" dirty="0"/>
              <a:t> é uma linguagem de programação criada em 2011 pela </a:t>
            </a:r>
            <a:r>
              <a:rPr lang="pt-BR" dirty="0" err="1"/>
              <a:t>JetBrains</a:t>
            </a:r>
            <a:endParaRPr lang="pt-BR" dirty="0"/>
          </a:p>
          <a:p>
            <a:pPr algn="just"/>
            <a:r>
              <a:rPr lang="pt-BR" dirty="0"/>
              <a:t>Em 2012, a </a:t>
            </a:r>
            <a:r>
              <a:rPr lang="pt-BR" dirty="0" err="1"/>
              <a:t>JetBrains</a:t>
            </a:r>
            <a:r>
              <a:rPr lang="pt-BR" dirty="0"/>
              <a:t> abriu o projeto </a:t>
            </a:r>
            <a:r>
              <a:rPr lang="pt-BR" dirty="0" err="1"/>
              <a:t>Kotlin</a:t>
            </a:r>
            <a:r>
              <a:rPr lang="pt-BR" dirty="0"/>
              <a:t> sob a Licença Apache de Código aberto.</a:t>
            </a:r>
          </a:p>
          <a:p>
            <a:pPr algn="just"/>
            <a:r>
              <a:rPr lang="pt-BR" dirty="0" err="1"/>
              <a:t>Kotlin</a:t>
            </a:r>
            <a:r>
              <a:rPr lang="pt-BR" dirty="0"/>
              <a:t> v1.0 foi lançada em 15 de fevereiro de 2016. Este é considerado o primeiro lançamento oficialmente estável.</a:t>
            </a:r>
          </a:p>
          <a:p>
            <a:pPr algn="just"/>
            <a:r>
              <a:rPr lang="pt-BR" dirty="0"/>
              <a:t>No </a:t>
            </a:r>
            <a:r>
              <a:rPr lang="pt-BR" dirty="0">
                <a:hlinkClick r:id="rId2" tooltip="Google I/O"/>
              </a:rPr>
              <a:t>Google I/O</a:t>
            </a:r>
            <a:r>
              <a:rPr lang="pt-BR" dirty="0"/>
              <a:t> 2017, o </a:t>
            </a:r>
            <a:r>
              <a:rPr lang="pt-BR" dirty="0">
                <a:hlinkClick r:id="rId3" tooltip="Google"/>
              </a:rPr>
              <a:t>Google</a:t>
            </a:r>
            <a:r>
              <a:rPr lang="pt-BR" dirty="0"/>
              <a:t> anunciou suporte oficial para o </a:t>
            </a:r>
            <a:r>
              <a:rPr lang="pt-BR" dirty="0" err="1"/>
              <a:t>Kotlin</a:t>
            </a:r>
            <a:r>
              <a:rPr lang="pt-BR" dirty="0"/>
              <a:t> no </a:t>
            </a:r>
            <a:r>
              <a:rPr lang="pt-BR" dirty="0">
                <a:hlinkClick r:id="rId4" tooltip="Android"/>
              </a:rPr>
              <a:t>Android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Kotlin</a:t>
            </a:r>
            <a:r>
              <a:rPr lang="pt-BR" dirty="0"/>
              <a:t> é uma Linguagem de programação, orientada a objetos, que compila para a Máquina virtual Java. Desenvolvida pela </a:t>
            </a:r>
            <a:r>
              <a:rPr lang="pt-BR" dirty="0" err="1"/>
              <a:t>JetBrains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A versão da </a:t>
            </a:r>
            <a:r>
              <a:rPr lang="pt-BR" b="1" dirty="0"/>
              <a:t>JVM</a:t>
            </a:r>
            <a:r>
              <a:rPr lang="pt-BR" dirty="0"/>
              <a:t> (</a:t>
            </a:r>
            <a:r>
              <a:rPr lang="pt-BR" b="1" dirty="0"/>
              <a:t>J</a:t>
            </a:r>
            <a:r>
              <a:rPr lang="pt-BR" dirty="0"/>
              <a:t>ava </a:t>
            </a:r>
            <a:r>
              <a:rPr lang="pt-BR" b="1" dirty="0"/>
              <a:t>V</a:t>
            </a:r>
            <a:r>
              <a:rPr lang="pt-BR" dirty="0"/>
              <a:t>irtual </a:t>
            </a:r>
            <a:r>
              <a:rPr lang="pt-BR" b="1" dirty="0" err="1"/>
              <a:t>M</a:t>
            </a:r>
            <a:r>
              <a:rPr lang="pt-BR" dirty="0" err="1"/>
              <a:t>achine</a:t>
            </a:r>
            <a:r>
              <a:rPr lang="pt-BR" dirty="0"/>
              <a:t>) de sua biblioteca padrão depende da </a:t>
            </a:r>
            <a:r>
              <a:rPr lang="pt-BR" b="1" dirty="0"/>
              <a:t>Java </a:t>
            </a:r>
            <a:r>
              <a:rPr lang="pt-BR" b="1" dirty="0" err="1"/>
              <a:t>Class</a:t>
            </a:r>
            <a:r>
              <a:rPr lang="pt-BR" b="1" dirty="0"/>
              <a:t> Library. </a:t>
            </a:r>
            <a:r>
              <a:rPr lang="pt-BR" dirty="0"/>
              <a:t>Com isso a linguagem </a:t>
            </a:r>
            <a:r>
              <a:rPr lang="pt-BR" dirty="0" err="1"/>
              <a:t>Kotlin</a:t>
            </a:r>
            <a:r>
              <a:rPr lang="pt-BR" dirty="0"/>
              <a:t> é projetada para ter uma </a:t>
            </a:r>
            <a:r>
              <a:rPr lang="pt-BR" dirty="0">
                <a:hlinkClick r:id="rId3" tooltip="Interoperabilidade"/>
              </a:rPr>
              <a:t>interoperabilidade</a:t>
            </a:r>
            <a:r>
              <a:rPr lang="pt-BR" dirty="0"/>
              <a:t> total com </a:t>
            </a:r>
            <a:r>
              <a:rPr lang="pt-BR" dirty="0" err="1"/>
              <a:t>codigo</a:t>
            </a:r>
            <a:r>
              <a:rPr lang="pt-BR" dirty="0"/>
              <a:t> Java.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 acordo com o blog da </a:t>
            </a:r>
            <a:r>
              <a:rPr lang="pt-BR" dirty="0" err="1"/>
              <a:t>JetBrains</a:t>
            </a:r>
            <a:r>
              <a:rPr lang="pt-BR" dirty="0"/>
              <a:t>, o </a:t>
            </a:r>
            <a:r>
              <a:rPr lang="pt-BR" dirty="0" err="1"/>
              <a:t>Kotlin</a:t>
            </a:r>
            <a:r>
              <a:rPr lang="pt-BR" dirty="0"/>
              <a:t> é usado pela </a:t>
            </a:r>
            <a:r>
              <a:rPr lang="pt-BR" dirty="0" err="1"/>
              <a:t>Amazon</a:t>
            </a:r>
            <a:r>
              <a:rPr lang="pt-BR" dirty="0"/>
              <a:t> Web Services, pelo </a:t>
            </a:r>
            <a:r>
              <a:rPr lang="pt-BR" dirty="0" err="1"/>
              <a:t>Coursera</a:t>
            </a:r>
            <a:r>
              <a:rPr lang="pt-BR" dirty="0"/>
              <a:t>, pela Netflix, pelo Uber, pelo </a:t>
            </a:r>
            <a:r>
              <a:rPr lang="pt-BR" dirty="0" err="1"/>
              <a:t>Trello</a:t>
            </a:r>
            <a:r>
              <a:rPr lang="pt-BR" dirty="0"/>
              <a:t>, pelo </a:t>
            </a:r>
            <a:r>
              <a:rPr lang="pt-BR" dirty="0" err="1"/>
              <a:t>Basecamp</a:t>
            </a:r>
            <a:r>
              <a:rPr lang="pt-BR" dirty="0"/>
              <a:t> e outros.</a:t>
            </a:r>
          </a:p>
          <a:p>
            <a:pPr algn="just"/>
            <a:r>
              <a:rPr lang="pt-BR" dirty="0" err="1"/>
              <a:t>Kotlin</a:t>
            </a:r>
            <a:r>
              <a:rPr lang="pt-BR" dirty="0"/>
              <a:t> é oficialmente suportado pela Google para desenvolvimento móvel no </a:t>
            </a:r>
            <a:r>
              <a:rPr lang="pt-BR" dirty="0">
                <a:hlinkClick r:id="rId2" tooltip="Android"/>
              </a:rPr>
              <a:t>Android</a:t>
            </a:r>
            <a:r>
              <a:rPr lang="pt-BR" dirty="0"/>
              <a:t>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Umas das principais IDE’S para desenvolvimento </a:t>
            </a:r>
            <a:r>
              <a:rPr lang="pt-BR" dirty="0" err="1"/>
              <a:t>Kotlin</a:t>
            </a:r>
            <a:r>
              <a:rPr lang="pt-BR" dirty="0"/>
              <a:t>: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60" y="3142955"/>
            <a:ext cx="2434883" cy="24348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9" y="3142955"/>
            <a:ext cx="4328681" cy="2434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Principais conceitos de OO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Classes: são a descrição de um objeto, e para declararmos uma classe em </a:t>
            </a:r>
            <a:r>
              <a:rPr lang="pt-BR" dirty="0" err="1"/>
              <a:t>Kotlin</a:t>
            </a:r>
            <a:r>
              <a:rPr lang="pt-BR" dirty="0"/>
              <a:t>: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 err="1"/>
              <a:t>class</a:t>
            </a:r>
            <a:r>
              <a:rPr lang="pt-BR" dirty="0"/>
              <a:t> Pessoa{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Principais conceitos de OO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38255" y="1668182"/>
            <a:ext cx="4535747" cy="3880773"/>
          </a:xfrm>
        </p:spPr>
        <p:txBody>
          <a:bodyPr/>
          <a:lstStyle/>
          <a:p>
            <a:pPr algn="just"/>
            <a:r>
              <a:rPr lang="pt-BR" dirty="0"/>
              <a:t>Construtores: são os responsáveis por criar o objeto, ou seja, instanciar a classe que foi definida. 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5" y="1780726"/>
            <a:ext cx="3877216" cy="49822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50" y="3681295"/>
            <a:ext cx="3962953" cy="11336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Principais conceitos de OO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Herança: permite criar novas classes a partir de classes já existentes, aproveitando-se das características existentes na classe a ser estendida. E usamos a herança da seguinte maneira: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     open </a:t>
            </a:r>
            <a:r>
              <a:rPr lang="pt-BR" dirty="0" err="1"/>
              <a:t>class</a:t>
            </a:r>
            <a:r>
              <a:rPr lang="pt-BR" dirty="0"/>
              <a:t> Animal()</a:t>
            </a:r>
          </a:p>
          <a:p>
            <a:pPr marL="0" indent="0" algn="just">
              <a:buNone/>
            </a:pPr>
            <a:r>
              <a:rPr lang="pt-BR" dirty="0"/>
              <a:t>     </a:t>
            </a:r>
            <a:r>
              <a:rPr lang="pt-BR" dirty="0" err="1"/>
              <a:t>class</a:t>
            </a:r>
            <a:r>
              <a:rPr lang="pt-BR" dirty="0"/>
              <a:t> Cachorro(</a:t>
            </a:r>
            <a:r>
              <a:rPr lang="pt-BR" dirty="0" err="1"/>
              <a:t>val</a:t>
            </a:r>
            <a:r>
              <a:rPr lang="pt-BR" dirty="0"/>
              <a:t> nome: </a:t>
            </a:r>
            <a:r>
              <a:rPr lang="pt-BR" dirty="0" err="1"/>
              <a:t>String</a:t>
            </a:r>
            <a:r>
              <a:rPr lang="pt-BR" dirty="0"/>
              <a:t>) : Animal()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545" y="2160905"/>
            <a:ext cx="8596630" cy="269430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 </a:t>
            </a:r>
            <a:r>
              <a:rPr lang="pt-BR" dirty="0">
                <a:hlinkClick r:id="rId3" tooltip="Ponto e vírgula"/>
              </a:rPr>
              <a:t>ponto-e-vírgulas</a:t>
            </a:r>
            <a:r>
              <a:rPr lang="pt-BR" dirty="0"/>
              <a:t> são opcionais como um terminador de instrução; na maioria dos casos, uma nova linha é suficiente para o compilador deduzir que a instrução terminou.</a:t>
            </a:r>
          </a:p>
          <a:p>
            <a:pPr algn="just"/>
            <a:r>
              <a:rPr lang="pt-BR" dirty="0"/>
              <a:t>Variáveis ​​no </a:t>
            </a:r>
            <a:r>
              <a:rPr lang="pt-BR" dirty="0" err="1"/>
              <a:t>Kotlin</a:t>
            </a:r>
            <a:r>
              <a:rPr lang="pt-BR" dirty="0"/>
              <a:t> podem ser imutáveis, declaradas com a </a:t>
            </a:r>
            <a:r>
              <a:rPr lang="pt-BR" dirty="0">
                <a:hlinkClick r:id="rId4" tooltip="Palavra reservada"/>
              </a:rPr>
              <a:t>palavra-chave</a:t>
            </a:r>
            <a:r>
              <a:rPr lang="pt-BR" dirty="0"/>
              <a:t> </a:t>
            </a:r>
            <a:r>
              <a:rPr lang="pt-BR" i="1" dirty="0" err="1"/>
              <a:t>val</a:t>
            </a:r>
            <a:r>
              <a:rPr lang="pt-BR" dirty="0"/>
              <a:t>, ou mutáveis, declaradas com a palavra-chave </a:t>
            </a:r>
            <a:r>
              <a:rPr lang="pt-BR" i="1" dirty="0"/>
              <a:t>var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br>
              <a:rPr lang="pt-BR" dirty="0"/>
            </a:br>
            <a:br>
              <a:rPr lang="pt-BR" dirty="0"/>
            </a:br>
            <a:endParaRPr lang="" altLang="pt-BR" dirty="0"/>
          </a:p>
          <a:p>
            <a:pPr marL="0" indent="0" algn="just">
              <a:buNone/>
            </a:pPr>
            <a:endParaRPr lang="" altLang="pt-BR" dirty="0"/>
          </a:p>
          <a:p>
            <a:pPr marL="0" indent="0" algn="just">
              <a:buNone/>
            </a:pPr>
            <a:endParaRPr lang="" altLang="pt-BR" dirty="0"/>
          </a:p>
          <a:p>
            <a:pPr marL="0" indent="0" algn="just">
              <a:buNone/>
            </a:pPr>
            <a:endParaRPr lang="" altLang="pt-BR" dirty="0"/>
          </a:p>
          <a:p>
            <a:pPr marL="0" indent="0" algn="just">
              <a:buNone/>
            </a:pPr>
            <a:endParaRPr lang="" altLang="pt-BR" dirty="0"/>
          </a:p>
        </p:txBody>
      </p:sp>
      <p:sp>
        <p:nvSpPr>
          <p:cNvPr id="4" name="Text Box 3"/>
          <p:cNvSpPr txBox="1"/>
          <p:nvPr/>
        </p:nvSpPr>
        <p:spPr>
          <a:xfrm>
            <a:off x="575945" y="4437380"/>
            <a:ext cx="357505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val nome: String = "Zé"     </a:t>
            </a:r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nome = "Maria"</a:t>
            </a:r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println(“nome: $nome”)</a:t>
            </a:r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// Val cannot be reassigned</a:t>
            </a:r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61660" y="4437380"/>
            <a:ext cx="312547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var idade: Int = 30</a:t>
            </a:r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idade = 40</a:t>
            </a:r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println("idade: $idade")</a:t>
            </a:r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// idade: 40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514</Words>
  <Application>Microsoft Office PowerPoint</Application>
  <PresentationFormat>Widescreen</PresentationFormat>
  <Paragraphs>85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Kotlin </vt:lpstr>
      <vt:lpstr>Histórico da linguagem</vt:lpstr>
      <vt:lpstr>Histórico da linguagem</vt:lpstr>
      <vt:lpstr>Histórico da linguagem</vt:lpstr>
      <vt:lpstr>Ambiente de desenvolvimento</vt:lpstr>
      <vt:lpstr>Principais conceitos de OO</vt:lpstr>
      <vt:lpstr>Principais conceitos de OO </vt:lpstr>
      <vt:lpstr>Principais conceitos de OO </vt:lpstr>
      <vt:lpstr>Sintaxe da linguagem</vt:lpstr>
      <vt:lpstr>Sintaxe da linguagem</vt:lpstr>
      <vt:lpstr>Modificadores de visibilidade</vt:lpstr>
      <vt:lpstr>Principais Características do Kotlin</vt:lpstr>
      <vt:lpstr>O que eu preciso?</vt:lpstr>
      <vt:lpstr>Kotlin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Lucas Rozario</dc:creator>
  <cp:lastModifiedBy>Lucas Rozario</cp:lastModifiedBy>
  <cp:revision>48</cp:revision>
  <dcterms:created xsi:type="dcterms:W3CDTF">2019-10-30T12:43:26Z</dcterms:created>
  <dcterms:modified xsi:type="dcterms:W3CDTF">2019-10-31T00:50:26Z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