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4"/>
  </p:notesMasterIdLst>
  <p:sldIdLst>
    <p:sldId id="256" r:id="rId2"/>
    <p:sldId id="263" r:id="rId3"/>
    <p:sldId id="264" r:id="rId4"/>
    <p:sldId id="265" r:id="rId5"/>
    <p:sldId id="269" r:id="rId6"/>
    <p:sldId id="270" r:id="rId7"/>
    <p:sldId id="276" r:id="rId8"/>
    <p:sldId id="274" r:id="rId9"/>
    <p:sldId id="275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69680-891A-4234-94BE-6C897534D0F5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2AD02-7483-4DC7-883C-1294FA9DDD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990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Java JDK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2AD02-7483-4DC7-883C-1294FA9DDDB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367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Classes são a descrição de um objeto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2AD02-7483-4DC7-883C-1294FA9DDDB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198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Para estender uma classe devemos usar o sinal (:) e inicializar o construtor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Para que uma classe ou função possa ser estendida deve ser marcada como 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2AD02-7483-4DC7-883C-1294FA9DDDB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859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Encapsulamento é uma forma eficiente de proteger os dados manipulados dentro da classe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2AD02-7483-4DC7-883C-1294FA9DDDB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82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 programação orientada a objetos e funcional, um objeto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imutável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um objeto no qual seu estado não pode ser modificado após ser criado. Ele é um contraste com um objeto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mutável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que pode ser modificado após sua criação.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2AD02-7483-4DC7-883C-1294FA9DDDB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17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EA48-04E8-484C-87C1-2772327C918D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92FC-530C-4B57-9A56-D6D3F40C3D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70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EA48-04E8-484C-87C1-2772327C918D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92FC-530C-4B57-9A56-D6D3F40C3D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42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EA48-04E8-484C-87C1-2772327C918D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92FC-530C-4B57-9A56-D6D3F40C3D0D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2661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EA48-04E8-484C-87C1-2772327C918D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92FC-530C-4B57-9A56-D6D3F40C3D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679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EA48-04E8-484C-87C1-2772327C918D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92FC-530C-4B57-9A56-D6D3F40C3D0D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69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EA48-04E8-484C-87C1-2772327C918D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92FC-530C-4B57-9A56-D6D3F40C3D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823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EA48-04E8-484C-87C1-2772327C918D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92FC-530C-4B57-9A56-D6D3F40C3D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034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EA48-04E8-484C-87C1-2772327C918D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92FC-530C-4B57-9A56-D6D3F40C3D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33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EA48-04E8-484C-87C1-2772327C918D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92FC-530C-4B57-9A56-D6D3F40C3D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47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EA48-04E8-484C-87C1-2772327C918D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92FC-530C-4B57-9A56-D6D3F40C3D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37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EA48-04E8-484C-87C1-2772327C918D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92FC-530C-4B57-9A56-D6D3F40C3D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1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EA48-04E8-484C-87C1-2772327C918D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92FC-530C-4B57-9A56-D6D3F40C3D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82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EA48-04E8-484C-87C1-2772327C918D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92FC-530C-4B57-9A56-D6D3F40C3D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74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EA48-04E8-484C-87C1-2772327C918D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92FC-530C-4B57-9A56-D6D3F40C3D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12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EA48-04E8-484C-87C1-2772327C918D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92FC-530C-4B57-9A56-D6D3F40C3D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11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EA48-04E8-484C-87C1-2772327C918D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92FC-530C-4B57-9A56-D6D3F40C3D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8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EEA48-04E8-484C-87C1-2772327C918D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0092FC-530C-4B57-9A56-D6D3F40C3D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81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Palavra_reservada" TargetMode="External"/><Relationship Id="rId3" Type="http://schemas.openxmlformats.org/officeDocument/2006/relationships/hyperlink" Target="https://pt.wikipedia.org/wiki/Ponto_e_v%C3%ADrgula" TargetMode="External"/><Relationship Id="rId7" Type="http://schemas.openxmlformats.org/officeDocument/2006/relationships/hyperlink" Target="https://pt.wikipedia.org/wiki/Pascal_(linguagem_de_programa%C3%A7%C3%A3o)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wikipedia.org/wiki/Dados_(computa%C3%A7%C3%A3o)" TargetMode="External"/><Relationship Id="rId5" Type="http://schemas.openxmlformats.org/officeDocument/2006/relationships/hyperlink" Target="https://pt.wikipedia.org/wiki/Par%C3%A2metro_(ci%C3%AAncia_da_computa%C3%A7%C3%A3o)" TargetMode="External"/><Relationship Id="rId4" Type="http://schemas.openxmlformats.org/officeDocument/2006/relationships/hyperlink" Target="https://pt.wikipedia.org/wiki/Vari%C3%A1vel_(programa%C3%A7%C3%A3o)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Par%C3%A2metro_(ci%C3%AAncia_da_computa%C3%A7%C3%A3o)" TargetMode="External"/><Relationship Id="rId3" Type="http://schemas.openxmlformats.org/officeDocument/2006/relationships/hyperlink" Target="https://pt.wikipedia.org/wiki/M%C3%A9todo_(programa%C3%A7%C3%A3o)" TargetMode="External"/><Relationship Id="rId7" Type="http://schemas.openxmlformats.org/officeDocument/2006/relationships/hyperlink" Target="https://pt.wikipedia.org/wiki/Construtor_(inform%C3%A1tica)" TargetMode="External"/><Relationship Id="rId2" Type="http://schemas.openxmlformats.org/officeDocument/2006/relationships/hyperlink" Target="https://pt.wikipedia.org/wiki/Classe_(programa%C3%A7%C3%A3o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wikipedia.org/wiki/Sub-rotina" TargetMode="External"/><Relationship Id="rId5" Type="http://schemas.openxmlformats.org/officeDocument/2006/relationships/hyperlink" Target="https://pt.wikipedia.org/wiki/Programa%C3%A7%C3%A3o_procedural" TargetMode="External"/><Relationship Id="rId4" Type="http://schemas.openxmlformats.org/officeDocument/2006/relationships/hyperlink" Target="https://pt.wikipedia.org/wiki/Programa%C3%A7%C3%A3o_orientada_a_objetos" TargetMode="External"/><Relationship Id="rId9" Type="http://schemas.openxmlformats.org/officeDocument/2006/relationships/hyperlink" Target="https://pt.wikipedia.org/wiki/Sobrecarga_de_m%C3%A9todo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Google" TargetMode="External"/><Relationship Id="rId2" Type="http://schemas.openxmlformats.org/officeDocument/2006/relationships/hyperlink" Target="https://pt.wikipedia.org/wiki/Google_I/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t.wikipedia.org/wiki/Androi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t.wikipedia.org/wiki/Interoperabilidad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t.wikipedia.org/wiki/Androi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EE3D3-0ADB-4CD5-8AB6-83993F531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213" y="2873829"/>
            <a:ext cx="8360227" cy="2541320"/>
          </a:xfrm>
        </p:spPr>
        <p:txBody>
          <a:bodyPr/>
          <a:lstStyle/>
          <a:p>
            <a:r>
              <a:rPr lang="pt-BR" sz="8000" dirty="0" err="1"/>
              <a:t>Kotlin</a:t>
            </a:r>
            <a:br>
              <a:rPr lang="pt-BR" sz="8000" dirty="0"/>
            </a:br>
            <a:endParaRPr lang="pt-BR" sz="8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C1D93B3-283C-4228-9236-48E2A7648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04" y="83127"/>
            <a:ext cx="2026680" cy="119265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6E5E8F5-B76A-45AA-9FC1-500C09BAB75B}"/>
              </a:ext>
            </a:extLst>
          </p:cNvPr>
          <p:cNvSpPr txBox="1"/>
          <p:nvPr/>
        </p:nvSpPr>
        <p:spPr>
          <a:xfrm>
            <a:off x="1056904" y="5854536"/>
            <a:ext cx="4500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Aluno: Lucas do Rozario Silva</a:t>
            </a:r>
          </a:p>
        </p:txBody>
      </p:sp>
    </p:spTree>
    <p:extLst>
      <p:ext uri="{BB962C8B-B14F-4D97-AF65-F5344CB8AC3E}">
        <p14:creationId xmlns:p14="http://schemas.microsoft.com/office/powerpoint/2010/main" val="3579981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5FBA6-B9CC-480B-B3DE-8A665C87E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da linguagem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8DBC6-D5D7-422A-A1AF-8392D2837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 </a:t>
            </a:r>
            <a:r>
              <a:rPr lang="pt-BR" dirty="0">
                <a:hlinkClick r:id="rId3" tooltip="Ponto e vírgula"/>
              </a:rPr>
              <a:t>ponto-e-vírgulas</a:t>
            </a:r>
            <a:r>
              <a:rPr lang="pt-BR" dirty="0"/>
              <a:t> são opcionais como um terminador de instrução; na maioria dos casos, uma nova linha é suficiente para o compilador deduzir que a instrução terminou.</a:t>
            </a:r>
          </a:p>
          <a:p>
            <a:r>
              <a:rPr lang="pt-BR" dirty="0"/>
              <a:t>Declarações de </a:t>
            </a:r>
            <a:r>
              <a:rPr lang="pt-BR" dirty="0">
                <a:hlinkClick r:id="rId4" tooltip="Variável (programação)"/>
              </a:rPr>
              <a:t>variáveis</a:t>
            </a:r>
            <a:r>
              <a:rPr lang="pt-BR" dirty="0"/>
              <a:t> ​​do </a:t>
            </a:r>
            <a:r>
              <a:rPr lang="pt-BR" dirty="0" err="1"/>
              <a:t>Kotlin</a:t>
            </a:r>
            <a:r>
              <a:rPr lang="pt-BR" dirty="0"/>
              <a:t> e listas de </a:t>
            </a:r>
            <a:r>
              <a:rPr lang="pt-BR" dirty="0">
                <a:hlinkClick r:id="rId5" tooltip="Parâmetro (ciência da computação)"/>
              </a:rPr>
              <a:t>parâmetros</a:t>
            </a:r>
            <a:r>
              <a:rPr lang="pt-BR" dirty="0"/>
              <a:t> têm o tipo de </a:t>
            </a:r>
            <a:r>
              <a:rPr lang="pt-BR" dirty="0">
                <a:hlinkClick r:id="rId6" tooltip="Dados (computação)"/>
              </a:rPr>
              <a:t>dados</a:t>
            </a:r>
            <a:r>
              <a:rPr lang="pt-BR" dirty="0"/>
              <a:t> vindo depois do nome da variável (e com um separador de dois-pontos), semelhante ao </a:t>
            </a:r>
            <a:r>
              <a:rPr lang="pt-BR" dirty="0">
                <a:hlinkClick r:id="rId7" tooltip="Pascal (linguagem de programação)"/>
              </a:rPr>
              <a:t>Pascal</a:t>
            </a:r>
            <a:r>
              <a:rPr lang="pt-BR" dirty="0"/>
              <a:t>.</a:t>
            </a:r>
          </a:p>
          <a:p>
            <a:r>
              <a:rPr lang="pt-BR" dirty="0"/>
              <a:t>Variáveis ​​no </a:t>
            </a:r>
            <a:r>
              <a:rPr lang="pt-BR" dirty="0" err="1"/>
              <a:t>Kotlin</a:t>
            </a:r>
            <a:r>
              <a:rPr lang="pt-BR" dirty="0"/>
              <a:t> podem ser imutáveis, declaradas com a </a:t>
            </a:r>
            <a:r>
              <a:rPr lang="pt-BR" dirty="0">
                <a:hlinkClick r:id="rId8" tooltip="Palavra reservada"/>
              </a:rPr>
              <a:t>palavra-chave</a:t>
            </a:r>
            <a:r>
              <a:rPr lang="pt-BR" dirty="0"/>
              <a:t> </a:t>
            </a:r>
            <a:r>
              <a:rPr lang="pt-BR" i="1" dirty="0" err="1"/>
              <a:t>val</a:t>
            </a:r>
            <a:r>
              <a:rPr lang="pt-BR" dirty="0"/>
              <a:t>, ou mutáveis, declaradas com a palavra-chave </a:t>
            </a:r>
            <a:r>
              <a:rPr lang="pt-BR" i="1" dirty="0"/>
              <a:t>var</a:t>
            </a:r>
            <a:r>
              <a:rPr lang="pt-BR" dirty="0"/>
              <a:t>.</a:t>
            </a:r>
          </a:p>
          <a:p>
            <a:pPr marL="0" indent="0">
              <a:buNone/>
            </a:pPr>
            <a:br>
              <a:rPr lang="pt-BR" dirty="0"/>
            </a:b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9034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E9383-E3A1-45FB-9423-AE99F8A8D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da linguagem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B20196-FF0C-4580-A914-BEEB54A23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membros da </a:t>
            </a:r>
            <a:r>
              <a:rPr lang="pt-BR" dirty="0">
                <a:hlinkClick r:id="rId2" tooltip="Classe (programação)"/>
              </a:rPr>
              <a:t>classe</a:t>
            </a:r>
            <a:r>
              <a:rPr lang="pt-BR" dirty="0"/>
              <a:t> são públicos por padrão e as próprias classes são finais por padrão, o que significa que a criação de uma classe derivada é desativada, a menos que a classe base seja declarada com a palavra-chave aberta.</a:t>
            </a:r>
          </a:p>
          <a:p>
            <a:r>
              <a:rPr lang="pt-BR" dirty="0"/>
              <a:t>Além das classes e </a:t>
            </a:r>
            <a:r>
              <a:rPr lang="pt-BR" dirty="0">
                <a:hlinkClick r:id="rId3" tooltip="Método (programação)"/>
              </a:rPr>
              <a:t>métodos</a:t>
            </a:r>
            <a:r>
              <a:rPr lang="pt-BR" dirty="0"/>
              <a:t> (chamadas de </a:t>
            </a:r>
            <a:r>
              <a:rPr lang="pt-BR" i="1" dirty="0"/>
              <a:t>funções-membro</a:t>
            </a:r>
            <a:r>
              <a:rPr lang="pt-BR" dirty="0"/>
              <a:t> em </a:t>
            </a:r>
            <a:r>
              <a:rPr lang="pt-BR" dirty="0" err="1"/>
              <a:t>Kotlin</a:t>
            </a:r>
            <a:r>
              <a:rPr lang="pt-BR" dirty="0"/>
              <a:t>) de </a:t>
            </a:r>
            <a:r>
              <a:rPr lang="pt-BR" dirty="0">
                <a:hlinkClick r:id="rId4" tooltip="Programação orientada a objetos"/>
              </a:rPr>
              <a:t>programação orientada a objetos</a:t>
            </a:r>
            <a:r>
              <a:rPr lang="pt-BR" dirty="0"/>
              <a:t>, </a:t>
            </a:r>
            <a:r>
              <a:rPr lang="pt-BR" dirty="0" err="1"/>
              <a:t>Kotlin</a:t>
            </a:r>
            <a:r>
              <a:rPr lang="pt-BR" dirty="0"/>
              <a:t> também suporta </a:t>
            </a:r>
            <a:r>
              <a:rPr lang="pt-BR" dirty="0">
                <a:hlinkClick r:id="rId5" tooltip="Programação procedural"/>
              </a:rPr>
              <a:t>programação procedural</a:t>
            </a:r>
            <a:r>
              <a:rPr lang="pt-BR" dirty="0"/>
              <a:t> com o uso de </a:t>
            </a:r>
            <a:r>
              <a:rPr lang="pt-BR" dirty="0">
                <a:hlinkClick r:id="rId6" tooltip="Sub-rotina"/>
              </a:rPr>
              <a:t>funções</a:t>
            </a:r>
            <a:r>
              <a:rPr lang="pt-BR" dirty="0"/>
              <a:t>.</a:t>
            </a:r>
          </a:p>
          <a:p>
            <a:r>
              <a:rPr lang="pt-BR" dirty="0"/>
              <a:t>As </a:t>
            </a:r>
            <a:r>
              <a:rPr lang="pt-BR" dirty="0">
                <a:hlinkClick r:id="rId6" tooltip="Sub-rotina"/>
              </a:rPr>
              <a:t>funções</a:t>
            </a:r>
            <a:r>
              <a:rPr lang="pt-BR" dirty="0"/>
              <a:t> e </a:t>
            </a:r>
            <a:r>
              <a:rPr lang="pt-BR" dirty="0">
                <a:hlinkClick r:id="rId7" tooltip="Construtor (informática)"/>
              </a:rPr>
              <a:t>construtores</a:t>
            </a:r>
            <a:r>
              <a:rPr lang="pt-BR" dirty="0"/>
              <a:t> da linguagem suportam </a:t>
            </a:r>
            <a:r>
              <a:rPr lang="pt-BR" dirty="0">
                <a:hlinkClick r:id="rId8" tooltip="Parâmetro (ciência da computação)"/>
              </a:rPr>
              <a:t>argumentos</a:t>
            </a:r>
            <a:r>
              <a:rPr lang="pt-BR" dirty="0"/>
              <a:t> padrão, listas de argumentos de tamanho variável, argumentos nomeados e </a:t>
            </a:r>
            <a:r>
              <a:rPr lang="pt-BR" dirty="0">
                <a:hlinkClick r:id="rId9" tooltip="Sobrecarga de método"/>
              </a:rPr>
              <a:t>sobrecarga</a:t>
            </a:r>
            <a:r>
              <a:rPr lang="pt-BR" dirty="0"/>
              <a:t> por assinatura única.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951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EE3D3-0ADB-4CD5-8AB6-83993F531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213" y="2873829"/>
            <a:ext cx="8360227" cy="2541320"/>
          </a:xfrm>
        </p:spPr>
        <p:txBody>
          <a:bodyPr/>
          <a:lstStyle/>
          <a:p>
            <a:r>
              <a:rPr lang="pt-BR" sz="8000" dirty="0" err="1"/>
              <a:t>Kotlin</a:t>
            </a:r>
            <a:br>
              <a:rPr lang="pt-BR" sz="8000" dirty="0"/>
            </a:br>
            <a:endParaRPr lang="pt-BR" sz="8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C1D93B3-283C-4228-9236-48E2A7648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04" y="83127"/>
            <a:ext cx="2026680" cy="119265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6E5E8F5-B76A-45AA-9FC1-500C09BAB75B}"/>
              </a:ext>
            </a:extLst>
          </p:cNvPr>
          <p:cNvSpPr txBox="1"/>
          <p:nvPr/>
        </p:nvSpPr>
        <p:spPr>
          <a:xfrm>
            <a:off x="1056904" y="5854536"/>
            <a:ext cx="4500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Aluno: Lucas do Rozario Silva</a:t>
            </a:r>
          </a:p>
        </p:txBody>
      </p:sp>
    </p:spTree>
    <p:extLst>
      <p:ext uri="{BB962C8B-B14F-4D97-AF65-F5344CB8AC3E}">
        <p14:creationId xmlns:p14="http://schemas.microsoft.com/office/powerpoint/2010/main" val="402537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5D230-E4B5-478F-BE46-1E1F3835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 da linguagem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52E991-A58C-45A7-BE53-0A1D6255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err="1"/>
              <a:t>Kotlin</a:t>
            </a:r>
            <a:r>
              <a:rPr lang="pt-BR" dirty="0"/>
              <a:t> é uma linguagem de programação criada em 2011 pela </a:t>
            </a:r>
            <a:r>
              <a:rPr lang="pt-BR" dirty="0" err="1"/>
              <a:t>JetBrains</a:t>
            </a:r>
            <a:endParaRPr lang="pt-BR" dirty="0"/>
          </a:p>
          <a:p>
            <a:pPr algn="just"/>
            <a:r>
              <a:rPr lang="pt-BR" dirty="0"/>
              <a:t>Em 2012, a </a:t>
            </a:r>
            <a:r>
              <a:rPr lang="pt-BR" dirty="0" err="1"/>
              <a:t>JetBrains</a:t>
            </a:r>
            <a:r>
              <a:rPr lang="pt-BR" dirty="0"/>
              <a:t> abriu o projeto </a:t>
            </a:r>
            <a:r>
              <a:rPr lang="pt-BR" dirty="0" err="1"/>
              <a:t>Kotlin</a:t>
            </a:r>
            <a:r>
              <a:rPr lang="pt-BR" dirty="0"/>
              <a:t> sob a Licença Apache de Código aberto.</a:t>
            </a:r>
          </a:p>
          <a:p>
            <a:pPr algn="just"/>
            <a:r>
              <a:rPr lang="pt-BR" dirty="0" err="1"/>
              <a:t>Kotlin</a:t>
            </a:r>
            <a:r>
              <a:rPr lang="pt-BR" dirty="0"/>
              <a:t> v1.0 foi lançada em 15 de fevereiro de 2016. Este é considerado o primeiro lançamento oficialmente estável.</a:t>
            </a:r>
          </a:p>
          <a:p>
            <a:pPr algn="just"/>
            <a:r>
              <a:rPr lang="pt-BR" dirty="0"/>
              <a:t>No </a:t>
            </a:r>
            <a:r>
              <a:rPr lang="pt-BR" dirty="0">
                <a:hlinkClick r:id="rId2" tooltip="Google I/O"/>
              </a:rPr>
              <a:t>Google I/O</a:t>
            </a:r>
            <a:r>
              <a:rPr lang="pt-BR" dirty="0"/>
              <a:t> 2017, o </a:t>
            </a:r>
            <a:r>
              <a:rPr lang="pt-BR" dirty="0">
                <a:hlinkClick r:id="rId3" tooltip="Google"/>
              </a:rPr>
              <a:t>Google</a:t>
            </a:r>
            <a:r>
              <a:rPr lang="pt-BR" dirty="0"/>
              <a:t> anunciou suporte oficial para o </a:t>
            </a:r>
            <a:r>
              <a:rPr lang="pt-BR" dirty="0" err="1"/>
              <a:t>Kotlin</a:t>
            </a:r>
            <a:r>
              <a:rPr lang="pt-BR" dirty="0"/>
              <a:t> no </a:t>
            </a:r>
            <a:r>
              <a:rPr lang="pt-BR" dirty="0">
                <a:hlinkClick r:id="rId4" tooltip="Android"/>
              </a:rPr>
              <a:t>Android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558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06502-C8D1-4376-9CE8-B1660A477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 da linguagem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4866A2-CD62-464F-AE25-F86C420F7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err="1"/>
              <a:t>Kotlin</a:t>
            </a:r>
            <a:r>
              <a:rPr lang="pt-BR" dirty="0"/>
              <a:t> é uma Linguagem de programação, orientada a objetos, que compila para a Máquina virtual Java. Desenvolvida pela </a:t>
            </a:r>
            <a:r>
              <a:rPr lang="pt-BR" dirty="0" err="1"/>
              <a:t>JetBrains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A versão da </a:t>
            </a:r>
            <a:r>
              <a:rPr lang="pt-BR" b="1" dirty="0"/>
              <a:t>JVM</a:t>
            </a:r>
            <a:r>
              <a:rPr lang="pt-BR" dirty="0"/>
              <a:t> (</a:t>
            </a:r>
            <a:r>
              <a:rPr lang="pt-BR" b="1" dirty="0"/>
              <a:t>J</a:t>
            </a:r>
            <a:r>
              <a:rPr lang="pt-BR" dirty="0"/>
              <a:t>ava </a:t>
            </a:r>
            <a:r>
              <a:rPr lang="pt-BR" b="1" dirty="0"/>
              <a:t>V</a:t>
            </a:r>
            <a:r>
              <a:rPr lang="pt-BR" dirty="0"/>
              <a:t>irtual </a:t>
            </a:r>
            <a:r>
              <a:rPr lang="pt-BR" b="1" dirty="0" err="1"/>
              <a:t>M</a:t>
            </a:r>
            <a:r>
              <a:rPr lang="pt-BR" dirty="0" err="1"/>
              <a:t>achine</a:t>
            </a:r>
            <a:r>
              <a:rPr lang="pt-BR" dirty="0"/>
              <a:t>) de sua biblioteca padrão depende da </a:t>
            </a:r>
            <a:r>
              <a:rPr lang="pt-BR" b="1" dirty="0"/>
              <a:t>Java </a:t>
            </a:r>
            <a:r>
              <a:rPr lang="pt-BR" b="1" dirty="0" err="1"/>
              <a:t>Class</a:t>
            </a:r>
            <a:r>
              <a:rPr lang="pt-BR" b="1" dirty="0"/>
              <a:t> Library. </a:t>
            </a:r>
            <a:r>
              <a:rPr lang="pt-BR" dirty="0"/>
              <a:t>Com isso a linguagem </a:t>
            </a:r>
            <a:r>
              <a:rPr lang="pt-BR" dirty="0" err="1"/>
              <a:t>Kotlin</a:t>
            </a:r>
            <a:r>
              <a:rPr lang="pt-BR" dirty="0"/>
              <a:t> é projetada para ter uma </a:t>
            </a:r>
            <a:r>
              <a:rPr lang="pt-BR" dirty="0">
                <a:hlinkClick r:id="rId2" tooltip="Interoperabilidade"/>
              </a:rPr>
              <a:t>interoperabilidade</a:t>
            </a:r>
            <a:r>
              <a:rPr lang="pt-BR" dirty="0"/>
              <a:t> total com </a:t>
            </a:r>
            <a:r>
              <a:rPr lang="pt-BR" dirty="0" err="1"/>
              <a:t>codigo</a:t>
            </a:r>
            <a:r>
              <a:rPr lang="pt-BR" dirty="0"/>
              <a:t> Java.</a:t>
            </a:r>
          </a:p>
        </p:txBody>
      </p:sp>
    </p:spTree>
    <p:extLst>
      <p:ext uri="{BB962C8B-B14F-4D97-AF65-F5344CB8AC3E}">
        <p14:creationId xmlns:p14="http://schemas.microsoft.com/office/powerpoint/2010/main" val="344704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95CBB-0E83-4AA7-94D5-E68969EE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 da linguagem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425BE2-8A5E-4F25-BCAF-D528504C2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 acordo com o blog da </a:t>
            </a:r>
            <a:r>
              <a:rPr lang="pt-BR" dirty="0" err="1"/>
              <a:t>JetBrains</a:t>
            </a:r>
            <a:r>
              <a:rPr lang="pt-BR" dirty="0"/>
              <a:t>, o </a:t>
            </a:r>
            <a:r>
              <a:rPr lang="pt-BR" dirty="0" err="1"/>
              <a:t>Kotlin</a:t>
            </a:r>
            <a:r>
              <a:rPr lang="pt-BR" dirty="0"/>
              <a:t> é usado pela </a:t>
            </a:r>
            <a:r>
              <a:rPr lang="pt-BR" dirty="0" err="1"/>
              <a:t>Amazon</a:t>
            </a:r>
            <a:r>
              <a:rPr lang="pt-BR" dirty="0"/>
              <a:t> Web Services, pelo </a:t>
            </a:r>
            <a:r>
              <a:rPr lang="pt-BR" dirty="0" err="1"/>
              <a:t>Coursera</a:t>
            </a:r>
            <a:r>
              <a:rPr lang="pt-BR" dirty="0"/>
              <a:t>, pela Netflix, pelo Uber, pelo </a:t>
            </a:r>
            <a:r>
              <a:rPr lang="pt-BR" dirty="0" err="1"/>
              <a:t>Trello</a:t>
            </a:r>
            <a:r>
              <a:rPr lang="pt-BR" dirty="0"/>
              <a:t>, pelo </a:t>
            </a:r>
            <a:r>
              <a:rPr lang="pt-BR" dirty="0" err="1"/>
              <a:t>Basecamp</a:t>
            </a:r>
            <a:r>
              <a:rPr lang="pt-BR" dirty="0"/>
              <a:t> e outros.</a:t>
            </a:r>
          </a:p>
          <a:p>
            <a:r>
              <a:rPr lang="pt-BR" dirty="0" err="1"/>
              <a:t>Kotlin</a:t>
            </a:r>
            <a:r>
              <a:rPr lang="pt-BR" dirty="0"/>
              <a:t> é oficialmente suportado pela Google para desenvolvimento móvel no </a:t>
            </a:r>
            <a:r>
              <a:rPr lang="pt-BR" dirty="0">
                <a:hlinkClick r:id="rId2" tooltip="Android"/>
              </a:rPr>
              <a:t>Android</a:t>
            </a:r>
            <a:r>
              <a:rPr lang="pt-BR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47175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3D576-BB09-4B94-83E7-CDC94F7A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6D84B0-6DAE-4AFA-8CD7-7C7E371FB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Umas das principais IDE’S para desenvolvimento </a:t>
            </a:r>
            <a:r>
              <a:rPr lang="pt-BR" dirty="0" err="1"/>
              <a:t>Kotlin</a:t>
            </a:r>
            <a:r>
              <a:rPr lang="pt-BR" dirty="0"/>
              <a:t>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B950C4B-1565-4BB3-A138-3CA2E79FE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260" y="3142955"/>
            <a:ext cx="2434883" cy="24348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8BBDBA9-3438-4CBA-81B2-6B1AEB713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069" y="3142955"/>
            <a:ext cx="4328681" cy="243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17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11A6C-E4AE-466F-8806-3A1069496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Principais conceitos de OO (classes, herança, polimorfismo, encapsulamento)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87345C-FAB9-4455-BF0A-E16B6DADD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Classes: são a descrição de um objeto, e para declararmos uma classe em </a:t>
            </a:r>
            <a:r>
              <a:rPr lang="pt-BR" dirty="0" err="1"/>
              <a:t>Kotlin</a:t>
            </a:r>
            <a:r>
              <a:rPr lang="pt-BR" dirty="0"/>
              <a:t>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class</a:t>
            </a:r>
            <a:r>
              <a:rPr lang="pt-BR" dirty="0"/>
              <a:t> Pessoa{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1446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041EA-8E79-41BF-AB9C-ABAD1D1D5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Principais conceitos de OO (classes, herança, polimorfismo, encapsulamento)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74322C-E5C5-4743-A51D-B8D98CC12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8255" y="1780726"/>
            <a:ext cx="4535747" cy="3880773"/>
          </a:xfrm>
        </p:spPr>
        <p:txBody>
          <a:bodyPr/>
          <a:lstStyle/>
          <a:p>
            <a:r>
              <a:rPr lang="pt-BR" dirty="0"/>
              <a:t>Construtores: são os responsáveis por criar o objeto, ou seja, instanciar a classe que foi definida. 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5644161-6D72-4B39-9CD4-92174734A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65" y="1780726"/>
            <a:ext cx="3877216" cy="498227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543F7B7-5ED2-46CF-8C10-66C426E2A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650" y="3681295"/>
            <a:ext cx="3962953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04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04C83-7516-4EF6-8E74-C845C6F9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Principais conceitos de OO (classes, herança, polimorfismo, encapsulamento)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C4666C-C40B-4B32-8501-0F1820B52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Herança: permite criar novas classes a partir de classes já existentes, aproveitando-se das características existentes na classe a ser estendida. E usamos a herança da seguinte maneira: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open </a:t>
            </a:r>
            <a:r>
              <a:rPr lang="pt-BR" dirty="0" err="1"/>
              <a:t>class</a:t>
            </a:r>
            <a:r>
              <a:rPr lang="pt-BR" dirty="0"/>
              <a:t> Animal()</a:t>
            </a:r>
          </a:p>
          <a:p>
            <a:pPr marL="0" indent="0">
              <a:buNone/>
            </a:pPr>
            <a:r>
              <a:rPr lang="pt-BR" dirty="0" err="1"/>
              <a:t>class</a:t>
            </a:r>
            <a:r>
              <a:rPr lang="pt-BR" dirty="0"/>
              <a:t> Cachorro(</a:t>
            </a:r>
            <a:r>
              <a:rPr lang="pt-BR" dirty="0" err="1"/>
              <a:t>val</a:t>
            </a:r>
            <a:r>
              <a:rPr lang="pt-BR" dirty="0"/>
              <a:t> nome: </a:t>
            </a:r>
            <a:r>
              <a:rPr lang="pt-BR" dirty="0" err="1"/>
              <a:t>String</a:t>
            </a:r>
            <a:r>
              <a:rPr lang="pt-BR" dirty="0"/>
              <a:t>) : Animal()</a:t>
            </a:r>
          </a:p>
        </p:txBody>
      </p:sp>
    </p:spTree>
    <p:extLst>
      <p:ext uri="{BB962C8B-B14F-4D97-AF65-F5344CB8AC3E}">
        <p14:creationId xmlns:p14="http://schemas.microsoft.com/office/powerpoint/2010/main" val="820034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447D3-AEE6-4EB2-9536-D4B9CACA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Principais conceitos de OO (classes, herança, polimorfismo, encapsulamento)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A94660-72F0-49A8-9C92-74C7E65A9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Encapsulamento: significa separar o programa em partes. A ideia é tornar o software mais flexível, fácil de modificar e de criar novas implementações. O Encapsulamento serve para controlar o acesso aos atributos e métodos de uma classe.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Polimorfismo: permite ao desenvolvedor usar o mesmo elemento de formas diferentes. Polimorfismo mostra uma situação na qual um objeto pode se comportar de maneiras diferentes ao receber uma mensagem. </a:t>
            </a:r>
          </a:p>
        </p:txBody>
      </p:sp>
    </p:spTree>
    <p:extLst>
      <p:ext uri="{BB962C8B-B14F-4D97-AF65-F5344CB8AC3E}">
        <p14:creationId xmlns:p14="http://schemas.microsoft.com/office/powerpoint/2010/main" val="35708567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429</TotalTime>
  <Words>443</Words>
  <Application>Microsoft Office PowerPoint</Application>
  <PresentationFormat>Widescreen</PresentationFormat>
  <Paragraphs>55</Paragraphs>
  <Slides>12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Facetado</vt:lpstr>
      <vt:lpstr>Kotlin </vt:lpstr>
      <vt:lpstr>Histórico da linguagem</vt:lpstr>
      <vt:lpstr>Histórico da linguagem</vt:lpstr>
      <vt:lpstr>Histórico da linguagem</vt:lpstr>
      <vt:lpstr>Ambiente de desenvolvimento</vt:lpstr>
      <vt:lpstr>Principais conceitos de OO (classes, herança, polimorfismo, encapsulamento)</vt:lpstr>
      <vt:lpstr>Principais conceitos de OO (classes, herança, polimorfismo, encapsulamento)</vt:lpstr>
      <vt:lpstr>Principais conceitos de OO (classes, herança, polimorfismo, encapsulamento)</vt:lpstr>
      <vt:lpstr>Principais conceitos de OO (classes, herança, polimorfismo, encapsulamento)</vt:lpstr>
      <vt:lpstr>Sintaxe da linguagem</vt:lpstr>
      <vt:lpstr>Sintaxe da linguagem</vt:lpstr>
      <vt:lpstr>Kotlin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</dc:title>
  <dc:creator>Lucas Rozario</dc:creator>
  <cp:lastModifiedBy>Lucas Rozario</cp:lastModifiedBy>
  <cp:revision>25</cp:revision>
  <dcterms:created xsi:type="dcterms:W3CDTF">2019-10-20T23:22:13Z</dcterms:created>
  <dcterms:modified xsi:type="dcterms:W3CDTF">2019-10-29T03:00:19Z</dcterms:modified>
</cp:coreProperties>
</file>