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4"/>
  </p:sldMasterIdLst>
  <p:notesMasterIdLst>
    <p:notesMasterId r:id="rId20"/>
  </p:notesMasterIdLst>
  <p:sldIdLst>
    <p:sldId id="256" r:id="rId5"/>
    <p:sldId id="257" r:id="rId6"/>
    <p:sldId id="331" r:id="rId7"/>
    <p:sldId id="435" r:id="rId8"/>
    <p:sldId id="301" r:id="rId9"/>
    <p:sldId id="434" r:id="rId10"/>
    <p:sldId id="430" r:id="rId11"/>
    <p:sldId id="436" r:id="rId12"/>
    <p:sldId id="432" r:id="rId13"/>
    <p:sldId id="437" r:id="rId14"/>
    <p:sldId id="439" r:id="rId15"/>
    <p:sldId id="440" r:id="rId16"/>
    <p:sldId id="441" r:id="rId17"/>
    <p:sldId id="442" r:id="rId18"/>
    <p:sldId id="443" r:id="rId19"/>
  </p:sldIdLst>
  <p:sldSz cx="9144000" cy="5143500" type="screen16x9"/>
  <p:notesSz cx="6858000" cy="9144000"/>
  <p:embeddedFontLst>
    <p:embeddedFont>
      <p:font typeface="Comfortaa" panose="020B0604020202020204" charset="0"/>
      <p:regular r:id="rId21"/>
      <p:bold r:id="rId22"/>
    </p:embeddedFont>
    <p:embeddedFont>
      <p:font typeface="Montserrat" panose="020B0604020202020204" charset="0"/>
      <p:regular r:id="rId23"/>
      <p:bold r:id="rId24"/>
      <p:italic r:id="rId25"/>
      <p:boldItalic r:id="rId26"/>
    </p:embeddedFont>
    <p:embeddedFont>
      <p:font typeface="Montserrat Black" panose="020B0604020202020204" charset="0"/>
      <p:bold r:id="rId27"/>
      <p:boldItalic r:id="rId28"/>
    </p:embeddedFont>
    <p:embeddedFont>
      <p:font typeface="Montserrat ExtraBold" panose="020B0604020202020204" charset="0"/>
      <p:bold r:id="rId29"/>
      <p:boldItalic r:id="rId30"/>
    </p:embeddedFont>
    <p:embeddedFont>
      <p:font typeface="Roboto Mono" panose="020B0604020202020204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4E18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B1B7250-979D-47B3-A104-E14E87086799}">
  <a:tblStyle styleId="{DB1B7250-979D-47B3-A104-E14E8708679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45" autoAdjust="0"/>
  </p:normalViewPr>
  <p:slideViewPr>
    <p:cSldViewPr snapToGrid="0">
      <p:cViewPr varScale="1">
        <p:scale>
          <a:sx n="74" d="100"/>
          <a:sy n="74" d="100"/>
        </p:scale>
        <p:origin x="658" y="5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34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6.fntdata"/><Relationship Id="rId21" Type="http://schemas.openxmlformats.org/officeDocument/2006/relationships/font" Target="fonts/font1.fntdata"/><Relationship Id="rId34" Type="http://schemas.openxmlformats.org/officeDocument/2006/relationships/font" Target="fonts/font14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5.fntdata"/><Relationship Id="rId33" Type="http://schemas.openxmlformats.org/officeDocument/2006/relationships/font" Target="fonts/font13.fntdata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11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5504ab519f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5504ab519f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504ab519f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504ab519f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07696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504ab519f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504ab519f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75551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504ab519f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504ab519f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13121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504ab519f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504ab519f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91573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95590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97847" y="1520524"/>
            <a:ext cx="4174153" cy="20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000">
                <a:latin typeface="+mj-l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5" name="Google Shape;70;p15">
            <a:extLst>
              <a:ext uri="{FF2B5EF4-FFF2-40B4-BE49-F238E27FC236}">
                <a16:creationId xmlns:a16="http://schemas.microsoft.com/office/drawing/2014/main" id="{FE696689-C70B-4866-9E06-6E7524A7FE92}"/>
              </a:ext>
            </a:extLst>
          </p:cNvPr>
          <p:cNvSpPr/>
          <p:nvPr/>
        </p:nvSpPr>
        <p:spPr>
          <a:xfrm rot="10800000">
            <a:off x="3693300" y="-35575"/>
            <a:ext cx="5450700" cy="5164800"/>
          </a:xfrm>
          <a:prstGeom prst="rtTriangle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26" name="Picture 2" descr="https://lh4.googleusercontent.com/pj8m4XNYXJfGIBZQC8WSigDyk_6TtF65hK0NLHn3veEGUaWqXu3HHBlLnPz0leZj8vM9AWF5asMfM_mJ82atmmJklH-Gv2MhFyeA276OHG169mNadERQBdD0d7fJva7yC28Bx_zE6e8">
            <a:extLst>
              <a:ext uri="{FF2B5EF4-FFF2-40B4-BE49-F238E27FC236}">
                <a16:creationId xmlns:a16="http://schemas.microsoft.com/office/drawing/2014/main" id="{6E0902A5-5DF9-491F-966D-43ED3E031F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0993" y="3657600"/>
            <a:ext cx="792000" cy="79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Google Shape;70;p15">
            <a:extLst>
              <a:ext uri="{FF2B5EF4-FFF2-40B4-BE49-F238E27FC236}">
                <a16:creationId xmlns:a16="http://schemas.microsoft.com/office/drawing/2014/main" id="{644D1FB9-0D82-4172-9324-749D1D99313C}"/>
              </a:ext>
            </a:extLst>
          </p:cNvPr>
          <p:cNvSpPr/>
          <p:nvPr userDrawn="1"/>
        </p:nvSpPr>
        <p:spPr>
          <a:xfrm rot="10800000">
            <a:off x="3693300" y="-35575"/>
            <a:ext cx="5450700" cy="5164800"/>
          </a:xfrm>
          <a:prstGeom prst="rtTriangle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" name="Picture 2" descr="https://lh4.googleusercontent.com/pj8m4XNYXJfGIBZQC8WSigDyk_6TtF65hK0NLHn3veEGUaWqXu3HHBlLnPz0leZj8vM9AWF5asMfM_mJ82atmmJklH-Gv2MhFyeA276OHG169mNadERQBdD0d7fJva7yC28Bx_zE6e8">
            <a:extLst>
              <a:ext uri="{FF2B5EF4-FFF2-40B4-BE49-F238E27FC236}">
                <a16:creationId xmlns:a16="http://schemas.microsoft.com/office/drawing/2014/main" id="{7471BE3E-C17B-4AEE-8F95-0E1DA64EFD5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0993" y="3657600"/>
            <a:ext cx="792000" cy="79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6541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latin typeface="+mj-l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solidFill>
                  <a:schemeClr val="bg1"/>
                </a:solidFill>
                <a:latin typeface="+mn-lt"/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‹nº›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04028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latin typeface="+mj-l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‹nº›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68836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 userDrawn="1">
  <p:cSld name="Exercices"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83;p46">
            <a:extLst>
              <a:ext uri="{FF2B5EF4-FFF2-40B4-BE49-F238E27FC236}">
                <a16:creationId xmlns:a16="http://schemas.microsoft.com/office/drawing/2014/main" id="{C741A833-BDBE-4CE8-B844-FE8F0436674A}"/>
              </a:ext>
            </a:extLst>
          </p:cNvPr>
          <p:cNvSpPr txBox="1">
            <a:spLocks/>
          </p:cNvSpPr>
          <p:nvPr userDrawn="1"/>
        </p:nvSpPr>
        <p:spPr>
          <a:xfrm>
            <a:off x="311700" y="3555500"/>
            <a:ext cx="8520600" cy="4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115000"/>
              </a:lnSpc>
            </a:pPr>
            <a:endParaRPr lang="pt-BR" sz="1200" dirty="0">
              <a:solidFill>
                <a:srgbClr val="FFFFFF"/>
              </a:solidFill>
            </a:endParaRPr>
          </a:p>
        </p:txBody>
      </p:sp>
      <p:sp>
        <p:nvSpPr>
          <p:cNvPr id="5" name="Google Shape;284;p46">
            <a:extLst>
              <a:ext uri="{FF2B5EF4-FFF2-40B4-BE49-F238E27FC236}">
                <a16:creationId xmlns:a16="http://schemas.microsoft.com/office/drawing/2014/main" id="{A6D6917B-C43D-4540-828E-65CFF933BB35}"/>
              </a:ext>
            </a:extLst>
          </p:cNvPr>
          <p:cNvSpPr/>
          <p:nvPr userDrawn="1"/>
        </p:nvSpPr>
        <p:spPr>
          <a:xfrm>
            <a:off x="0" y="1678793"/>
            <a:ext cx="9144000" cy="1561500"/>
          </a:xfrm>
          <a:prstGeom prst="rect">
            <a:avLst/>
          </a:prstGeom>
          <a:gradFill>
            <a:gsLst>
              <a:gs pos="0">
                <a:srgbClr val="000000"/>
              </a:gs>
              <a:gs pos="15000">
                <a:srgbClr val="000000"/>
              </a:gs>
              <a:gs pos="15000">
                <a:srgbClr val="FFD966"/>
              </a:gs>
              <a:gs pos="33000">
                <a:srgbClr val="FFD966"/>
              </a:gs>
              <a:gs pos="33000">
                <a:srgbClr val="000000"/>
              </a:gs>
              <a:gs pos="51000">
                <a:srgbClr val="000000"/>
              </a:gs>
              <a:gs pos="51000">
                <a:srgbClr val="FFD966"/>
              </a:gs>
              <a:gs pos="68000">
                <a:srgbClr val="FFD966"/>
              </a:gs>
              <a:gs pos="68000">
                <a:srgbClr val="000000"/>
              </a:gs>
              <a:gs pos="84000">
                <a:srgbClr val="000000"/>
              </a:gs>
              <a:gs pos="84000">
                <a:srgbClr val="FFD966"/>
              </a:gs>
              <a:gs pos="100000">
                <a:srgbClr val="FFD966"/>
              </a:gs>
            </a:gsLst>
            <a:lin ang="2700006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285;p46">
            <a:extLst>
              <a:ext uri="{FF2B5EF4-FFF2-40B4-BE49-F238E27FC236}">
                <a16:creationId xmlns:a16="http://schemas.microsoft.com/office/drawing/2014/main" id="{4A3CF12F-087F-4B8F-BBEB-2D0981BA6615}"/>
              </a:ext>
            </a:extLst>
          </p:cNvPr>
          <p:cNvSpPr txBox="1">
            <a:spLocks/>
          </p:cNvSpPr>
          <p:nvPr userDrawn="1"/>
        </p:nvSpPr>
        <p:spPr>
          <a:xfrm>
            <a:off x="2317350" y="654800"/>
            <a:ext cx="4509300" cy="6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pt-BR" sz="4800">
                <a:solidFill>
                  <a:srgbClr val="FFD966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EXERCÍCIO</a:t>
            </a:r>
          </a:p>
        </p:txBody>
      </p:sp>
    </p:spTree>
    <p:extLst>
      <p:ext uri="{BB962C8B-B14F-4D97-AF65-F5344CB8AC3E}">
        <p14:creationId xmlns:p14="http://schemas.microsoft.com/office/powerpoint/2010/main" val="715183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userDrawn="1">
  <p:cSld name="1_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97847" y="1520524"/>
            <a:ext cx="4174153" cy="20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000">
                <a:latin typeface="+mj-l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 dirty="0"/>
          </a:p>
        </p:txBody>
      </p:sp>
      <p:sp>
        <p:nvSpPr>
          <p:cNvPr id="5" name="Google Shape;70;p15">
            <a:extLst>
              <a:ext uri="{FF2B5EF4-FFF2-40B4-BE49-F238E27FC236}">
                <a16:creationId xmlns:a16="http://schemas.microsoft.com/office/drawing/2014/main" id="{FE696689-C70B-4866-9E06-6E7524A7FE92}"/>
              </a:ext>
            </a:extLst>
          </p:cNvPr>
          <p:cNvSpPr/>
          <p:nvPr userDrawn="1"/>
        </p:nvSpPr>
        <p:spPr>
          <a:xfrm rot="10800000">
            <a:off x="3693300" y="-35575"/>
            <a:ext cx="5450700" cy="5164800"/>
          </a:xfrm>
          <a:prstGeom prst="rtTriangle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26" name="Picture 2" descr="https://lh4.googleusercontent.com/pj8m4XNYXJfGIBZQC8WSigDyk_6TtF65hK0NLHn3veEGUaWqXu3HHBlLnPz0leZj8vM9AWF5asMfM_mJ82atmmJklH-Gv2MhFyeA276OHG169mNadERQBdD0d7fJva7yC28Bx_zE6e8">
            <a:extLst>
              <a:ext uri="{FF2B5EF4-FFF2-40B4-BE49-F238E27FC236}">
                <a16:creationId xmlns:a16="http://schemas.microsoft.com/office/drawing/2014/main" id="{6E0902A5-5DF9-491F-966D-43ED3E031F5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0993" y="3657600"/>
            <a:ext cx="792000" cy="79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E1887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102230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7" r:id="rId4"/>
    <p:sldLayoutId id="2147483648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1" i="0" u="none" strike="noStrike" cap="none">
          <a:solidFill>
            <a:srgbClr val="000000"/>
          </a:solidFill>
          <a:latin typeface="+mj-lt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+mn-lt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225" y="1786339"/>
            <a:ext cx="4199651" cy="1105375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>
            <a:spLocks noGrp="1"/>
          </p:cNvSpPr>
          <p:nvPr>
            <p:ph type="ctrTitle"/>
          </p:nvPr>
        </p:nvSpPr>
        <p:spPr>
          <a:xfrm>
            <a:off x="5196400" y="-132075"/>
            <a:ext cx="3533700" cy="4942200"/>
          </a:xfrm>
          <a:prstGeom prst="rect">
            <a:avLst/>
          </a:prstGeom>
          <a:gradFill>
            <a:gsLst>
              <a:gs pos="0">
                <a:srgbClr val="38761D"/>
              </a:gs>
              <a:gs pos="50000">
                <a:srgbClr val="669D4D"/>
              </a:gs>
              <a:gs pos="50000">
                <a:srgbClr val="7DB165"/>
              </a:gs>
              <a:gs pos="100000">
                <a:srgbClr val="93C47D"/>
              </a:gs>
            </a:gsLst>
            <a:lin ang="0" scaled="0"/>
          </a:gradFill>
          <a:effectLst>
            <a:outerShdw blurRad="100013" dist="123825" dir="684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SPRINT</a:t>
            </a:r>
            <a:r>
              <a:rPr lang="en" sz="7200" dirty="0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 </a:t>
            </a:r>
            <a:endParaRPr sz="7200" dirty="0">
              <a:solidFill>
                <a:srgbClr val="FFFFFF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0" dirty="0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1</a:t>
            </a:r>
            <a:endParaRPr sz="15000" dirty="0">
              <a:solidFill>
                <a:srgbClr val="FFFFFF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1399333" y="2766271"/>
            <a:ext cx="2267433" cy="246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FUNÇÕES NATIVAS </a:t>
            </a:r>
            <a:endParaRPr sz="1800" b="1" dirty="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7333CB9-36A5-4C23-B17B-5B6F0A98AB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181535" y="244799"/>
            <a:ext cx="9325535" cy="3416400"/>
          </a:xfrm>
        </p:spPr>
        <p:txBody>
          <a:bodyPr/>
          <a:lstStyle/>
          <a:p>
            <a:endParaRPr lang="pt-BR" b="1" dirty="0"/>
          </a:p>
          <a:p>
            <a:r>
              <a:rPr lang="pt-BR" sz="1700" b="1" dirty="0"/>
              <a:t>EXEMPLO:</a:t>
            </a:r>
          </a:p>
          <a:p>
            <a:endParaRPr lang="pt-BR" sz="1700" b="1" dirty="0"/>
          </a:p>
          <a:p>
            <a:endParaRPr lang="pt-BR" sz="1700" b="1" dirty="0"/>
          </a:p>
          <a:p>
            <a:endParaRPr lang="pt-BR" sz="1700" b="1" dirty="0"/>
          </a:p>
          <a:p>
            <a:endParaRPr lang="pt-BR" sz="1700" b="1" dirty="0"/>
          </a:p>
          <a:p>
            <a:r>
              <a:rPr lang="pt-BR" sz="1700" b="1" dirty="0"/>
              <a:t>RESULTADO:</a:t>
            </a: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026248E-9622-473A-B9BF-AFE67DA6C0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6082" y="1226764"/>
            <a:ext cx="5000625" cy="390525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1BD6AD75-A959-4B2F-868C-E9CB8E7C08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6082" y="2863663"/>
            <a:ext cx="2933700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1774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ctrTitle"/>
          </p:nvPr>
        </p:nvSpPr>
        <p:spPr>
          <a:xfrm>
            <a:off x="0" y="1647264"/>
            <a:ext cx="6212542" cy="1848971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0" dirty="0">
                <a:solidFill>
                  <a:srgbClr val="FFFFFF"/>
                </a:solidFill>
                <a:latin typeface="Comfortaa" pitchFamily="2" charset="0"/>
                <a:ea typeface="Montserrat Black"/>
                <a:cs typeface="Montserrat Black"/>
                <a:sym typeface="Montserrat Black"/>
              </a:rPr>
              <a:t>Manipulação de </a:t>
            </a:r>
            <a:r>
              <a:rPr lang="pt-BR" dirty="0" err="1">
                <a:solidFill>
                  <a:srgbClr val="FFFFFF"/>
                </a:solidFill>
                <a:latin typeface="Comfortaa" pitchFamily="2" charset="0"/>
                <a:ea typeface="Montserrat Black"/>
                <a:cs typeface="Montserrat Black"/>
                <a:sym typeface="Montserrat Black"/>
              </a:rPr>
              <a:t>strings</a:t>
            </a:r>
            <a:endParaRPr sz="6000" dirty="0">
              <a:solidFill>
                <a:srgbClr val="FFFFFF"/>
              </a:solidFill>
              <a:latin typeface="Comfortaa" pitchFamily="2" charset="0"/>
              <a:ea typeface="Montserrat Black"/>
              <a:cs typeface="Montserrat Black"/>
              <a:sym typeface="Montserrat Black"/>
            </a:endParaRPr>
          </a:p>
        </p:txBody>
      </p:sp>
    </p:spTree>
    <p:extLst>
      <p:ext uri="{BB962C8B-B14F-4D97-AF65-F5344CB8AC3E}">
        <p14:creationId xmlns:p14="http://schemas.microsoft.com/office/powerpoint/2010/main" val="23866228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E2AAA2-F5AA-4303-92F3-C406765B4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LEN(</a:t>
            </a:r>
            <a:r>
              <a:rPr lang="pt-BR" dirty="0" err="1"/>
              <a:t>string</a:t>
            </a:r>
            <a:r>
              <a:rPr lang="pt-BR" dirty="0"/>
              <a:t>) 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AE32CE6-F835-4A6B-A439-8D14F4208C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6618" y="1152475"/>
            <a:ext cx="8520600" cy="749061"/>
          </a:xfrm>
        </p:spPr>
        <p:txBody>
          <a:bodyPr/>
          <a:lstStyle/>
          <a:p>
            <a:r>
              <a:rPr lang="pt-BR" dirty="0"/>
              <a:t>Ela identifica o comprimento de uma frase/expressão em caracteres.</a:t>
            </a:r>
          </a:p>
          <a:p>
            <a:endParaRPr lang="pt-BR" dirty="0"/>
          </a:p>
          <a:p>
            <a:pPr marL="114300" indent="0">
              <a:buNone/>
            </a:pPr>
            <a:r>
              <a:rPr lang="pt-BR" dirty="0"/>
              <a:t>    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5F44E65-44A0-4C25-B0D3-FA06926FC5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167" y="2712072"/>
            <a:ext cx="2491956" cy="297206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5140641B-BC43-496B-B106-7B311554C24C}"/>
              </a:ext>
            </a:extLst>
          </p:cNvPr>
          <p:cNvSpPr txBox="1"/>
          <p:nvPr/>
        </p:nvSpPr>
        <p:spPr>
          <a:xfrm>
            <a:off x="311700" y="1901536"/>
            <a:ext cx="467590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b="1" dirty="0"/>
          </a:p>
          <a:p>
            <a:r>
              <a:rPr lang="pt-BR" b="1" dirty="0">
                <a:solidFill>
                  <a:schemeClr val="bg1"/>
                </a:solidFill>
              </a:rPr>
              <a:t>EXEMPLO:</a:t>
            </a:r>
          </a:p>
          <a:p>
            <a:endParaRPr lang="pt-BR" b="1" dirty="0"/>
          </a:p>
          <a:p>
            <a:endParaRPr lang="pt-BR" b="1" dirty="0"/>
          </a:p>
          <a:p>
            <a:endParaRPr lang="pt-BR" b="1" dirty="0"/>
          </a:p>
          <a:p>
            <a:endParaRPr lang="pt-BR" b="1" dirty="0"/>
          </a:p>
          <a:p>
            <a:r>
              <a:rPr lang="pt-BR" b="1" dirty="0">
                <a:solidFill>
                  <a:schemeClr val="bg1"/>
                </a:solidFill>
              </a:rPr>
              <a:t>RESULTADO:</a:t>
            </a:r>
            <a:endParaRPr lang="pt-BR" dirty="0">
              <a:solidFill>
                <a:schemeClr val="bg1"/>
              </a:solidFill>
            </a:endParaRPr>
          </a:p>
          <a:p>
            <a:endParaRPr lang="pt-BR" dirty="0">
              <a:solidFill>
                <a:schemeClr val="bg1"/>
              </a:solidFill>
              <a:latin typeface="Montserrat (Corpo)"/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58ABF35D-0A67-4E5F-A071-240046B7C1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167" y="3842868"/>
            <a:ext cx="1707028" cy="457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6147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BC554F-C04F-4712-8156-3B882A4EA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SUBSTRING(</a:t>
            </a:r>
            <a:r>
              <a:rPr lang="pt-BR" dirty="0" err="1"/>
              <a:t>expressao</a:t>
            </a:r>
            <a:r>
              <a:rPr lang="pt-BR" dirty="0"/>
              <a:t>, Inicio, Fim) 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CADFF34-F6E7-421D-92F4-0F3DEFC957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pt-BR" dirty="0"/>
              <a:t>A função SUBSTRING retorna caracteres do tipo texto, binário ou imagem, de acordo com a posição inicial e tamanho passado como argumento.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9A96565-5AE5-412B-97F8-6619963213A9}"/>
              </a:ext>
            </a:extLst>
          </p:cNvPr>
          <p:cNvSpPr txBox="1"/>
          <p:nvPr/>
        </p:nvSpPr>
        <p:spPr>
          <a:xfrm>
            <a:off x="477955" y="2327563"/>
            <a:ext cx="467590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b="1" dirty="0"/>
          </a:p>
          <a:p>
            <a:r>
              <a:rPr lang="pt-BR" b="1" dirty="0">
                <a:solidFill>
                  <a:schemeClr val="bg1"/>
                </a:solidFill>
              </a:rPr>
              <a:t>EXEMPLO:</a:t>
            </a:r>
          </a:p>
          <a:p>
            <a:endParaRPr lang="pt-BR" b="1" dirty="0"/>
          </a:p>
          <a:p>
            <a:endParaRPr lang="pt-BR" b="1" dirty="0"/>
          </a:p>
          <a:p>
            <a:endParaRPr lang="pt-BR" b="1" dirty="0"/>
          </a:p>
          <a:p>
            <a:endParaRPr lang="pt-BR" b="1" dirty="0"/>
          </a:p>
          <a:p>
            <a:r>
              <a:rPr lang="pt-BR" b="1" dirty="0">
                <a:solidFill>
                  <a:schemeClr val="bg1"/>
                </a:solidFill>
              </a:rPr>
              <a:t>RESULTADO:</a:t>
            </a:r>
            <a:endParaRPr lang="pt-BR" dirty="0">
              <a:solidFill>
                <a:schemeClr val="bg1"/>
              </a:solidFill>
            </a:endParaRPr>
          </a:p>
          <a:p>
            <a:endParaRPr lang="pt-BR" dirty="0">
              <a:solidFill>
                <a:schemeClr val="bg1"/>
              </a:solidFill>
              <a:latin typeface="Montserrat (Corpo)"/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D1F7A6E5-EC53-45C0-A0BE-285EB2B38C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930" y="3128815"/>
            <a:ext cx="3223539" cy="213378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A280D84F-64DC-4E03-A5F6-5E8EE2511D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930" y="4325252"/>
            <a:ext cx="1691787" cy="35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5922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251C12-3A3E-49E7-8469-6C8FE944F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Replicate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107C142-57E7-43F9-B1AE-27BEBA59B4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Repete N vezes o </a:t>
            </a:r>
            <a:r>
              <a:rPr lang="pt-BR" dirty="0" err="1"/>
              <a:t>caracter</a:t>
            </a:r>
            <a:r>
              <a:rPr lang="pt-BR" dirty="0"/>
              <a:t> especificado </a:t>
            </a:r>
          </a:p>
          <a:p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9ED4F70-6C60-4E9D-A8BE-4EF6559E5CF6}"/>
              </a:ext>
            </a:extLst>
          </p:cNvPr>
          <p:cNvSpPr txBox="1"/>
          <p:nvPr/>
        </p:nvSpPr>
        <p:spPr>
          <a:xfrm>
            <a:off x="446783" y="1870363"/>
            <a:ext cx="467590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b="1" dirty="0"/>
          </a:p>
          <a:p>
            <a:r>
              <a:rPr lang="pt-BR" b="1" dirty="0">
                <a:solidFill>
                  <a:schemeClr val="bg1"/>
                </a:solidFill>
              </a:rPr>
              <a:t>EXEMPLO:</a:t>
            </a:r>
          </a:p>
          <a:p>
            <a:endParaRPr lang="pt-BR" b="1" dirty="0"/>
          </a:p>
          <a:p>
            <a:endParaRPr lang="pt-BR" b="1" dirty="0"/>
          </a:p>
          <a:p>
            <a:endParaRPr lang="pt-BR" b="1" dirty="0"/>
          </a:p>
          <a:p>
            <a:endParaRPr lang="pt-BR" b="1" dirty="0"/>
          </a:p>
          <a:p>
            <a:r>
              <a:rPr lang="pt-BR" b="1" dirty="0">
                <a:solidFill>
                  <a:schemeClr val="bg1"/>
                </a:solidFill>
              </a:rPr>
              <a:t>RESULTADO:</a:t>
            </a:r>
            <a:endParaRPr lang="pt-BR" dirty="0">
              <a:solidFill>
                <a:schemeClr val="bg1"/>
              </a:solidFill>
            </a:endParaRPr>
          </a:p>
          <a:p>
            <a:endParaRPr lang="pt-BR" dirty="0">
              <a:solidFill>
                <a:schemeClr val="bg1"/>
              </a:solidFill>
              <a:latin typeface="Montserrat (Corpo)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0864945-E046-4DE1-9676-8EF56AE9CF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715" y="2581852"/>
            <a:ext cx="2638425" cy="30480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941883F1-A858-4C5C-A1C1-CC4DE08792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715" y="3757662"/>
            <a:ext cx="2505075" cy="46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7372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0858C1-EE82-41AF-AFBC-75DC41588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STUFF (Texto, Inicio, </a:t>
            </a:r>
            <a:r>
              <a:rPr lang="pt-BR" dirty="0" err="1"/>
              <a:t>Length</a:t>
            </a:r>
            <a:r>
              <a:rPr lang="pt-BR" dirty="0"/>
              <a:t> , </a:t>
            </a:r>
            <a:r>
              <a:rPr lang="pt-BR" dirty="0" err="1"/>
              <a:t>Text</a:t>
            </a:r>
            <a:r>
              <a:rPr lang="pt-BR" dirty="0"/>
              <a:t>)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F864F40-18C3-4213-B5B5-16F8535A37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 função STUFF insere uma cadeia de caracteres em outra cadeia de caracteres.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4686F30-35BE-4CF7-9BA3-2D8A6B1ADDA7}"/>
              </a:ext>
            </a:extLst>
          </p:cNvPr>
          <p:cNvSpPr txBox="1"/>
          <p:nvPr/>
        </p:nvSpPr>
        <p:spPr>
          <a:xfrm>
            <a:off x="446783" y="1870363"/>
            <a:ext cx="467590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b="1" dirty="0"/>
          </a:p>
          <a:p>
            <a:r>
              <a:rPr lang="pt-BR" b="1" dirty="0">
                <a:solidFill>
                  <a:schemeClr val="bg1"/>
                </a:solidFill>
              </a:rPr>
              <a:t>EXEMPLO:</a:t>
            </a:r>
          </a:p>
          <a:p>
            <a:endParaRPr lang="pt-BR" b="1" dirty="0"/>
          </a:p>
          <a:p>
            <a:endParaRPr lang="pt-BR" b="1" dirty="0"/>
          </a:p>
          <a:p>
            <a:endParaRPr lang="pt-BR" b="1" dirty="0"/>
          </a:p>
          <a:p>
            <a:endParaRPr lang="pt-BR" b="1" dirty="0"/>
          </a:p>
          <a:p>
            <a:r>
              <a:rPr lang="pt-BR" b="1" dirty="0">
                <a:solidFill>
                  <a:schemeClr val="bg1"/>
                </a:solidFill>
              </a:rPr>
              <a:t>RESULTADO:</a:t>
            </a:r>
            <a:endParaRPr lang="pt-BR" dirty="0">
              <a:solidFill>
                <a:schemeClr val="bg1"/>
              </a:solidFill>
            </a:endParaRPr>
          </a:p>
          <a:p>
            <a:endParaRPr lang="pt-BR" dirty="0">
              <a:solidFill>
                <a:schemeClr val="bg1"/>
              </a:solidFill>
              <a:latin typeface="Montserrat (Corpo)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09F7A6F0-1A45-4F45-963E-11B6D58D30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090" y="2441575"/>
            <a:ext cx="3876675" cy="4191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6F37D4C4-6DA8-4E8E-9594-77F4FF003E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090" y="3761291"/>
            <a:ext cx="2447925" cy="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005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ctrTitle"/>
          </p:nvPr>
        </p:nvSpPr>
        <p:spPr>
          <a:xfrm>
            <a:off x="0" y="1647264"/>
            <a:ext cx="6212542" cy="1848971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0" dirty="0">
                <a:solidFill>
                  <a:srgbClr val="FFFFFF"/>
                </a:solidFill>
                <a:latin typeface="Comfortaa" pitchFamily="2" charset="0"/>
                <a:ea typeface="Montserrat Black"/>
                <a:cs typeface="Montserrat Black"/>
                <a:sym typeface="Montserrat Black"/>
              </a:rPr>
              <a:t>Manipulação de data e hora</a:t>
            </a:r>
            <a:endParaRPr sz="6000" dirty="0">
              <a:solidFill>
                <a:srgbClr val="FFFFFF"/>
              </a:solidFill>
              <a:latin typeface="Comfortaa" pitchFamily="2" charset="0"/>
              <a:ea typeface="Montserrat Black"/>
              <a:cs typeface="Montserrat Black"/>
              <a:sym typeface="Montserrat Black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CB17B-C66C-4C21-AC0B-1FDA3BB00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DATEIFF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427836-74E6-45F6-AAB4-300E4794C1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 função “DATEIFF” retorna a diferença dos dias entre duas datas diferentes, ou seja ele irá mostrar que a diferença entre “25/01/2000” e “15/02/2003” é de 37 dias.</a:t>
            </a:r>
          </a:p>
        </p:txBody>
      </p:sp>
    </p:spTree>
    <p:extLst>
      <p:ext uri="{BB962C8B-B14F-4D97-AF65-F5344CB8AC3E}">
        <p14:creationId xmlns:p14="http://schemas.microsoft.com/office/powerpoint/2010/main" val="564092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7333CB9-36A5-4C23-B17B-5B6F0A98AB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181535" y="244799"/>
            <a:ext cx="9325535" cy="3416400"/>
          </a:xfrm>
        </p:spPr>
        <p:txBody>
          <a:bodyPr/>
          <a:lstStyle/>
          <a:p>
            <a:endParaRPr lang="pt-BR" b="1" dirty="0"/>
          </a:p>
          <a:p>
            <a:r>
              <a:rPr lang="pt-BR" sz="1700" b="1" dirty="0"/>
              <a:t>EXEMPLO:</a:t>
            </a:r>
          </a:p>
          <a:p>
            <a:endParaRPr lang="pt-BR" sz="1700" b="1" dirty="0"/>
          </a:p>
          <a:p>
            <a:endParaRPr lang="pt-BR" sz="1700" b="1" dirty="0"/>
          </a:p>
          <a:p>
            <a:endParaRPr lang="pt-BR" sz="1700" b="1" dirty="0"/>
          </a:p>
          <a:p>
            <a:endParaRPr lang="pt-BR" sz="1700" b="1" dirty="0"/>
          </a:p>
          <a:p>
            <a:r>
              <a:rPr lang="pt-BR" sz="1700" b="1" dirty="0"/>
              <a:t>RESULTADO:</a:t>
            </a: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1F84D50-9955-4DA9-BC89-52CE034A7E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6082" y="1244176"/>
            <a:ext cx="6210300" cy="23812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1E904E7C-17B8-4A6F-98EE-58186D6CFC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6082" y="2571750"/>
            <a:ext cx="186690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927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76D4E-9B07-4A50-94B9-05C015EC0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GETDATE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F97DC8-B5E8-4BCB-84DE-1002F4B1B0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 função “GETDATE” retorna a data e hora do sistema de banco de dados atual</a:t>
            </a:r>
          </a:p>
          <a:p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40147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7333CB9-36A5-4C23-B17B-5B6F0A98AB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181535" y="244799"/>
            <a:ext cx="9325535" cy="3416400"/>
          </a:xfrm>
        </p:spPr>
        <p:txBody>
          <a:bodyPr/>
          <a:lstStyle/>
          <a:p>
            <a:endParaRPr lang="pt-BR" b="1" dirty="0"/>
          </a:p>
          <a:p>
            <a:r>
              <a:rPr lang="pt-BR" sz="1700" b="1" dirty="0"/>
              <a:t>EXEMPLO:</a:t>
            </a:r>
          </a:p>
          <a:p>
            <a:endParaRPr lang="pt-BR" sz="1700" b="1" dirty="0"/>
          </a:p>
          <a:p>
            <a:endParaRPr lang="pt-BR" sz="1700" b="1" dirty="0"/>
          </a:p>
          <a:p>
            <a:endParaRPr lang="pt-BR" sz="1700" b="1" dirty="0"/>
          </a:p>
          <a:p>
            <a:endParaRPr lang="pt-BR" sz="1700" b="1" dirty="0"/>
          </a:p>
          <a:p>
            <a:r>
              <a:rPr lang="pt-BR" sz="1700" b="1" dirty="0"/>
              <a:t>RESULTADO:</a:t>
            </a:r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8101F36B-EED8-4525-AF19-BDD5E44838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6082" y="1246350"/>
            <a:ext cx="1809750" cy="323850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61849FA8-355B-4E9F-A315-5451FC1A85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6082" y="2900082"/>
            <a:ext cx="26289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054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76D4E-9B07-4A50-94B9-05C015EC0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0" dirty="0"/>
              <a:t>DATENAME </a:t>
            </a:r>
            <a:br>
              <a:rPr lang="pt-BR" b="0" dirty="0"/>
            </a:br>
            <a:br>
              <a:rPr lang="pt-BR" dirty="0"/>
            </a:br>
            <a:br>
              <a:rPr lang="pt-BR" dirty="0"/>
            </a:br>
            <a:endParaRPr lang="pt-BR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F97DC8-B5E8-4BCB-84DE-1002F4B1B0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 função “GETDATE” retorna alguma parte especifica de uma data “dia, mês ou ano”, ou seja se na data 23/05/1978 nós mandarmos ele mostrar o mês ele irá retornar “maio”.</a:t>
            </a:r>
          </a:p>
        </p:txBody>
      </p:sp>
    </p:spTree>
    <p:extLst>
      <p:ext uri="{BB962C8B-B14F-4D97-AF65-F5344CB8AC3E}">
        <p14:creationId xmlns:p14="http://schemas.microsoft.com/office/powerpoint/2010/main" val="7373519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7333CB9-36A5-4C23-B17B-5B6F0A98AB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181535" y="244799"/>
            <a:ext cx="9325535" cy="3416400"/>
          </a:xfrm>
        </p:spPr>
        <p:txBody>
          <a:bodyPr/>
          <a:lstStyle/>
          <a:p>
            <a:endParaRPr lang="pt-BR" b="1" dirty="0"/>
          </a:p>
          <a:p>
            <a:r>
              <a:rPr lang="pt-BR" sz="1700" b="1" dirty="0"/>
              <a:t>EXEMPLO:</a:t>
            </a:r>
          </a:p>
          <a:p>
            <a:endParaRPr lang="pt-BR" sz="1700" b="1" dirty="0"/>
          </a:p>
          <a:p>
            <a:endParaRPr lang="pt-BR" sz="1700" b="1" dirty="0"/>
          </a:p>
          <a:p>
            <a:endParaRPr lang="pt-BR" sz="1700" b="1" dirty="0"/>
          </a:p>
          <a:p>
            <a:endParaRPr lang="pt-BR" sz="1700" b="1" dirty="0"/>
          </a:p>
          <a:p>
            <a:r>
              <a:rPr lang="pt-BR" sz="1700" b="1" dirty="0"/>
              <a:t>RESULTADO:</a:t>
            </a:r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520A5EE-FE85-44F9-AB14-AB131CE2B7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6082" y="1112463"/>
            <a:ext cx="5524500" cy="390525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F2E31C0F-67D1-4F0F-A79E-9A1CD864CB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6082" y="2730643"/>
            <a:ext cx="2390775" cy="86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9696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76D4E-9B07-4A50-94B9-05C015EC0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0" dirty="0"/>
              <a:t>DATEADD 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F97DC8-B5E8-4BCB-84DE-1002F4B1B0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 função “DATEADD” adiciona um ano a uma data e retorne a data:</a:t>
            </a:r>
          </a:p>
          <a:p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85635140"/>
      </p:ext>
    </p:extLst>
  </p:cSld>
  <p:clrMapOvr>
    <a:masterClrMapping/>
  </p:clrMapOvr>
</p:sld>
</file>

<file path=ppt/theme/theme1.xml><?xml version="1.0" encoding="utf-8"?>
<a:theme xmlns:a="http://schemas.openxmlformats.org/drawingml/2006/main" name="Senai - DarkPurple">
  <a:themeElements>
    <a:clrScheme name="Senai - Purple">
      <a:dk1>
        <a:srgbClr val="FFFFFF"/>
      </a:dk1>
      <a:lt1>
        <a:srgbClr val="FFFFFF"/>
      </a:lt1>
      <a:dk2>
        <a:srgbClr val="4E1887"/>
      </a:dk2>
      <a:lt2>
        <a:srgbClr val="714A9B"/>
      </a:lt2>
      <a:accent1>
        <a:srgbClr val="019493"/>
      </a:accent1>
      <a:accent2>
        <a:srgbClr val="0A6194"/>
      </a:accent2>
      <a:accent3>
        <a:srgbClr val="152394"/>
      </a:accent3>
      <a:accent4>
        <a:srgbClr val="9E1C9E"/>
      </a:accent4>
      <a:accent5>
        <a:srgbClr val="941515"/>
      </a:accent5>
      <a:accent6>
        <a:srgbClr val="7D159E"/>
      </a:accent6>
      <a:hlink>
        <a:srgbClr val="D8D8D8"/>
      </a:hlink>
      <a:folHlink>
        <a:srgbClr val="94153A"/>
      </a:folHlink>
    </a:clrScheme>
    <a:fontScheme name="Senai - Purple">
      <a:majorFont>
        <a:latin typeface="Comfortaa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nai - DarkPurple" id="{F89BEA2C-35E7-4186-82D7-34B028EE72CF}" vid="{D51F8452-CAC8-48BD-9FC8-EADED67BDAFE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C0BDCB75C490F449996D271113E7085" ma:contentTypeVersion="9" ma:contentTypeDescription="Crie um novo documento." ma:contentTypeScope="" ma:versionID="f6c70adb2b0a037f611485c71da12b27">
  <xsd:schema xmlns:xsd="http://www.w3.org/2001/XMLSchema" xmlns:xs="http://www.w3.org/2001/XMLSchema" xmlns:p="http://schemas.microsoft.com/office/2006/metadata/properties" xmlns:ns2="56135199-fddc-46f9-8522-4d2f2df906d6" xmlns:ns3="616ddcb6-37a4-4b68-9e62-eadd2126515b" targetNamespace="http://schemas.microsoft.com/office/2006/metadata/properties" ma:root="true" ma:fieldsID="bf45a61f76f043a6cec32f5993157112" ns2:_="" ns3:_="">
    <xsd:import namespace="56135199-fddc-46f9-8522-4d2f2df906d6"/>
    <xsd:import namespace="616ddcb6-37a4-4b68-9e62-eadd2126515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135199-fddc-46f9-8522-4d2f2df906d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16ddcb6-37a4-4b68-9e62-eadd2126515b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AA466B8-4C6A-4AC4-AA8F-A9C55110D931}">
  <ds:schemaRefs>
    <ds:schemaRef ds:uri="616ddcb6-37a4-4b68-9e62-eadd2126515b"/>
    <ds:schemaRef ds:uri="http://schemas.openxmlformats.org/package/2006/metadata/core-properties"/>
    <ds:schemaRef ds:uri="http://www.w3.org/XML/1998/namespace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56135199-fddc-46f9-8522-4d2f2df906d6"/>
    <ds:schemaRef ds:uri="http://purl.org/dc/dcmitype/"/>
    <ds:schemaRef ds:uri="http://purl.org/dc/terms/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6A905CCF-AD0F-45A0-846E-2331FD7FB44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BCF103B-E1C7-4CCE-BF0C-2E417FE4630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6135199-fddc-46f9-8522-4d2f2df906d6"/>
    <ds:schemaRef ds:uri="616ddcb6-37a4-4b68-9e62-eadd2126515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26811</TotalTime>
  <Words>242</Words>
  <Application>Microsoft Office PowerPoint</Application>
  <PresentationFormat>Apresentação na tela (16:9)</PresentationFormat>
  <Paragraphs>81</Paragraphs>
  <Slides>15</Slides>
  <Notes>7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3" baseType="lpstr">
      <vt:lpstr>Comfortaa</vt:lpstr>
      <vt:lpstr>Montserrat Black</vt:lpstr>
      <vt:lpstr>Montserrat</vt:lpstr>
      <vt:lpstr>Roboto Mono</vt:lpstr>
      <vt:lpstr>Montserrat (Corpo)</vt:lpstr>
      <vt:lpstr>Montserrat ExtraBold</vt:lpstr>
      <vt:lpstr>Arial</vt:lpstr>
      <vt:lpstr>Senai - DarkPurple</vt:lpstr>
      <vt:lpstr>SPRINT  1</vt:lpstr>
      <vt:lpstr>Manipulação de data e hora</vt:lpstr>
      <vt:lpstr>DATEIFF</vt:lpstr>
      <vt:lpstr>Apresentação do PowerPoint</vt:lpstr>
      <vt:lpstr>GETDATE</vt:lpstr>
      <vt:lpstr>Apresentação do PowerPoint</vt:lpstr>
      <vt:lpstr>DATENAME    </vt:lpstr>
      <vt:lpstr>Apresentação do PowerPoint</vt:lpstr>
      <vt:lpstr>DATEADD </vt:lpstr>
      <vt:lpstr>Apresentação do PowerPoint</vt:lpstr>
      <vt:lpstr>Manipulação de strings</vt:lpstr>
      <vt:lpstr>LEN(string) </vt:lpstr>
      <vt:lpstr>SUBSTRING(expressao, Inicio, Fim) </vt:lpstr>
      <vt:lpstr>Replicate</vt:lpstr>
      <vt:lpstr>STUFF (Texto, Inicio, Length , Text)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  3</dc:title>
  <dc:creator>Alexandre Hiroshi Marchioli Fukaya</dc:creator>
  <cp:lastModifiedBy>Lucas Rodrigues Yamashita Gonçalves</cp:lastModifiedBy>
  <cp:revision>297</cp:revision>
  <dcterms:modified xsi:type="dcterms:W3CDTF">2020-02-04T20:25:10Z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0x0101001C0BDCB75C490F449996D271113E7085</vt:lpwstr>
  </property>
</Properties>
</file>