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4" r:id="rId4"/>
    <p:sldId id="297" r:id="rId5"/>
    <p:sldId id="285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8" r:id="rId17"/>
    <p:sldId id="300" r:id="rId18"/>
    <p:sldId id="299" r:id="rId19"/>
    <p:sldId id="296" r:id="rId20"/>
  </p:sldIdLst>
  <p:sldSz cx="9144000" cy="5143500" type="screen16x9"/>
  <p:notesSz cx="6858000" cy="9144000"/>
  <p:embeddedFontLst>
    <p:embeddedFont>
      <p:font typeface="Titillium Web Light" panose="020B0604020202020204" charset="0"/>
      <p:regular r:id="rId22"/>
      <p:bold r:id="rId23"/>
      <p:italic r:id="rId24"/>
      <p:boldItalic r:id="rId25"/>
    </p:embeddedFont>
    <p:embeddedFont>
      <p:font typeface="Dosis Light" panose="020B0604020202020204" charset="0"/>
      <p:regular r:id="rId26"/>
      <p:bold r:id="rId27"/>
    </p:embeddedFont>
    <p:embeddedFont>
      <p:font typeface="Bell MT" panose="02020503060305020303" pitchFamily="18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B3B41D-89DD-4CA1-9590-8FEA6B39016E}">
  <a:tblStyle styleId="{0EB3B41D-89DD-4CA1-9590-8FEA6B390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589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58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96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8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39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‹nº›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117600" y="1973683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Wiki Índio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CaixaDeTexto 2"/>
          <p:cNvSpPr txBox="1"/>
          <p:nvPr/>
        </p:nvSpPr>
        <p:spPr>
          <a:xfrm>
            <a:off x="1843314" y="1908629"/>
            <a:ext cx="66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/>
              <a:t>EXPLICANDO O GRAFO GERAL</a:t>
            </a:r>
          </a:p>
        </p:txBody>
      </p:sp>
    </p:spTree>
    <p:extLst>
      <p:ext uri="{BB962C8B-B14F-4D97-AF65-F5344CB8AC3E}">
        <p14:creationId xmlns:p14="http://schemas.microsoft.com/office/powerpoint/2010/main" val="26190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3" idx="5"/>
            <a:endCxn id="5" idx="1"/>
          </p:cNvCxnSpPr>
          <p:nvPr/>
        </p:nvCxnSpPr>
        <p:spPr>
          <a:xfrm flipH="1">
            <a:off x="701809" y="1223395"/>
            <a:ext cx="707182" cy="136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4" idx="5"/>
            <a:endCxn id="5" idx="1"/>
          </p:cNvCxnSpPr>
          <p:nvPr/>
        </p:nvCxnSpPr>
        <p:spPr>
          <a:xfrm flipH="1">
            <a:off x="701809" y="1159611"/>
            <a:ext cx="5362634" cy="142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878114" y="3701143"/>
            <a:ext cx="61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/>
              <a:t>SOMA DE TODOS OS TÓPICOS. UMA LIGAÇÃO OCORRE QUANDO UMA TRIBO É PARECIDA COM OUTRA NO GERAL.</a:t>
            </a:r>
          </a:p>
        </p:txBody>
      </p:sp>
    </p:spTree>
    <p:extLst>
      <p:ext uri="{BB962C8B-B14F-4D97-AF65-F5344CB8AC3E}">
        <p14:creationId xmlns:p14="http://schemas.microsoft.com/office/powerpoint/2010/main" val="11114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9" name="Elipse 18"/>
          <p:cNvSpPr/>
          <p:nvPr/>
        </p:nvSpPr>
        <p:spPr>
          <a:xfrm flipH="1">
            <a:off x="5646577" y="171612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 flipH="1">
            <a:off x="6402920" y="171612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 flipH="1">
            <a:off x="5384111" y="221687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 flipH="1">
            <a:off x="6343261" y="246361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 flipH="1">
            <a:off x="6169091" y="289178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 flipH="1">
            <a:off x="5569771" y="26595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Conector reto 24"/>
          <p:cNvCxnSpPr>
            <a:stCxn id="19" idx="5"/>
            <a:endCxn id="21" idx="1"/>
          </p:cNvCxnSpPr>
          <p:nvPr/>
        </p:nvCxnSpPr>
        <p:spPr>
          <a:xfrm flipH="1">
            <a:off x="5532774" y="186479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0" idx="5"/>
            <a:endCxn id="24" idx="1"/>
          </p:cNvCxnSpPr>
          <p:nvPr/>
        </p:nvCxnSpPr>
        <p:spPr>
          <a:xfrm flipH="1">
            <a:off x="5718434" y="186479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9" idx="3"/>
            <a:endCxn id="22" idx="6"/>
          </p:cNvCxnSpPr>
          <p:nvPr/>
        </p:nvCxnSpPr>
        <p:spPr>
          <a:xfrm>
            <a:off x="5795240" y="186479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0" idx="4"/>
            <a:endCxn id="22" idx="0"/>
          </p:cNvCxnSpPr>
          <p:nvPr/>
        </p:nvCxnSpPr>
        <p:spPr>
          <a:xfrm flipH="1">
            <a:off x="6430346" y="189029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2" idx="7"/>
            <a:endCxn id="24" idx="1"/>
          </p:cNvCxnSpPr>
          <p:nvPr/>
        </p:nvCxnSpPr>
        <p:spPr>
          <a:xfrm flipH="1">
            <a:off x="5718434" y="248912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3" idx="7"/>
            <a:endCxn id="24" idx="3"/>
          </p:cNvCxnSpPr>
          <p:nvPr/>
        </p:nvCxnSpPr>
        <p:spPr>
          <a:xfrm flipH="1" flipV="1">
            <a:off x="5718434" y="280821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1"/>
            <a:endCxn id="22" idx="4"/>
          </p:cNvCxnSpPr>
          <p:nvPr/>
        </p:nvCxnSpPr>
        <p:spPr>
          <a:xfrm flipV="1">
            <a:off x="6317754" y="263778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0" idx="5"/>
            <a:endCxn id="21" idx="1"/>
          </p:cNvCxnSpPr>
          <p:nvPr/>
        </p:nvCxnSpPr>
        <p:spPr>
          <a:xfrm flipH="1">
            <a:off x="5532774" y="186479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108305" y="127688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GERAL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42686" y="544286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40229" y="740229"/>
            <a:ext cx="23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QUIZ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51543" y="127688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HISTÓRIA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51543" y="1716127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CULTURA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51543" y="21654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DIETA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51543" y="26595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RELIGIÃO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51543" y="3153655"/>
            <a:ext cx="20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LOC. E POPULAÇÃO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51543" y="3647755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3">
                    <a:lumMod val="50000"/>
                  </a:schemeClr>
                </a:solidFill>
              </a:rPr>
              <a:t>LÍNGUA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2692660" y="1861692"/>
            <a:ext cx="1721962" cy="10010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>
            <a:off x="2851239" y="1991227"/>
            <a:ext cx="2249425" cy="661866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3582621" y="1803212"/>
            <a:ext cx="147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2060"/>
                </a:solidFill>
              </a:rPr>
              <a:t>NOTAS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563062" y="3901008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AS NOTAS DO USUÁRIO IRÃO ALIMENTAR O GRAFO GERAL, MUDANDO SEUS “PESOS”</a:t>
            </a:r>
          </a:p>
        </p:txBody>
      </p:sp>
    </p:spTree>
    <p:extLst>
      <p:ext uri="{BB962C8B-B14F-4D97-AF65-F5344CB8AC3E}">
        <p14:creationId xmlns:p14="http://schemas.microsoft.com/office/powerpoint/2010/main" val="253021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3" idx="5"/>
            <a:endCxn id="5" idx="1"/>
          </p:cNvCxnSpPr>
          <p:nvPr/>
        </p:nvCxnSpPr>
        <p:spPr>
          <a:xfrm flipH="1">
            <a:off x="701809" y="1223395"/>
            <a:ext cx="707182" cy="136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cxnSpLocks/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4" idx="5"/>
            <a:endCxn id="5" idx="1"/>
          </p:cNvCxnSpPr>
          <p:nvPr/>
        </p:nvCxnSpPr>
        <p:spPr>
          <a:xfrm flipH="1">
            <a:off x="701809" y="1159611"/>
            <a:ext cx="5362634" cy="142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DO USUÁRIO</a:t>
            </a:r>
          </a:p>
        </p:txBody>
      </p:sp>
    </p:spTree>
    <p:extLst>
      <p:ext uri="{BB962C8B-B14F-4D97-AF65-F5344CB8AC3E}">
        <p14:creationId xmlns:p14="http://schemas.microsoft.com/office/powerpoint/2010/main" val="292865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DO USUÁRIO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63982" y="3861233"/>
            <a:ext cx="481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RETIRAR TRIBO DO USUÁRIO. ESCOLHER AS DUAS TRIBOS COM MAIOR “PESO”</a:t>
            </a:r>
          </a:p>
        </p:txBody>
      </p:sp>
    </p:spTree>
    <p:extLst>
      <p:ext uri="{BB962C8B-B14F-4D97-AF65-F5344CB8AC3E}">
        <p14:creationId xmlns:p14="http://schemas.microsoft.com/office/powerpoint/2010/main" val="137997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Elipse 2"/>
          <p:cNvSpPr/>
          <p:nvPr/>
        </p:nvSpPr>
        <p:spPr>
          <a:xfrm flipH="1">
            <a:off x="1383484" y="107473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 flipH="1">
            <a:off x="6038936" y="10109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 flipH="1">
            <a:off x="553146" y="25617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 flipH="1">
            <a:off x="3148230" y="98544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 flipH="1">
            <a:off x="6051690" y="27802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 flipH="1">
            <a:off x="2396564" y="310385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5"/>
            <a:endCxn id="8" idx="1"/>
          </p:cNvCxnSpPr>
          <p:nvPr/>
        </p:nvCxnSpPr>
        <p:spPr>
          <a:xfrm flipH="1">
            <a:off x="2545227" y="1159611"/>
            <a:ext cx="3519216" cy="1969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" idx="3"/>
            <a:endCxn id="6" idx="6"/>
          </p:cNvCxnSpPr>
          <p:nvPr/>
        </p:nvCxnSpPr>
        <p:spPr>
          <a:xfrm flipV="1">
            <a:off x="1532147" y="1072526"/>
            <a:ext cx="1616083" cy="150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7"/>
            <a:endCxn id="6" idx="0"/>
          </p:cNvCxnSpPr>
          <p:nvPr/>
        </p:nvCxnSpPr>
        <p:spPr>
          <a:xfrm flipH="1" flipV="1">
            <a:off x="3235315" y="985441"/>
            <a:ext cx="2829128" cy="51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7"/>
            <a:endCxn id="8" idx="1"/>
          </p:cNvCxnSpPr>
          <p:nvPr/>
        </p:nvCxnSpPr>
        <p:spPr>
          <a:xfrm flipH="1">
            <a:off x="2545227" y="1010948"/>
            <a:ext cx="628510" cy="2118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7"/>
            <a:endCxn id="8" idx="3"/>
          </p:cNvCxnSpPr>
          <p:nvPr/>
        </p:nvCxnSpPr>
        <p:spPr>
          <a:xfrm flipH="1">
            <a:off x="2545227" y="2805755"/>
            <a:ext cx="3531970" cy="446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1"/>
            <a:endCxn id="6" idx="4"/>
          </p:cNvCxnSpPr>
          <p:nvPr/>
        </p:nvCxnSpPr>
        <p:spPr>
          <a:xfrm flipH="1" flipV="1">
            <a:off x="3235315" y="1159611"/>
            <a:ext cx="2965038" cy="164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063982" y="359043"/>
            <a:ext cx="301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GRAFO GERAL</a:t>
            </a:r>
          </a:p>
        </p:txBody>
      </p:sp>
      <p:sp>
        <p:nvSpPr>
          <p:cNvPr id="18" name="Elipse 17"/>
          <p:cNvSpPr/>
          <p:nvPr/>
        </p:nvSpPr>
        <p:spPr>
          <a:xfrm>
            <a:off x="326571" y="2351314"/>
            <a:ext cx="689429" cy="60310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1531" y="3037923"/>
            <a:ext cx="2008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DO USUÁRIO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63982" y="3861233"/>
            <a:ext cx="481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RETIRAR TRIBO DO USUÁRIO. ESCOLHER AS DUAS TRIBOS COM MAIOR “PESO”</a:t>
            </a:r>
          </a:p>
        </p:txBody>
      </p:sp>
      <p:sp>
        <p:nvSpPr>
          <p:cNvPr id="9" name="Elipse 8"/>
          <p:cNvSpPr/>
          <p:nvPr/>
        </p:nvSpPr>
        <p:spPr>
          <a:xfrm>
            <a:off x="2999458" y="884301"/>
            <a:ext cx="471714" cy="4499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263621" y="2954646"/>
            <a:ext cx="471714" cy="4499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1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2" name="Retângulo 21"/>
          <p:cNvSpPr/>
          <p:nvPr/>
        </p:nvSpPr>
        <p:spPr>
          <a:xfrm>
            <a:off x="2155541" y="501833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245529" y="70483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</a:t>
            </a:r>
            <a:r>
              <a:rPr lang="pt-BR" b="1" i="1" dirty="0"/>
              <a:t>RIBO X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474557" y="3426159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8DAC1E-F4D9-467D-9324-F6F1D25C4726}"/>
              </a:ext>
            </a:extLst>
          </p:cNvPr>
          <p:cNvSpPr txBox="1"/>
          <p:nvPr/>
        </p:nvSpPr>
        <p:spPr>
          <a:xfrm>
            <a:off x="2525485" y="141454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HISTÓRIA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CC9075-04F7-4919-8D7B-F0CF1D75C8A1}"/>
              </a:ext>
            </a:extLst>
          </p:cNvPr>
          <p:cNvSpPr txBox="1"/>
          <p:nvPr/>
        </p:nvSpPr>
        <p:spPr>
          <a:xfrm>
            <a:off x="2525485" y="2160742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</a:t>
            </a:r>
            <a:r>
              <a:rPr lang="pt-BR" b="1" i="1" dirty="0"/>
              <a:t>OCALIZAÇÃO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F830A3-EA40-4F5A-91E2-D4D5094A1E8A}"/>
              </a:ext>
            </a:extLst>
          </p:cNvPr>
          <p:cNvSpPr txBox="1"/>
          <p:nvPr/>
        </p:nvSpPr>
        <p:spPr>
          <a:xfrm>
            <a:off x="2485443" y="3049836"/>
            <a:ext cx="207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DIETA ALIMENTAR</a:t>
            </a:r>
            <a:endParaRPr lang="pt-BR" b="1" i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42D863-B324-40A8-99EE-7EEA44DC3B52}"/>
              </a:ext>
            </a:extLst>
          </p:cNvPr>
          <p:cNvSpPr txBox="1"/>
          <p:nvPr/>
        </p:nvSpPr>
        <p:spPr>
          <a:xfrm>
            <a:off x="2525485" y="2493138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024C5C-167D-4282-9B9F-D8BDB4AB6B87}"/>
              </a:ext>
            </a:extLst>
          </p:cNvPr>
          <p:cNvSpPr txBox="1"/>
          <p:nvPr/>
        </p:nvSpPr>
        <p:spPr>
          <a:xfrm>
            <a:off x="2525485" y="1764845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C2E027-8497-4408-8600-29046FBA218B}"/>
              </a:ext>
            </a:extLst>
          </p:cNvPr>
          <p:cNvSpPr txBox="1"/>
          <p:nvPr/>
        </p:nvSpPr>
        <p:spPr>
          <a:xfrm>
            <a:off x="2508759" y="2364629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C96008-7F4F-4B8F-88BA-A0C4764A89BF}"/>
              </a:ext>
            </a:extLst>
          </p:cNvPr>
          <p:cNvSpPr txBox="1"/>
          <p:nvPr/>
        </p:nvSpPr>
        <p:spPr>
          <a:xfrm>
            <a:off x="2474557" y="3255509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5D7552-A5D2-4473-A3AC-87146AB6D257}"/>
              </a:ext>
            </a:extLst>
          </p:cNvPr>
          <p:cNvSpPr txBox="1"/>
          <p:nvPr/>
        </p:nvSpPr>
        <p:spPr>
          <a:xfrm>
            <a:off x="2525485" y="1636490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38BD21-B4F9-4E85-A7F7-C72B1F66F070}"/>
              </a:ext>
            </a:extLst>
          </p:cNvPr>
          <p:cNvSpPr txBox="1"/>
          <p:nvPr/>
        </p:nvSpPr>
        <p:spPr>
          <a:xfrm>
            <a:off x="2525485" y="910456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>
                <a:solidFill>
                  <a:schemeClr val="tx1"/>
                </a:solidFill>
              </a:rPr>
              <a:t>TRIBO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>
                <a:solidFill>
                  <a:schemeClr val="tx1"/>
                </a:solidFill>
              </a:rPr>
              <a:t>TRIBO 2</a:t>
            </a:r>
          </a:p>
        </p:txBody>
      </p:sp>
    </p:spTree>
    <p:extLst>
      <p:ext uri="{BB962C8B-B14F-4D97-AF65-F5344CB8AC3E}">
        <p14:creationId xmlns:p14="http://schemas.microsoft.com/office/powerpoint/2010/main" val="217216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5EE0D80-CCFE-4351-930A-CB69E9C33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7C501A-C531-4874-86B6-62B917C09C05}"/>
              </a:ext>
            </a:extLst>
          </p:cNvPr>
          <p:cNvSpPr txBox="1"/>
          <p:nvPr/>
        </p:nvSpPr>
        <p:spPr>
          <a:xfrm>
            <a:off x="3310116" y="19859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735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TextShape 1"/>
          <p:cNvSpPr txBox="1"/>
          <p:nvPr/>
        </p:nvSpPr>
        <p:spPr>
          <a:xfrm>
            <a:off x="91440" y="472032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C45D394-A2BF-4385-8276-0F7959FB7BDA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5" name="TextShape 2"/>
          <p:cNvSpPr txBox="1"/>
          <p:nvPr/>
        </p:nvSpPr>
        <p:spPr>
          <a:xfrm>
            <a:off x="288000" y="1309680"/>
            <a:ext cx="626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   Relações entre tribos aleatórias</a:t>
            </a:r>
          </a:p>
        </p:txBody>
      </p:sp>
      <p:sp>
        <p:nvSpPr>
          <p:cNvPr id="1896" name="TextShape 3"/>
          <p:cNvSpPr txBox="1"/>
          <p:nvPr/>
        </p:nvSpPr>
        <p:spPr>
          <a:xfrm>
            <a:off x="288000" y="317160"/>
            <a:ext cx="3960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Limitações do Projeto</a:t>
            </a:r>
          </a:p>
        </p:txBody>
      </p:sp>
      <p:sp>
        <p:nvSpPr>
          <p:cNvPr id="1897" name="TextShape 4"/>
          <p:cNvSpPr txBox="1"/>
          <p:nvPr/>
        </p:nvSpPr>
        <p:spPr>
          <a:xfrm>
            <a:off x="288000" y="1885320"/>
            <a:ext cx="45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   Quantidade reduzida de tribos</a:t>
            </a:r>
          </a:p>
        </p:txBody>
      </p:sp>
      <p:sp>
        <p:nvSpPr>
          <p:cNvPr id="1898" name="TextShape 5"/>
          <p:cNvSpPr txBox="1"/>
          <p:nvPr/>
        </p:nvSpPr>
        <p:spPr>
          <a:xfrm>
            <a:off x="288000" y="2421720"/>
            <a:ext cx="453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   Melhorias no algoritmo</a:t>
            </a:r>
          </a:p>
        </p:txBody>
      </p:sp>
    </p:spTree>
    <p:extLst>
      <p:ext uri="{BB962C8B-B14F-4D97-AF65-F5344CB8AC3E}">
        <p14:creationId xmlns:p14="http://schemas.microsoft.com/office/powerpoint/2010/main" val="3608436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254000" y="1095569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OBRIGADO!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95085" y="2255369"/>
            <a:ext cx="410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Gabriel Rios, Lucas </a:t>
            </a:r>
            <a:r>
              <a:rPr lang="pt-BR" b="1" dirty="0" err="1">
                <a:solidFill>
                  <a:schemeClr val="bg1"/>
                </a:solidFill>
              </a:rPr>
              <a:t>Astur</a:t>
            </a:r>
            <a:r>
              <a:rPr lang="pt-BR" b="1" dirty="0">
                <a:solidFill>
                  <a:schemeClr val="bg1"/>
                </a:solidFill>
              </a:rPr>
              <a:t>, André </a:t>
            </a:r>
            <a:r>
              <a:rPr lang="pt-BR" b="1" dirty="0" err="1">
                <a:solidFill>
                  <a:schemeClr val="bg1"/>
                </a:solidFill>
              </a:rPr>
              <a:t>Toyama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9828" y="4171369"/>
            <a:ext cx="389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Engenharia da Computação, 2017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9828" y="4633035"/>
            <a:ext cx="3897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INSPER</a:t>
            </a:r>
          </a:p>
        </p:txBody>
      </p:sp>
    </p:spTree>
    <p:extLst>
      <p:ext uri="{BB962C8B-B14F-4D97-AF65-F5344CB8AC3E}">
        <p14:creationId xmlns:p14="http://schemas.microsoft.com/office/powerpoint/2010/main" val="5503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239328" y="108004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Qual a sua tribo Indígena?</a:t>
            </a:r>
          </a:p>
        </p:txBody>
      </p:sp>
      <p:sp>
        <p:nvSpPr>
          <p:cNvPr id="3845" name="Shape 38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39328" y="1457850"/>
            <a:ext cx="6640443" cy="3087000"/>
          </a:xfrm>
        </p:spPr>
        <p:txBody>
          <a:bodyPr/>
          <a:lstStyle/>
          <a:p>
            <a:pPr marL="285750" indent="-285750"/>
            <a:r>
              <a:rPr lang="pt-BR" dirty="0"/>
              <a:t>História de formação e costumes da tribo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Cultura em geral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Localização e População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Dieta Alimentar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Religião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Língua raiz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881" y="129774"/>
            <a:ext cx="6761100" cy="857400"/>
          </a:xfrm>
        </p:spPr>
        <p:txBody>
          <a:bodyPr/>
          <a:lstStyle/>
          <a:p>
            <a:r>
              <a:rPr lang="pt-BR" dirty="0"/>
              <a:t>Objetivos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881" y="1102179"/>
            <a:ext cx="6761100" cy="2980500"/>
          </a:xfrm>
        </p:spPr>
        <p:txBody>
          <a:bodyPr/>
          <a:lstStyle/>
          <a:p>
            <a:r>
              <a:rPr lang="pt-BR" sz="2000" dirty="0"/>
              <a:t>Disseminação da cultura indígena brasileira</a:t>
            </a:r>
          </a:p>
          <a:p>
            <a:endParaRPr lang="pt-BR" sz="2000" dirty="0"/>
          </a:p>
          <a:p>
            <a:r>
              <a:rPr lang="pt-BR" sz="2000" dirty="0"/>
              <a:t>Despertar interesse pelo assunto</a:t>
            </a:r>
          </a:p>
          <a:p>
            <a:endParaRPr lang="pt-BR" sz="2000" dirty="0"/>
          </a:p>
          <a:p>
            <a:r>
              <a:rPr lang="pt-BR" sz="2000" dirty="0"/>
              <a:t>Relação entre tribos indígenas</a:t>
            </a:r>
          </a:p>
          <a:p>
            <a:endParaRPr lang="pt-BR" sz="2000" dirty="0"/>
          </a:p>
          <a:p>
            <a:r>
              <a:rPr lang="pt-BR" sz="2000" dirty="0"/>
              <a:t>Conhecimento histórico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2" name="Retângulo 21"/>
          <p:cNvSpPr/>
          <p:nvPr/>
        </p:nvSpPr>
        <p:spPr>
          <a:xfrm>
            <a:off x="2155541" y="501833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245529" y="70483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</a:t>
            </a:r>
            <a:r>
              <a:rPr lang="pt-BR" b="1" i="1" dirty="0"/>
              <a:t>RIBO X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474557" y="3426159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8DAC1E-F4D9-467D-9324-F6F1D25C4726}"/>
              </a:ext>
            </a:extLst>
          </p:cNvPr>
          <p:cNvSpPr txBox="1"/>
          <p:nvPr/>
        </p:nvSpPr>
        <p:spPr>
          <a:xfrm>
            <a:off x="2525485" y="141454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HISTÓRIA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CC9075-04F7-4919-8D7B-F0CF1D75C8A1}"/>
              </a:ext>
            </a:extLst>
          </p:cNvPr>
          <p:cNvSpPr txBox="1"/>
          <p:nvPr/>
        </p:nvSpPr>
        <p:spPr>
          <a:xfrm>
            <a:off x="2525485" y="2160742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</a:t>
            </a:r>
            <a:r>
              <a:rPr lang="pt-BR" b="1" i="1" dirty="0"/>
              <a:t>OCALIZAÇÃO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F830A3-EA40-4F5A-91E2-D4D5094A1E8A}"/>
              </a:ext>
            </a:extLst>
          </p:cNvPr>
          <p:cNvSpPr txBox="1"/>
          <p:nvPr/>
        </p:nvSpPr>
        <p:spPr>
          <a:xfrm>
            <a:off x="2485443" y="3049836"/>
            <a:ext cx="2071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DIETA ALIMENTAR</a:t>
            </a:r>
            <a:endParaRPr lang="pt-BR" b="1" i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42D863-B324-40A8-99EE-7EEA44DC3B52}"/>
              </a:ext>
            </a:extLst>
          </p:cNvPr>
          <p:cNvSpPr txBox="1"/>
          <p:nvPr/>
        </p:nvSpPr>
        <p:spPr>
          <a:xfrm>
            <a:off x="2525485" y="2493138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024C5C-167D-4282-9B9F-D8BDB4AB6B87}"/>
              </a:ext>
            </a:extLst>
          </p:cNvPr>
          <p:cNvSpPr txBox="1"/>
          <p:nvPr/>
        </p:nvSpPr>
        <p:spPr>
          <a:xfrm>
            <a:off x="2525485" y="1764845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TRIBO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C2E027-8497-4408-8600-29046FBA218B}"/>
              </a:ext>
            </a:extLst>
          </p:cNvPr>
          <p:cNvSpPr txBox="1"/>
          <p:nvPr/>
        </p:nvSpPr>
        <p:spPr>
          <a:xfrm>
            <a:off x="2508759" y="2364629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C96008-7F4F-4B8F-88BA-A0C4764A89BF}"/>
              </a:ext>
            </a:extLst>
          </p:cNvPr>
          <p:cNvSpPr txBox="1"/>
          <p:nvPr/>
        </p:nvSpPr>
        <p:spPr>
          <a:xfrm>
            <a:off x="2474557" y="3255509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5D7552-A5D2-4473-A3AC-87146AB6D257}"/>
              </a:ext>
            </a:extLst>
          </p:cNvPr>
          <p:cNvSpPr txBox="1"/>
          <p:nvPr/>
        </p:nvSpPr>
        <p:spPr>
          <a:xfrm>
            <a:off x="2525485" y="1636490"/>
            <a:ext cx="1740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/>
              <a:t>Lorem</a:t>
            </a:r>
            <a:r>
              <a:rPr lang="pt-BR" sz="900" b="1" i="1" dirty="0"/>
              <a:t> ipsum </a:t>
            </a:r>
            <a:r>
              <a:rPr lang="pt-BR" sz="900" b="1" i="1" dirty="0" err="1"/>
              <a:t>dolor</a:t>
            </a:r>
            <a:r>
              <a:rPr lang="pt-BR" sz="900" b="1" i="1" dirty="0"/>
              <a:t> </a:t>
            </a:r>
            <a:r>
              <a:rPr lang="pt-BR" sz="900" b="1" i="1" dirty="0" err="1"/>
              <a:t>sit</a:t>
            </a:r>
            <a:r>
              <a:rPr lang="pt-BR" sz="900" b="1" i="1" dirty="0"/>
              <a:t> </a:t>
            </a:r>
            <a:r>
              <a:rPr lang="pt-BR" sz="900" b="1" i="1" dirty="0" err="1"/>
              <a:t>amet</a:t>
            </a:r>
            <a:endParaRPr lang="pt-BR" sz="900" b="1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38BD21-B4F9-4E85-A7F7-C72B1F66F070}"/>
              </a:ext>
            </a:extLst>
          </p:cNvPr>
          <p:cNvSpPr txBox="1"/>
          <p:nvPr/>
        </p:nvSpPr>
        <p:spPr>
          <a:xfrm>
            <a:off x="2525485" y="903012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>
                <a:solidFill>
                  <a:schemeClr val="tx1"/>
                </a:solidFill>
              </a:rPr>
              <a:t>TRIBO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>
                <a:solidFill>
                  <a:schemeClr val="tx1"/>
                </a:solidFill>
              </a:rPr>
              <a:t>TRIBO 2</a:t>
            </a:r>
          </a:p>
        </p:txBody>
      </p:sp>
    </p:spTree>
    <p:extLst>
      <p:ext uri="{BB962C8B-B14F-4D97-AF65-F5344CB8AC3E}">
        <p14:creationId xmlns:p14="http://schemas.microsoft.com/office/powerpoint/2010/main" val="111371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CaixaDeTexto 3"/>
          <p:cNvSpPr txBox="1"/>
          <p:nvPr/>
        </p:nvSpPr>
        <p:spPr>
          <a:xfrm>
            <a:off x="1001487" y="2111829"/>
            <a:ext cx="6212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i="1" dirty="0">
                <a:solidFill>
                  <a:schemeClr val="tx2">
                    <a:lumMod val="25000"/>
                  </a:schemeClr>
                </a:solidFill>
              </a:rPr>
              <a:t>ANÁLISE DE DADOS POR TÓPICO</a:t>
            </a:r>
          </a:p>
        </p:txBody>
      </p:sp>
    </p:spTree>
    <p:extLst>
      <p:ext uri="{BB962C8B-B14F-4D97-AF65-F5344CB8AC3E}">
        <p14:creationId xmlns:p14="http://schemas.microsoft.com/office/powerpoint/2010/main" val="98967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LÍNGUA</a:t>
            </a:r>
          </a:p>
        </p:txBody>
      </p:sp>
      <p:sp>
        <p:nvSpPr>
          <p:cNvPr id="118" name="Elipse 117"/>
          <p:cNvSpPr/>
          <p:nvPr/>
        </p:nvSpPr>
        <p:spPr>
          <a:xfrm flipH="1">
            <a:off x="2909280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65623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46814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605964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31794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32474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95477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81137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57943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93049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81137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81137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80457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95477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33101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LINGUA</a:t>
            </a:r>
          </a:p>
        </p:txBody>
      </p:sp>
      <p:sp>
        <p:nvSpPr>
          <p:cNvPr id="118" name="Elipse 117"/>
          <p:cNvSpPr/>
          <p:nvPr/>
        </p:nvSpPr>
        <p:spPr>
          <a:xfrm flipH="1">
            <a:off x="2885336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41679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22870" y="36610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582020" y="390778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07850" y="433595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08530" y="410372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71533" y="330896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57193" y="330896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33999" y="330896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69105" y="333446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57193" y="393329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57193" y="425238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56513" y="408195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71533" y="330896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47064" y="272105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</a:p>
        </p:txBody>
      </p:sp>
      <p:sp>
        <p:nvSpPr>
          <p:cNvPr id="3" name="Elipse 2"/>
          <p:cNvSpPr/>
          <p:nvPr/>
        </p:nvSpPr>
        <p:spPr>
          <a:xfrm>
            <a:off x="1030514" y="1962949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92229" y="2322612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ESCOLHIDA</a:t>
            </a:r>
          </a:p>
        </p:txBody>
      </p:sp>
    </p:spTree>
    <p:extLst>
      <p:ext uri="{BB962C8B-B14F-4D97-AF65-F5344CB8AC3E}">
        <p14:creationId xmlns:p14="http://schemas.microsoft.com/office/powerpoint/2010/main" val="24569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" name="Elipse 1"/>
          <p:cNvSpPr/>
          <p:nvPr/>
        </p:nvSpPr>
        <p:spPr>
          <a:xfrm flipH="1">
            <a:off x="640231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1396574" y="87085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377765" y="137160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1336915" y="161834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1162745" y="204651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563425" y="18142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" idx="5"/>
            <a:endCxn id="8" idx="1"/>
          </p:cNvCxnSpPr>
          <p:nvPr/>
        </p:nvCxnSpPr>
        <p:spPr>
          <a:xfrm flipH="1">
            <a:off x="526428" y="1019521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7" idx="5"/>
            <a:endCxn id="11" idx="1"/>
          </p:cNvCxnSpPr>
          <p:nvPr/>
        </p:nvCxnSpPr>
        <p:spPr>
          <a:xfrm flipH="1">
            <a:off x="712088" y="1019521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" idx="3"/>
            <a:endCxn id="9" idx="6"/>
          </p:cNvCxnSpPr>
          <p:nvPr/>
        </p:nvCxnSpPr>
        <p:spPr>
          <a:xfrm>
            <a:off x="788894" y="1019521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7" idx="4"/>
            <a:endCxn id="9" idx="0"/>
          </p:cNvCxnSpPr>
          <p:nvPr/>
        </p:nvCxnSpPr>
        <p:spPr>
          <a:xfrm flipH="1">
            <a:off x="1424000" y="1045028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9" idx="7"/>
            <a:endCxn id="11" idx="1"/>
          </p:cNvCxnSpPr>
          <p:nvPr/>
        </p:nvCxnSpPr>
        <p:spPr>
          <a:xfrm flipH="1">
            <a:off x="712088" y="1643851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0" idx="7"/>
            <a:endCxn id="11" idx="3"/>
          </p:cNvCxnSpPr>
          <p:nvPr/>
        </p:nvCxnSpPr>
        <p:spPr>
          <a:xfrm flipH="1" flipV="1">
            <a:off x="712088" y="1962949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1"/>
            <a:endCxn id="9" idx="4"/>
          </p:cNvCxnSpPr>
          <p:nvPr/>
        </p:nvCxnSpPr>
        <p:spPr>
          <a:xfrm flipV="1">
            <a:off x="1311408" y="1792514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5"/>
            <a:endCxn id="8" idx="1"/>
          </p:cNvCxnSpPr>
          <p:nvPr/>
        </p:nvCxnSpPr>
        <p:spPr>
          <a:xfrm flipH="1">
            <a:off x="526428" y="1019521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0" y="477863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</a:p>
        </p:txBody>
      </p:sp>
      <p:sp>
        <p:nvSpPr>
          <p:cNvPr id="43" name="Elipse 42"/>
          <p:cNvSpPr/>
          <p:nvPr/>
        </p:nvSpPr>
        <p:spPr>
          <a:xfrm flipH="1">
            <a:off x="716375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 flipH="1">
            <a:off x="1472718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 flipH="1">
            <a:off x="453909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 flipH="1">
            <a:off x="1413059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 flipH="1">
            <a:off x="1238889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 flipH="1">
            <a:off x="639569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Conector reto 48"/>
          <p:cNvCxnSpPr>
            <a:stCxn id="43" idx="5"/>
            <a:endCxn id="45" idx="1"/>
          </p:cNvCxnSpPr>
          <p:nvPr/>
        </p:nvCxnSpPr>
        <p:spPr>
          <a:xfrm flipH="1">
            <a:off x="602572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44" idx="5"/>
            <a:endCxn id="48" idx="1"/>
          </p:cNvCxnSpPr>
          <p:nvPr/>
        </p:nvCxnSpPr>
        <p:spPr>
          <a:xfrm flipH="1">
            <a:off x="788232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3" idx="3"/>
            <a:endCxn id="46" idx="6"/>
          </p:cNvCxnSpPr>
          <p:nvPr/>
        </p:nvCxnSpPr>
        <p:spPr>
          <a:xfrm>
            <a:off x="865038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44" idx="4"/>
            <a:endCxn id="46" idx="0"/>
          </p:cNvCxnSpPr>
          <p:nvPr/>
        </p:nvCxnSpPr>
        <p:spPr>
          <a:xfrm flipH="1">
            <a:off x="1500144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6" idx="7"/>
            <a:endCxn id="48" idx="1"/>
          </p:cNvCxnSpPr>
          <p:nvPr/>
        </p:nvCxnSpPr>
        <p:spPr>
          <a:xfrm flipH="1">
            <a:off x="788232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47" idx="7"/>
            <a:endCxn id="48" idx="3"/>
          </p:cNvCxnSpPr>
          <p:nvPr/>
        </p:nvCxnSpPr>
        <p:spPr>
          <a:xfrm flipH="1" flipV="1">
            <a:off x="788232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47" idx="1"/>
            <a:endCxn id="46" idx="4"/>
          </p:cNvCxnSpPr>
          <p:nvPr/>
        </p:nvCxnSpPr>
        <p:spPr>
          <a:xfrm flipV="1">
            <a:off x="1387552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44" idx="5"/>
            <a:endCxn id="45" idx="1"/>
          </p:cNvCxnSpPr>
          <p:nvPr/>
        </p:nvCxnSpPr>
        <p:spPr>
          <a:xfrm flipH="1">
            <a:off x="602572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178103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CULTURA</a:t>
            </a:r>
          </a:p>
        </p:txBody>
      </p:sp>
      <p:sp>
        <p:nvSpPr>
          <p:cNvPr id="88" name="Elipse 87"/>
          <p:cNvSpPr/>
          <p:nvPr/>
        </p:nvSpPr>
        <p:spPr>
          <a:xfrm flipH="1">
            <a:off x="3009227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 flipH="1">
            <a:off x="3765570" y="93628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 flipH="1">
            <a:off x="2746761" y="143702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 flipH="1">
            <a:off x="3705911" y="168376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 flipH="1">
            <a:off x="3531741" y="211193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 flipH="1">
            <a:off x="2932421" y="187970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4" name="Conector reto 93"/>
          <p:cNvCxnSpPr>
            <a:stCxn id="88" idx="5"/>
            <a:endCxn id="90" idx="1"/>
          </p:cNvCxnSpPr>
          <p:nvPr/>
        </p:nvCxnSpPr>
        <p:spPr>
          <a:xfrm flipH="1">
            <a:off x="2895424" y="1084943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89" idx="5"/>
            <a:endCxn id="93" idx="1"/>
          </p:cNvCxnSpPr>
          <p:nvPr/>
        </p:nvCxnSpPr>
        <p:spPr>
          <a:xfrm flipH="1">
            <a:off x="3081084" y="1084943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stCxn id="88" idx="3"/>
            <a:endCxn id="91" idx="6"/>
          </p:cNvCxnSpPr>
          <p:nvPr/>
        </p:nvCxnSpPr>
        <p:spPr>
          <a:xfrm>
            <a:off x="3157890" y="1084943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9" idx="4"/>
            <a:endCxn id="91" idx="0"/>
          </p:cNvCxnSpPr>
          <p:nvPr/>
        </p:nvCxnSpPr>
        <p:spPr>
          <a:xfrm flipH="1">
            <a:off x="3792996" y="1110450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91" idx="7"/>
            <a:endCxn id="93" idx="1"/>
          </p:cNvCxnSpPr>
          <p:nvPr/>
        </p:nvCxnSpPr>
        <p:spPr>
          <a:xfrm flipH="1">
            <a:off x="3081084" y="1709273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92" idx="7"/>
            <a:endCxn id="93" idx="3"/>
          </p:cNvCxnSpPr>
          <p:nvPr/>
        </p:nvCxnSpPr>
        <p:spPr>
          <a:xfrm flipH="1" flipV="1">
            <a:off x="3081084" y="2028371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92" idx="1"/>
            <a:endCxn id="91" idx="4"/>
          </p:cNvCxnSpPr>
          <p:nvPr/>
        </p:nvCxnSpPr>
        <p:spPr>
          <a:xfrm flipV="1">
            <a:off x="3680404" y="1857936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>
            <a:stCxn id="89" idx="5"/>
            <a:endCxn id="90" idx="1"/>
          </p:cNvCxnSpPr>
          <p:nvPr/>
        </p:nvCxnSpPr>
        <p:spPr>
          <a:xfrm flipH="1">
            <a:off x="2895424" y="1084943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470955" y="497038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DIETA</a:t>
            </a:r>
          </a:p>
        </p:txBody>
      </p:sp>
      <p:sp>
        <p:nvSpPr>
          <p:cNvPr id="103" name="Elipse 102"/>
          <p:cNvSpPr/>
          <p:nvPr/>
        </p:nvSpPr>
        <p:spPr>
          <a:xfrm flipH="1">
            <a:off x="5291668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 flipH="1">
            <a:off x="6048011" y="95794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 flipH="1">
            <a:off x="5029202" y="1458686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 flipH="1">
            <a:off x="5988352" y="170542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 flipH="1">
            <a:off x="5814182" y="213360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 flipH="1">
            <a:off x="5214862" y="190137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9" name="Conector reto 108"/>
          <p:cNvCxnSpPr>
            <a:stCxn id="103" idx="5"/>
            <a:endCxn id="105" idx="1"/>
          </p:cNvCxnSpPr>
          <p:nvPr/>
        </p:nvCxnSpPr>
        <p:spPr>
          <a:xfrm flipH="1">
            <a:off x="5177865" y="1106606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stCxn id="104" idx="5"/>
            <a:endCxn id="108" idx="1"/>
          </p:cNvCxnSpPr>
          <p:nvPr/>
        </p:nvCxnSpPr>
        <p:spPr>
          <a:xfrm flipH="1">
            <a:off x="5363525" y="1106606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103" idx="3"/>
            <a:endCxn id="106" idx="6"/>
          </p:cNvCxnSpPr>
          <p:nvPr/>
        </p:nvCxnSpPr>
        <p:spPr>
          <a:xfrm>
            <a:off x="5440331" y="1106606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stCxn id="104" idx="4"/>
            <a:endCxn id="106" idx="0"/>
          </p:cNvCxnSpPr>
          <p:nvPr/>
        </p:nvCxnSpPr>
        <p:spPr>
          <a:xfrm flipH="1">
            <a:off x="6075437" y="1132113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106" idx="7"/>
            <a:endCxn id="108" idx="1"/>
          </p:cNvCxnSpPr>
          <p:nvPr/>
        </p:nvCxnSpPr>
        <p:spPr>
          <a:xfrm flipH="1">
            <a:off x="5363525" y="1730936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107" idx="7"/>
            <a:endCxn id="108" idx="3"/>
          </p:cNvCxnSpPr>
          <p:nvPr/>
        </p:nvCxnSpPr>
        <p:spPr>
          <a:xfrm flipH="1" flipV="1">
            <a:off x="5363525" y="2050034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107" idx="1"/>
            <a:endCxn id="106" idx="4"/>
          </p:cNvCxnSpPr>
          <p:nvPr/>
        </p:nvCxnSpPr>
        <p:spPr>
          <a:xfrm flipV="1">
            <a:off x="5962845" y="1879599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04" idx="5"/>
            <a:endCxn id="105" idx="1"/>
          </p:cNvCxnSpPr>
          <p:nvPr/>
        </p:nvCxnSpPr>
        <p:spPr>
          <a:xfrm flipH="1">
            <a:off x="5177865" y="1106606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4753396" y="518701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LINGUA</a:t>
            </a:r>
          </a:p>
        </p:txBody>
      </p:sp>
      <p:sp>
        <p:nvSpPr>
          <p:cNvPr id="118" name="Elipse 117"/>
          <p:cNvSpPr/>
          <p:nvPr/>
        </p:nvSpPr>
        <p:spPr>
          <a:xfrm flipH="1">
            <a:off x="2885336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flipH="1">
            <a:off x="3641679" y="3160297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 flipH="1">
            <a:off x="2622870" y="36610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 flipH="1">
            <a:off x="3582020" y="390778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 flipH="1">
            <a:off x="3407850" y="4335954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 flipH="1">
            <a:off x="2808530" y="410372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4" name="Conector reto 123"/>
          <p:cNvCxnSpPr>
            <a:stCxn id="118" idx="5"/>
            <a:endCxn id="120" idx="1"/>
          </p:cNvCxnSpPr>
          <p:nvPr/>
        </p:nvCxnSpPr>
        <p:spPr>
          <a:xfrm flipH="1">
            <a:off x="2771533" y="3308960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119" idx="5"/>
            <a:endCxn id="123" idx="1"/>
          </p:cNvCxnSpPr>
          <p:nvPr/>
        </p:nvCxnSpPr>
        <p:spPr>
          <a:xfrm flipH="1">
            <a:off x="2957193" y="3308960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/>
          <p:cNvCxnSpPr>
            <a:stCxn id="118" idx="3"/>
            <a:endCxn id="121" idx="6"/>
          </p:cNvCxnSpPr>
          <p:nvPr/>
        </p:nvCxnSpPr>
        <p:spPr>
          <a:xfrm>
            <a:off x="3033999" y="3308960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119" idx="4"/>
            <a:endCxn id="121" idx="0"/>
          </p:cNvCxnSpPr>
          <p:nvPr/>
        </p:nvCxnSpPr>
        <p:spPr>
          <a:xfrm flipH="1">
            <a:off x="3669105" y="3334467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>
            <a:stCxn id="121" idx="7"/>
            <a:endCxn id="123" idx="1"/>
          </p:cNvCxnSpPr>
          <p:nvPr/>
        </p:nvCxnSpPr>
        <p:spPr>
          <a:xfrm flipH="1">
            <a:off x="2957193" y="3933290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22" idx="7"/>
            <a:endCxn id="123" idx="3"/>
          </p:cNvCxnSpPr>
          <p:nvPr/>
        </p:nvCxnSpPr>
        <p:spPr>
          <a:xfrm flipH="1" flipV="1">
            <a:off x="2957193" y="4252388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2" idx="1"/>
            <a:endCxn id="121" idx="4"/>
          </p:cNvCxnSpPr>
          <p:nvPr/>
        </p:nvCxnSpPr>
        <p:spPr>
          <a:xfrm flipV="1">
            <a:off x="3556513" y="4081953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>
            <a:stCxn id="119" idx="5"/>
            <a:endCxn id="120" idx="1"/>
          </p:cNvCxnSpPr>
          <p:nvPr/>
        </p:nvCxnSpPr>
        <p:spPr>
          <a:xfrm flipH="1">
            <a:off x="2771533" y="3308960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>
            <a:off x="2347064" y="2721055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LOC. E POPULAÇÃO</a:t>
            </a:r>
          </a:p>
        </p:txBody>
      </p:sp>
      <p:sp>
        <p:nvSpPr>
          <p:cNvPr id="133" name="Elipse 132"/>
          <p:cNvSpPr/>
          <p:nvPr/>
        </p:nvSpPr>
        <p:spPr>
          <a:xfrm flipH="1">
            <a:off x="5356291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 flipH="1">
            <a:off x="6112634" y="307321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 flipH="1">
            <a:off x="5093825" y="357395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Elipse 135"/>
          <p:cNvSpPr/>
          <p:nvPr/>
        </p:nvSpPr>
        <p:spPr>
          <a:xfrm flipH="1">
            <a:off x="6052975" y="382069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Elipse 136"/>
          <p:cNvSpPr/>
          <p:nvPr/>
        </p:nvSpPr>
        <p:spPr>
          <a:xfrm flipH="1">
            <a:off x="5878805" y="4248869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Elipse 137"/>
          <p:cNvSpPr/>
          <p:nvPr/>
        </p:nvSpPr>
        <p:spPr>
          <a:xfrm flipH="1">
            <a:off x="5279485" y="4016640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9" name="Conector reto 138"/>
          <p:cNvCxnSpPr>
            <a:stCxn id="133" idx="5"/>
            <a:endCxn id="135" idx="1"/>
          </p:cNvCxnSpPr>
          <p:nvPr/>
        </p:nvCxnSpPr>
        <p:spPr>
          <a:xfrm flipH="1">
            <a:off x="5242488" y="3221875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stCxn id="134" idx="5"/>
            <a:endCxn id="138" idx="1"/>
          </p:cNvCxnSpPr>
          <p:nvPr/>
        </p:nvCxnSpPr>
        <p:spPr>
          <a:xfrm flipH="1">
            <a:off x="5428148" y="3221875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>
            <a:stCxn id="133" idx="3"/>
            <a:endCxn id="136" idx="6"/>
          </p:cNvCxnSpPr>
          <p:nvPr/>
        </p:nvCxnSpPr>
        <p:spPr>
          <a:xfrm>
            <a:off x="5504954" y="3221875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stCxn id="134" idx="4"/>
            <a:endCxn id="136" idx="0"/>
          </p:cNvCxnSpPr>
          <p:nvPr/>
        </p:nvCxnSpPr>
        <p:spPr>
          <a:xfrm flipH="1">
            <a:off x="6140060" y="3247382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stCxn id="136" idx="7"/>
            <a:endCxn id="138" idx="1"/>
          </p:cNvCxnSpPr>
          <p:nvPr/>
        </p:nvCxnSpPr>
        <p:spPr>
          <a:xfrm flipH="1">
            <a:off x="5428148" y="3846205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>
            <a:stCxn id="137" idx="7"/>
            <a:endCxn id="138" idx="3"/>
          </p:cNvCxnSpPr>
          <p:nvPr/>
        </p:nvCxnSpPr>
        <p:spPr>
          <a:xfrm flipH="1" flipV="1">
            <a:off x="5428148" y="4165303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137" idx="1"/>
            <a:endCxn id="136" idx="4"/>
          </p:cNvCxnSpPr>
          <p:nvPr/>
        </p:nvCxnSpPr>
        <p:spPr>
          <a:xfrm flipV="1">
            <a:off x="6027468" y="3994868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/>
          <p:cNvCxnSpPr>
            <a:stCxn id="134" idx="5"/>
            <a:endCxn id="135" idx="1"/>
          </p:cNvCxnSpPr>
          <p:nvPr/>
        </p:nvCxnSpPr>
        <p:spPr>
          <a:xfrm flipH="1">
            <a:off x="5242488" y="3221875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/>
          <p:cNvSpPr txBox="1"/>
          <p:nvPr/>
        </p:nvSpPr>
        <p:spPr>
          <a:xfrm>
            <a:off x="4818019" y="2633970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RELIGIÃO</a:t>
            </a:r>
          </a:p>
        </p:txBody>
      </p:sp>
      <p:sp>
        <p:nvSpPr>
          <p:cNvPr id="3" name="Elipse 2"/>
          <p:cNvSpPr/>
          <p:nvPr/>
        </p:nvSpPr>
        <p:spPr>
          <a:xfrm>
            <a:off x="1030514" y="1962949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92229" y="2322612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ESCOLHIDA</a:t>
            </a:r>
          </a:p>
        </p:txBody>
      </p:sp>
      <p:sp>
        <p:nvSpPr>
          <p:cNvPr id="148" name="Elipse 147"/>
          <p:cNvSpPr/>
          <p:nvPr/>
        </p:nvSpPr>
        <p:spPr>
          <a:xfrm>
            <a:off x="1204684" y="1520266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>
            <a:off x="444448" y="1725440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450586" y="1052278"/>
            <a:ext cx="139719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i="1" dirty="0"/>
              <a:t>VIZINHOS VÁLIDOS</a:t>
            </a:r>
          </a:p>
        </p:txBody>
      </p:sp>
      <p:cxnSp>
        <p:nvCxnSpPr>
          <p:cNvPr id="17" name="Conector de seta reta 16"/>
          <p:cNvCxnSpPr>
            <a:stCxn id="150" idx="7"/>
            <a:endCxn id="14" idx="2"/>
          </p:cNvCxnSpPr>
          <p:nvPr/>
        </p:nvCxnSpPr>
        <p:spPr>
          <a:xfrm flipV="1">
            <a:off x="821893" y="1283110"/>
            <a:ext cx="1327293" cy="492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48" idx="4"/>
            <a:endCxn id="14" idx="2"/>
          </p:cNvCxnSpPr>
          <p:nvPr/>
        </p:nvCxnSpPr>
        <p:spPr>
          <a:xfrm flipV="1">
            <a:off x="1425786" y="1283110"/>
            <a:ext cx="723400" cy="581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tângulo 2"/>
          <p:cNvSpPr/>
          <p:nvPr/>
        </p:nvSpPr>
        <p:spPr>
          <a:xfrm>
            <a:off x="442686" y="544286"/>
            <a:ext cx="2960914" cy="393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73314" y="1023257"/>
            <a:ext cx="166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HISTÓRIA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0231" y="1516743"/>
            <a:ext cx="17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VIZINHO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1" i="1" dirty="0"/>
              <a:t>VIZINHO 2</a:t>
            </a:r>
          </a:p>
        </p:txBody>
      </p:sp>
      <p:sp>
        <p:nvSpPr>
          <p:cNvPr id="6" name="Elipse 5"/>
          <p:cNvSpPr/>
          <p:nvPr/>
        </p:nvSpPr>
        <p:spPr>
          <a:xfrm flipH="1">
            <a:off x="4849374" y="171190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>
            <a:off x="5605717" y="1711905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 flipH="1">
            <a:off x="4586908" y="2212648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 flipH="1">
            <a:off x="5546058" y="2459391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>
            <a:off x="5371888" y="2887562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>
            <a:off x="4772568" y="2655333"/>
            <a:ext cx="174170" cy="17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6" idx="5"/>
            <a:endCxn id="8" idx="1"/>
          </p:cNvCxnSpPr>
          <p:nvPr/>
        </p:nvCxnSpPr>
        <p:spPr>
          <a:xfrm flipH="1">
            <a:off x="4735571" y="1860568"/>
            <a:ext cx="139310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5"/>
            <a:endCxn id="11" idx="1"/>
          </p:cNvCxnSpPr>
          <p:nvPr/>
        </p:nvCxnSpPr>
        <p:spPr>
          <a:xfrm flipH="1">
            <a:off x="4921231" y="1860568"/>
            <a:ext cx="709993" cy="82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3"/>
            <a:endCxn id="9" idx="6"/>
          </p:cNvCxnSpPr>
          <p:nvPr/>
        </p:nvCxnSpPr>
        <p:spPr>
          <a:xfrm>
            <a:off x="4998037" y="1860568"/>
            <a:ext cx="548021" cy="685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7" idx="4"/>
            <a:endCxn id="9" idx="0"/>
          </p:cNvCxnSpPr>
          <p:nvPr/>
        </p:nvCxnSpPr>
        <p:spPr>
          <a:xfrm flipH="1">
            <a:off x="5633143" y="1886075"/>
            <a:ext cx="59659" cy="5733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7"/>
            <a:endCxn id="11" idx="1"/>
          </p:cNvCxnSpPr>
          <p:nvPr/>
        </p:nvCxnSpPr>
        <p:spPr>
          <a:xfrm flipH="1">
            <a:off x="4921231" y="2484898"/>
            <a:ext cx="650334" cy="195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10" idx="7"/>
            <a:endCxn id="11" idx="3"/>
          </p:cNvCxnSpPr>
          <p:nvPr/>
        </p:nvCxnSpPr>
        <p:spPr>
          <a:xfrm flipH="1" flipV="1">
            <a:off x="4921231" y="2803996"/>
            <a:ext cx="476164" cy="109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1"/>
            <a:endCxn id="9" idx="4"/>
          </p:cNvCxnSpPr>
          <p:nvPr/>
        </p:nvCxnSpPr>
        <p:spPr>
          <a:xfrm flipV="1">
            <a:off x="5520551" y="2633561"/>
            <a:ext cx="112592" cy="279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  <a:endCxn id="8" idx="1"/>
          </p:cNvCxnSpPr>
          <p:nvPr/>
        </p:nvCxnSpPr>
        <p:spPr>
          <a:xfrm flipH="1">
            <a:off x="4735571" y="1860568"/>
            <a:ext cx="895653" cy="377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239657" y="2803996"/>
            <a:ext cx="442204" cy="3448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901372" y="3163659"/>
            <a:ext cx="1459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/>
              <a:t>TRIBO ESCOLHIDA</a:t>
            </a:r>
          </a:p>
        </p:txBody>
      </p:sp>
      <p:sp>
        <p:nvSpPr>
          <p:cNvPr id="22" name="Elipse 21"/>
          <p:cNvSpPr/>
          <p:nvPr/>
        </p:nvSpPr>
        <p:spPr>
          <a:xfrm>
            <a:off x="5413827" y="2361313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653591" y="2566487"/>
            <a:ext cx="442204" cy="3448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stCxn id="23" idx="7"/>
          </p:cNvCxnSpPr>
          <p:nvPr/>
        </p:nvCxnSpPr>
        <p:spPr>
          <a:xfrm flipV="1">
            <a:off x="5031036" y="2124157"/>
            <a:ext cx="1327293" cy="492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2" idx="4"/>
          </p:cNvCxnSpPr>
          <p:nvPr/>
        </p:nvCxnSpPr>
        <p:spPr>
          <a:xfrm flipV="1">
            <a:off x="5634929" y="2124157"/>
            <a:ext cx="723400" cy="581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56031" y="1885904"/>
            <a:ext cx="1397199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i="1" dirty="0"/>
              <a:t>VIZINHOS VÁLIDOS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448824" y="1086074"/>
            <a:ext cx="202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HISTÓRIA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73314" y="2415145"/>
            <a:ext cx="2670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tribo escolhida, pode-se recomendar 2 outras tribos, por tópico.</a:t>
            </a:r>
          </a:p>
        </p:txBody>
      </p:sp>
    </p:spTree>
    <p:extLst>
      <p:ext uri="{BB962C8B-B14F-4D97-AF65-F5344CB8AC3E}">
        <p14:creationId xmlns:p14="http://schemas.microsoft.com/office/powerpoint/2010/main" val="92003488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334</Words>
  <Application>Microsoft Office PowerPoint</Application>
  <PresentationFormat>Apresentação na tela (16:9)</PresentationFormat>
  <Paragraphs>127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Titillium Web Light</vt:lpstr>
      <vt:lpstr>Dosis Light</vt:lpstr>
      <vt:lpstr>Bell MT</vt:lpstr>
      <vt:lpstr>Mowbray template</vt:lpstr>
      <vt:lpstr>Wiki Índio</vt:lpstr>
      <vt:lpstr>Qual a sua tribo Indígena?</vt:lpstr>
      <vt:lpstr>Objetivos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Índio</dc:title>
  <dc:creator>GabrielRios</dc:creator>
  <cp:lastModifiedBy>Lucas Scarlato Astur</cp:lastModifiedBy>
  <cp:revision>24</cp:revision>
  <dcterms:modified xsi:type="dcterms:W3CDTF">2017-12-04T11:42:42Z</dcterms:modified>
</cp:coreProperties>
</file>