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fa0838fe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fa0838f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fa0838fe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fa0838fe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fa0838fe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fa0838fe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c6afb8a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c6afb8a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c6afb8a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c6afb8a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c6afb8a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c6afb8a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c6afb8aa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c6afb8a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4c3f29e3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4c3f29e3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4c3f29e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4c3f29e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4c3f29e3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4c3f29e3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4c3f29e3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4c3f29e3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fa0838fe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fa0838fe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fa0838f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fa0838f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fa0838fe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fa0838fe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fa0838fe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fa0838fe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Programa nacional “Mi pieza”</a:t>
            </a:r>
            <a:endParaRPr/>
          </a:p>
        </p:txBody>
      </p:sp>
      <p:sp>
        <p:nvSpPr>
          <p:cNvPr id="55" name="Google Shape;55;p13"/>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Cómo facilitar la selección de beneficiarios</a:t>
            </a:r>
            <a:endParaRPr/>
          </a:p>
        </p:txBody>
      </p:sp>
      <p:sp>
        <p:nvSpPr>
          <p:cNvPr id="56" name="Google Shape;56;p13"/>
          <p:cNvSpPr txBox="1"/>
          <p:nvPr/>
        </p:nvSpPr>
        <p:spPr>
          <a:xfrm>
            <a:off x="1818450" y="3977025"/>
            <a:ext cx="5507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419" sz="2800">
                <a:solidFill>
                  <a:schemeClr val="lt2"/>
                </a:solidFill>
              </a:rPr>
              <a:t>Autor</a:t>
            </a:r>
            <a:r>
              <a:rPr lang="es-419"/>
              <a:t>: </a:t>
            </a:r>
            <a:r>
              <a:rPr lang="es-419" sz="2800">
                <a:solidFill>
                  <a:schemeClr val="lt2"/>
                </a:solidFill>
              </a:rPr>
              <a:t>Lucas Saldaño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145275" y="1081750"/>
            <a:ext cx="4197300" cy="4883400"/>
          </a:xfrm>
          <a:prstGeom prst="rect">
            <a:avLst/>
          </a:prstGeom>
        </p:spPr>
        <p:txBody>
          <a:bodyPr anchorCtr="0" anchor="t" bIns="91425" lIns="91425" spcFirstLastPara="1" rIns="91425" wrap="square" tIns="91425">
            <a:normAutofit fontScale="55000" lnSpcReduction="20000"/>
          </a:bodyPr>
          <a:lstStyle/>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Gráfico que sirve para diferenciar un factor importante y que define prioridad al momento de la selección final. El hecho de que una persona con discapacidad habite en la vivienda del solicitante pone al pedido en el orden de lo prioritario para ser evaluad</a:t>
            </a:r>
            <a:r>
              <a:rPr lang="es-419" sz="1200">
                <a:solidFill>
                  <a:srgbClr val="D5D5D5"/>
                </a:solidFill>
                <a:highlight>
                  <a:srgbClr val="383838"/>
                </a:highlight>
                <a:latin typeface="Roboto"/>
                <a:ea typeface="Roboto"/>
                <a:cs typeface="Roboto"/>
                <a:sym typeface="Roboto"/>
              </a:rPr>
              <a:t>o.</a:t>
            </a:r>
            <a:endParaRPr sz="1200">
              <a:solidFill>
                <a:srgbClr val="D5D5D5"/>
              </a:solidFill>
              <a:highlight>
                <a:srgbClr val="383838"/>
              </a:highlight>
              <a:latin typeface="Roboto"/>
              <a:ea typeface="Roboto"/>
              <a:cs typeface="Roboto"/>
              <a:sym typeface="Roboto"/>
            </a:endParaRPr>
          </a:p>
          <a:p>
            <a:pPr indent="0" lvl="0" marL="0" marR="0" rtl="0" algn="just">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113" name="Google Shape;113;p22"/>
          <p:cNvSpPr txBox="1"/>
          <p:nvPr>
            <p:ph type="title"/>
          </p:nvPr>
        </p:nvSpPr>
        <p:spPr>
          <a:xfrm>
            <a:off x="476425" y="300675"/>
            <a:ext cx="8520600" cy="8550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s-419"/>
              <a:t>VALIDACIÓN DISCAPACIDAD</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pic>
        <p:nvPicPr>
          <p:cNvPr id="114" name="Google Shape;114;p22"/>
          <p:cNvPicPr preferRelativeResize="0"/>
          <p:nvPr/>
        </p:nvPicPr>
        <p:blipFill>
          <a:blip r:embed="rId3">
            <a:alphaModFix/>
          </a:blip>
          <a:stretch>
            <a:fillRect/>
          </a:stretch>
        </p:blipFill>
        <p:spPr>
          <a:xfrm>
            <a:off x="4494975" y="1308075"/>
            <a:ext cx="4397725" cy="312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145275" y="1081750"/>
            <a:ext cx="4197300" cy="4883400"/>
          </a:xfrm>
          <a:prstGeom prst="rect">
            <a:avLst/>
          </a:prstGeom>
        </p:spPr>
        <p:txBody>
          <a:bodyPr anchorCtr="0" anchor="t" bIns="91425" lIns="91425" spcFirstLastPara="1" rIns="91425" wrap="square" tIns="91425">
            <a:normAutofit fontScale="40000"/>
          </a:bodyPr>
          <a:lstStyle/>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A partir del siguiente gráfico podemos observar que en la mayoría de las solicitudes, las familias cuentan con viviendas que tienen entre 1-3 ambientes, lo cual es entendible ya que se trata de un crédito de ampliación para familias necesitadas.</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Pero a la vez también se observa, aunque en menor cantidad, que hay solicitudes de créditos para viviendas que tienen entre 4-7 ambientes.</a:t>
            </a:r>
            <a:endParaRPr sz="1200">
              <a:solidFill>
                <a:srgbClr val="D5D5D5"/>
              </a:solidFill>
              <a:highlight>
                <a:srgbClr val="383838"/>
              </a:highlight>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120" name="Google Shape;120;p23"/>
          <p:cNvSpPr txBox="1"/>
          <p:nvPr>
            <p:ph type="title"/>
          </p:nvPr>
        </p:nvSpPr>
        <p:spPr>
          <a:xfrm>
            <a:off x="476425" y="300675"/>
            <a:ext cx="8520600" cy="8550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s-419"/>
              <a:t>CANTIDAD DE AMBIENTES EN LA CASA</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pic>
        <p:nvPicPr>
          <p:cNvPr id="121" name="Google Shape;121;p23"/>
          <p:cNvPicPr preferRelativeResize="0"/>
          <p:nvPr/>
        </p:nvPicPr>
        <p:blipFill>
          <a:blip r:embed="rId3">
            <a:alphaModFix/>
          </a:blip>
          <a:stretch>
            <a:fillRect/>
          </a:stretch>
        </p:blipFill>
        <p:spPr>
          <a:xfrm>
            <a:off x="4494975" y="1155675"/>
            <a:ext cx="4502050" cy="31595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74700" y="989875"/>
            <a:ext cx="4197300" cy="5312100"/>
          </a:xfrm>
          <a:prstGeom prst="rect">
            <a:avLst/>
          </a:prstGeom>
        </p:spPr>
        <p:txBody>
          <a:bodyPr anchorCtr="0" anchor="t" bIns="91425" lIns="91425" spcFirstLastPara="1" rIns="91425" wrap="square" tIns="91425">
            <a:normAutofit fontScale="32500"/>
          </a:bodyPr>
          <a:lstStyle/>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La gráfica de pie nos brinda información sobre </a:t>
            </a:r>
            <a:r>
              <a:rPr lang="es-419" sz="3650">
                <a:solidFill>
                  <a:srgbClr val="D5D5D5"/>
                </a:solidFill>
                <a:latin typeface="Roboto"/>
                <a:ea typeface="Roboto"/>
                <a:cs typeface="Roboto"/>
                <a:sym typeface="Roboto"/>
              </a:rPr>
              <a:t>cuáles</a:t>
            </a:r>
            <a:r>
              <a:rPr lang="es-419" sz="3650">
                <a:solidFill>
                  <a:srgbClr val="D5D5D5"/>
                </a:solidFill>
                <a:latin typeface="Roboto"/>
                <a:ea typeface="Roboto"/>
                <a:cs typeface="Roboto"/>
                <a:sym typeface="Roboto"/>
              </a:rPr>
              <a:t> eran los montos de </a:t>
            </a:r>
            <a:r>
              <a:rPr lang="es-419" sz="3650">
                <a:solidFill>
                  <a:srgbClr val="D5D5D5"/>
                </a:solidFill>
                <a:latin typeface="Roboto"/>
                <a:ea typeface="Roboto"/>
                <a:cs typeface="Roboto"/>
                <a:sym typeface="Roboto"/>
              </a:rPr>
              <a:t>crédito</a:t>
            </a:r>
            <a:r>
              <a:rPr lang="es-419" sz="3650">
                <a:solidFill>
                  <a:srgbClr val="D5D5D5"/>
                </a:solidFill>
                <a:latin typeface="Roboto"/>
                <a:ea typeface="Roboto"/>
                <a:cs typeface="Roboto"/>
                <a:sym typeface="Roboto"/>
              </a:rPr>
              <a:t> que se podían solicitar y un porcentaje de elección de cada una.</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A priori se puede observar que las opciones en la solicitud eran dos:</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240000(</a:t>
            </a:r>
            <a:r>
              <a:rPr lang="es-419" sz="3650">
                <a:solidFill>
                  <a:srgbClr val="D5D5D5"/>
                </a:solidFill>
                <a:latin typeface="Roboto"/>
                <a:ea typeface="Roboto"/>
                <a:cs typeface="Roboto"/>
                <a:sym typeface="Roboto"/>
              </a:rPr>
              <a:t>doscientos</a:t>
            </a:r>
            <a:r>
              <a:rPr lang="es-419" sz="3650">
                <a:solidFill>
                  <a:srgbClr val="D5D5D5"/>
                </a:solidFill>
                <a:latin typeface="Roboto"/>
                <a:ea typeface="Roboto"/>
                <a:cs typeface="Roboto"/>
                <a:sym typeface="Roboto"/>
              </a:rPr>
              <a:t> cuarenta mil pesos argentinos) o 100000(diez mil pesos argentinos).</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La opción más elegida fue la de 240000 (docientos cuarenta mil pesos argentinos), según detalla la gráfica, el 70,6% de las solicitudes se inclinaron por esta alternativa. Mientras un 29,4% se inclinó por solicitar 100000 (diez mil pesos argentinos</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127" name="Google Shape;127;p24"/>
          <p:cNvSpPr txBox="1"/>
          <p:nvPr>
            <p:ph type="title"/>
          </p:nvPr>
        </p:nvSpPr>
        <p:spPr>
          <a:xfrm>
            <a:off x="476425" y="300675"/>
            <a:ext cx="8520600" cy="8550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s-419"/>
              <a:t>PORCENTAJES DE MONTOS POR SOLICITUDES</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pic>
        <p:nvPicPr>
          <p:cNvPr id="128" name="Google Shape;128;p24"/>
          <p:cNvPicPr preferRelativeResize="0"/>
          <p:nvPr/>
        </p:nvPicPr>
        <p:blipFill>
          <a:blip r:embed="rId3">
            <a:alphaModFix/>
          </a:blip>
          <a:stretch>
            <a:fillRect/>
          </a:stretch>
        </p:blipFill>
        <p:spPr>
          <a:xfrm>
            <a:off x="4896625" y="900500"/>
            <a:ext cx="3743725" cy="384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74700" y="896700"/>
            <a:ext cx="7227600" cy="5405700"/>
          </a:xfrm>
          <a:prstGeom prst="rect">
            <a:avLst/>
          </a:prstGeom>
        </p:spPr>
        <p:txBody>
          <a:bodyPr anchorCtr="0" anchor="t" bIns="91425" lIns="91425" spcFirstLastPara="1" rIns="91425" wrap="square" tIns="91425">
            <a:normAutofit fontScale="62500" lnSpcReduction="20000"/>
          </a:bodyPr>
          <a:lstStyle/>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Algoritmo de clasificación</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Teniendo en cuenta que se trata de un modelo de aprendizaje supervisado que permita identificar si a una persona se le da o no un </a:t>
            </a:r>
            <a:r>
              <a:rPr lang="es-419" sz="3650">
                <a:solidFill>
                  <a:srgbClr val="D5D5D5"/>
                </a:solidFill>
                <a:latin typeface="Roboto"/>
                <a:ea typeface="Roboto"/>
                <a:cs typeface="Roboto"/>
                <a:sym typeface="Roboto"/>
              </a:rPr>
              <a:t>crédito</a:t>
            </a:r>
            <a:r>
              <a:rPr lang="es-419" sz="3650">
                <a:solidFill>
                  <a:srgbClr val="D5D5D5"/>
                </a:solidFill>
                <a:latin typeface="Roboto"/>
                <a:ea typeface="Roboto"/>
                <a:cs typeface="Roboto"/>
                <a:sym typeface="Roboto"/>
              </a:rPr>
              <a:t> el algoritmo de clasificación elegido es el </a:t>
            </a:r>
            <a:r>
              <a:rPr lang="es-419" sz="3650">
                <a:solidFill>
                  <a:srgbClr val="D5D5D5"/>
                </a:solidFill>
                <a:latin typeface="Roboto"/>
                <a:ea typeface="Roboto"/>
                <a:cs typeface="Roboto"/>
                <a:sym typeface="Roboto"/>
              </a:rPr>
              <a:t>Árbol</a:t>
            </a:r>
            <a:r>
              <a:rPr lang="es-419" sz="3650">
                <a:solidFill>
                  <a:srgbClr val="D5D5D5"/>
                </a:solidFill>
                <a:latin typeface="Roboto"/>
                <a:ea typeface="Roboto"/>
                <a:cs typeface="Roboto"/>
                <a:sym typeface="Roboto"/>
              </a:rPr>
              <a:t> de Decisión</a:t>
            </a:r>
            <a:endParaRPr sz="1200">
              <a:solidFill>
                <a:srgbClr val="D5D5D5"/>
              </a:solidFill>
              <a:highlight>
                <a:srgbClr val="383838"/>
              </a:highlight>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134" name="Google Shape;134;p25"/>
          <p:cNvSpPr txBox="1"/>
          <p:nvPr>
            <p:ph type="title"/>
          </p:nvPr>
        </p:nvSpPr>
        <p:spPr>
          <a:xfrm>
            <a:off x="476425" y="300675"/>
            <a:ext cx="8520600" cy="8550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s-419"/>
              <a:t>MACHINE LEARNING</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74700" y="874150"/>
            <a:ext cx="4197300" cy="5312100"/>
          </a:xfrm>
          <a:prstGeom prst="rect">
            <a:avLst/>
          </a:prstGeom>
        </p:spPr>
        <p:txBody>
          <a:bodyPr anchorCtr="0" anchor="t" bIns="91425" lIns="91425" spcFirstLastPara="1" rIns="91425" wrap="square" tIns="91425">
            <a:normAutofit lnSpcReduction="10000"/>
          </a:bodyPr>
          <a:lstStyle/>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140" name="Google Shape;140;p26"/>
          <p:cNvSpPr txBox="1"/>
          <p:nvPr>
            <p:ph type="title"/>
          </p:nvPr>
        </p:nvSpPr>
        <p:spPr>
          <a:xfrm>
            <a:off x="476425" y="300675"/>
            <a:ext cx="8520600" cy="8550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s-419"/>
              <a:t>MÉTRICAS</a:t>
            </a:r>
            <a:r>
              <a:rPr lang="es-419"/>
              <a:t> DE DESEMPEÑO DEL MODELO</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pic>
        <p:nvPicPr>
          <p:cNvPr id="141" name="Google Shape;141;p26"/>
          <p:cNvPicPr preferRelativeResize="0"/>
          <p:nvPr/>
        </p:nvPicPr>
        <p:blipFill>
          <a:blip r:embed="rId3">
            <a:alphaModFix/>
          </a:blip>
          <a:stretch>
            <a:fillRect/>
          </a:stretch>
        </p:blipFill>
        <p:spPr>
          <a:xfrm>
            <a:off x="1919288" y="1428750"/>
            <a:ext cx="5305425" cy="114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374700" y="874150"/>
            <a:ext cx="4197300" cy="5312100"/>
          </a:xfrm>
          <a:prstGeom prst="rect">
            <a:avLst/>
          </a:prstGeom>
        </p:spPr>
        <p:txBody>
          <a:bodyPr anchorCtr="0" anchor="t" bIns="91425" lIns="91425" spcFirstLastPara="1" rIns="91425" wrap="square" tIns="91425">
            <a:normAutofit lnSpcReduction="10000"/>
          </a:bodyPr>
          <a:lstStyle/>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147" name="Google Shape;147;p27"/>
          <p:cNvSpPr txBox="1"/>
          <p:nvPr>
            <p:ph type="title"/>
          </p:nvPr>
        </p:nvSpPr>
        <p:spPr>
          <a:xfrm>
            <a:off x="476425" y="300675"/>
            <a:ext cx="8520600" cy="8550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s-419"/>
              <a:t>MÉTRICAS DE DESEMPEÑO DEL MODELO</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pic>
        <p:nvPicPr>
          <p:cNvPr id="148" name="Google Shape;148;p27"/>
          <p:cNvPicPr preferRelativeResize="0"/>
          <p:nvPr/>
        </p:nvPicPr>
        <p:blipFill>
          <a:blip r:embed="rId3">
            <a:alphaModFix/>
          </a:blip>
          <a:stretch>
            <a:fillRect/>
          </a:stretch>
        </p:blipFill>
        <p:spPr>
          <a:xfrm>
            <a:off x="1446725" y="949475"/>
            <a:ext cx="6250550" cy="390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476425" y="894975"/>
            <a:ext cx="8057400" cy="1514400"/>
          </a:xfrm>
          <a:prstGeom prst="rect">
            <a:avLst/>
          </a:prstGeom>
        </p:spPr>
        <p:txBody>
          <a:bodyPr anchorCtr="0" anchor="t" bIns="91425" lIns="91425" spcFirstLastPara="1" rIns="91425" wrap="square" tIns="91425">
            <a:normAutofit fontScale="62500" lnSpcReduction="20000"/>
          </a:bodyPr>
          <a:lstStyle/>
          <a:p>
            <a:pPr indent="0" lvl="0" marL="0" marR="0" rtl="0" algn="just">
              <a:lnSpc>
                <a:spcPct val="115000"/>
              </a:lnSpc>
              <a:spcBef>
                <a:spcPts val="600"/>
              </a:spcBef>
              <a:spcAft>
                <a:spcPts val="500"/>
              </a:spcAft>
              <a:buNone/>
            </a:pPr>
            <a:r>
              <a:rPr lang="es-419" sz="3650">
                <a:solidFill>
                  <a:srgbClr val="D5D5D5"/>
                </a:solidFill>
                <a:latin typeface="Roboto"/>
                <a:ea typeface="Roboto"/>
                <a:cs typeface="Roboto"/>
                <a:sym typeface="Roboto"/>
              </a:rPr>
              <a:t>El modelo elegido a pesar de ser el que mejores resultados obtuvo no alcanzó la robustez necesaria por lo que será necesario continuar trabajando con el mismo para aumentar su precisión.</a:t>
            </a:r>
            <a:endParaRPr sz="3650">
              <a:solidFill>
                <a:srgbClr val="D5D5D5"/>
              </a:solidFill>
              <a:latin typeface="Roboto"/>
              <a:ea typeface="Roboto"/>
              <a:cs typeface="Roboto"/>
              <a:sym typeface="Roboto"/>
            </a:endParaRPr>
          </a:p>
        </p:txBody>
      </p:sp>
      <p:sp>
        <p:nvSpPr>
          <p:cNvPr id="154" name="Google Shape;154;p28"/>
          <p:cNvSpPr txBox="1"/>
          <p:nvPr>
            <p:ph type="title"/>
          </p:nvPr>
        </p:nvSpPr>
        <p:spPr>
          <a:xfrm>
            <a:off x="476425" y="300675"/>
            <a:ext cx="8520600" cy="8550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s-419"/>
              <a:t>CONCLUSIONES Y PASOS A SEGUIR</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INTRODUCCIÓN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s-419" sz="1200">
                <a:solidFill>
                  <a:srgbClr val="D5D5D5"/>
                </a:solidFill>
                <a:latin typeface="Roboto"/>
                <a:ea typeface="Roboto"/>
                <a:cs typeface="Roboto"/>
                <a:sym typeface="Roboto"/>
              </a:rPr>
              <a:t>En Argentina tres millones y medio de familias –alrededor de un tercio de la población del país no tienen una vivienda adecuada. Esta situación parece agravarse año tras año, puesto que la tendencia al aumento del déficit habitacional se mantiene desde 2001.</a:t>
            </a:r>
            <a:endParaRPr sz="1200">
              <a:solidFill>
                <a:srgbClr val="D5D5D5"/>
              </a:solidFill>
              <a:latin typeface="Roboto"/>
              <a:ea typeface="Roboto"/>
              <a:cs typeface="Roboto"/>
              <a:sym typeface="Roboto"/>
            </a:endParaRPr>
          </a:p>
          <a:p>
            <a:pPr indent="0" lvl="0" marL="0" rtl="0" algn="l">
              <a:spcBef>
                <a:spcPts val="600"/>
              </a:spcBef>
              <a:spcAft>
                <a:spcPts val="0"/>
              </a:spcAft>
              <a:buNone/>
            </a:pPr>
            <a:r>
              <a:rPr lang="es-419" sz="1200">
                <a:solidFill>
                  <a:srgbClr val="D5D5D5"/>
                </a:solidFill>
                <a:latin typeface="Roboto"/>
                <a:ea typeface="Roboto"/>
                <a:cs typeface="Roboto"/>
                <a:sym typeface="Roboto"/>
              </a:rPr>
              <a:t>Según estimaciones oficiales hechas en la gestión anterior; de ese total, en el 60% de los casos se trata de unidades que existen pero </a:t>
            </a:r>
            <a:r>
              <a:rPr lang="es-419" sz="1200">
                <a:solidFill>
                  <a:srgbClr val="D5D5D5"/>
                </a:solidFill>
                <a:latin typeface="Roboto"/>
                <a:ea typeface="Roboto"/>
                <a:cs typeface="Roboto"/>
                <a:sym typeface="Roboto"/>
              </a:rPr>
              <a:t>tienen</a:t>
            </a:r>
            <a:r>
              <a:rPr lang="es-419" sz="1200">
                <a:solidFill>
                  <a:srgbClr val="D5D5D5"/>
                </a:solidFill>
                <a:latin typeface="Roboto"/>
                <a:ea typeface="Roboto"/>
                <a:cs typeface="Roboto"/>
                <a:sym typeface="Roboto"/>
              </a:rPr>
              <a:t> problemas de calidad.</a:t>
            </a:r>
            <a:endParaRPr sz="1200">
              <a:solidFill>
                <a:srgbClr val="D5D5D5"/>
              </a:solidFill>
              <a:latin typeface="Roboto"/>
              <a:ea typeface="Roboto"/>
              <a:cs typeface="Roboto"/>
              <a:sym typeface="Roboto"/>
            </a:endParaRPr>
          </a:p>
          <a:p>
            <a:pPr indent="0" lvl="0" marL="0" rtl="0" algn="l">
              <a:spcBef>
                <a:spcPts val="600"/>
              </a:spcBef>
              <a:spcAft>
                <a:spcPts val="0"/>
              </a:spcAft>
              <a:buNone/>
            </a:pPr>
            <a:r>
              <a:rPr lang="es-419" sz="1200">
                <a:solidFill>
                  <a:srgbClr val="D5D5D5"/>
                </a:solidFill>
                <a:latin typeface="Roboto"/>
                <a:ea typeface="Roboto"/>
                <a:cs typeface="Roboto"/>
                <a:sym typeface="Roboto"/>
              </a:rPr>
              <a:t>El 61% de los hogares con déficit habitacional se concentra en las provincias de Buenos Aires, Córdoba y Santa Fe, especialmente en los grandes centros urbanos. Le sigue la zona del noroeste, con una participación de 15%. La Patagonia, con un 4% del déficit total, es la región con menos problemas de </a:t>
            </a:r>
            <a:r>
              <a:rPr lang="es-419" sz="1200">
                <a:solidFill>
                  <a:srgbClr val="D5D5D5"/>
                </a:solidFill>
                <a:latin typeface="Roboto"/>
                <a:ea typeface="Roboto"/>
                <a:cs typeface="Roboto"/>
                <a:sym typeface="Roboto"/>
              </a:rPr>
              <a:t>vivienda</a:t>
            </a:r>
            <a:r>
              <a:rPr lang="es-419" sz="1200">
                <a:solidFill>
                  <a:srgbClr val="D5D5D5"/>
                </a:solidFill>
                <a:latin typeface="Roboto"/>
                <a:ea typeface="Roboto"/>
                <a:cs typeface="Roboto"/>
                <a:sym typeface="Roboto"/>
              </a:rPr>
              <a:t>.</a:t>
            </a:r>
            <a:endParaRPr sz="1200">
              <a:solidFill>
                <a:srgbClr val="D5D5D5"/>
              </a:solidFill>
              <a:latin typeface="Roboto"/>
              <a:ea typeface="Roboto"/>
              <a:cs typeface="Roboto"/>
              <a:sym typeface="Roboto"/>
            </a:endParaRPr>
          </a:p>
          <a:p>
            <a:pPr indent="0" lvl="0" marL="0" rtl="0" algn="l">
              <a:spcBef>
                <a:spcPts val="600"/>
              </a:spcBef>
              <a:spcAft>
                <a:spcPts val="0"/>
              </a:spcAft>
              <a:buNone/>
            </a:pPr>
            <a:r>
              <a:rPr lang="es-419" sz="1200">
                <a:solidFill>
                  <a:srgbClr val="D5D5D5"/>
                </a:solidFill>
                <a:latin typeface="Roboto"/>
                <a:ea typeface="Roboto"/>
                <a:cs typeface="Roboto"/>
                <a:sym typeface="Roboto"/>
              </a:rPr>
              <a:t>En este contexto, el Ministerio de Desarrollo Social de la Nación en conjunto con la Administración Nacional de la Seguridad Social (ANSES), abrieron el programa </a:t>
            </a:r>
            <a:r>
              <a:rPr b="1" lang="es-419" sz="1200">
                <a:solidFill>
                  <a:srgbClr val="D5D5D5"/>
                </a:solidFill>
                <a:latin typeface="Roboto"/>
                <a:ea typeface="Roboto"/>
                <a:cs typeface="Roboto"/>
                <a:sym typeface="Roboto"/>
              </a:rPr>
              <a:t>Mi Pieza 2022</a:t>
            </a:r>
            <a:r>
              <a:rPr lang="es-419" sz="1200">
                <a:solidFill>
                  <a:srgbClr val="D5D5D5"/>
                </a:solidFill>
                <a:latin typeface="Roboto"/>
                <a:ea typeface="Roboto"/>
                <a:cs typeface="Roboto"/>
                <a:sym typeface="Roboto"/>
              </a:rPr>
              <a:t>.</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006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PROBLEMA COMERCIAL</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955650"/>
            <a:ext cx="8520600" cy="38262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Es un programa destinado a mujeres que residan en barrios populares registrados en el RENABAP. Las beneficiarias cobrarán entre </a:t>
            </a:r>
            <a:endParaRPr sz="120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100.000y</a:t>
            </a:r>
            <a:endParaRPr sz="120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240.000 para obras como mejoramiento de techo, pared, piso y/o aberturas, división de interiores, refacciones menores de plomería y/o electricidad y ampliación de la vivienda.</a:t>
            </a:r>
            <a:endParaRPr sz="120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El primer desembolso, correspondiente al 50% del monto total, se otorgará con la aprobación del subsidio. Además, se deberá validar el avance de obra mediante declaración jurada y/o registro fotográfico. Caso contrario, la persona no cobrará el segundo desembolso y quedará inhabilitada para su presentación a futuros proyectos. A su vez, por cualquier incumplimiento de las bases y condiciones la persona será penada y perderá la condición de participante", se informa en el sitio web de la ANSES.</a:t>
            </a:r>
            <a:endParaRPr sz="120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Se pueden realizar las siguientes obras: Mejoramiento de techo / pared / piso / aberturas. División de interiores. Refacción menor de plomería y/o electricidad. Ampliación de vivienda.</a:t>
            </a:r>
            <a:endParaRPr sz="1200">
              <a:solidFill>
                <a:srgbClr val="D5D5D5"/>
              </a:solidFill>
              <a:highlight>
                <a:srgbClr val="383838"/>
              </a:highlight>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69" name="Google Shape;69;p15"/>
          <p:cNvSpPr txBox="1"/>
          <p:nvPr/>
        </p:nvSpPr>
        <p:spPr>
          <a:xfrm>
            <a:off x="380525" y="2245350"/>
            <a:ext cx="5535900" cy="3693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t/>
            </a:r>
            <a:endParaRPr b="1" sz="1200">
              <a:solidFill>
                <a:srgbClr val="D5D5D5"/>
              </a:solidFill>
              <a:highlight>
                <a:srgbClr val="383838"/>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006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CONTEXTO EMPRESARIAL</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955650"/>
            <a:ext cx="8520600" cy="38262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El déficit habitacional que afecta a la Argentina es de 3,5 millones de viviendas, según estimaciones oficiales; de ese total, en el 60% de los casos se trata de unidades que existen pero tiene problemas de calidad.</a:t>
            </a:r>
            <a:endParaRPr sz="120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La lógica indica que las políticas que desde diferentes sectores se despliegan deberían hacer foco en ese segmento. Pero a lo largo de los años el acento se puso en hacer nuevas unidades.</a:t>
            </a:r>
            <a:endParaRPr sz="120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Según el Registro Nacional de Barrios Populares (Renabap) en el país hay 4416 asentamientos informales (el dato es de hace tres años y quienes habitaban esos lugares concentraban un 10% de la población). El aumento de la pobreza –que según datos del Indec al segundo semestre de 2020 afecta al 42% de la población– implica más inconvenientes para acceder a una casa o para poder mejorar la que se tiene.</a:t>
            </a:r>
            <a:endParaRPr sz="120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El 61% de los hogares con déficit habitacional se concentra en las provincias de Buenos Aires, Córdoba y Santa Fe, especialmente en los grandes centros urbanos. Le sigue la zona del noroeste, con una participación de 15%. La Patagonia, con un 4% del déficit total, es la región con menos problema de viviendas.</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3006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PROBLEMA</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955650"/>
            <a:ext cx="8520600" cy="3826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600"/>
              </a:spcBef>
              <a:spcAft>
                <a:spcPts val="0"/>
              </a:spcAft>
              <a:buNone/>
            </a:pPr>
            <a:r>
              <a:rPr lang="es-419" sz="1200">
                <a:solidFill>
                  <a:srgbClr val="D5D5D5"/>
                </a:solidFill>
                <a:latin typeface="Roboto"/>
                <a:ea typeface="Roboto"/>
                <a:cs typeface="Roboto"/>
                <a:sym typeface="Roboto"/>
              </a:rPr>
              <a:t>Teniendo en cuenta la necesidad, la cantidad de mujeres que se inscriben superan las expectativas, como así </a:t>
            </a:r>
            <a:r>
              <a:rPr lang="es-419" sz="1200">
                <a:solidFill>
                  <a:srgbClr val="D5D5D5"/>
                </a:solidFill>
                <a:latin typeface="Roboto"/>
                <a:ea typeface="Roboto"/>
                <a:cs typeface="Roboto"/>
                <a:sym typeface="Roboto"/>
              </a:rPr>
              <a:t>también</a:t>
            </a:r>
            <a:r>
              <a:rPr lang="es-419" sz="1200">
                <a:solidFill>
                  <a:srgbClr val="D5D5D5"/>
                </a:solidFill>
                <a:latin typeface="Roboto"/>
                <a:ea typeface="Roboto"/>
                <a:cs typeface="Roboto"/>
                <a:sym typeface="Roboto"/>
              </a:rPr>
              <a:t> los recursos humanos y </a:t>
            </a:r>
            <a:r>
              <a:rPr lang="es-419" sz="1200">
                <a:solidFill>
                  <a:srgbClr val="D5D5D5"/>
                </a:solidFill>
                <a:latin typeface="Roboto"/>
                <a:ea typeface="Roboto"/>
                <a:cs typeface="Roboto"/>
                <a:sym typeface="Roboto"/>
              </a:rPr>
              <a:t>técnicos</a:t>
            </a:r>
            <a:r>
              <a:rPr lang="es-419" sz="1200">
                <a:solidFill>
                  <a:srgbClr val="D5D5D5"/>
                </a:solidFill>
                <a:latin typeface="Roboto"/>
                <a:ea typeface="Roboto"/>
                <a:cs typeface="Roboto"/>
                <a:sym typeface="Roboto"/>
              </a:rPr>
              <a:t>. Esta situación ocasiona demoras constantes en la entrega de los </a:t>
            </a:r>
            <a:r>
              <a:rPr lang="es-419" sz="1200">
                <a:solidFill>
                  <a:srgbClr val="D5D5D5"/>
                </a:solidFill>
                <a:latin typeface="Roboto"/>
                <a:ea typeface="Roboto"/>
                <a:cs typeface="Roboto"/>
                <a:sym typeface="Roboto"/>
              </a:rPr>
              <a:t>créditos</a:t>
            </a:r>
            <a:r>
              <a:rPr lang="es-419" sz="1200">
                <a:solidFill>
                  <a:srgbClr val="D5D5D5"/>
                </a:solidFill>
                <a:latin typeface="Roboto"/>
                <a:ea typeface="Roboto"/>
                <a:cs typeface="Roboto"/>
                <a:sym typeface="Roboto"/>
              </a:rPr>
              <a:t> y teniendo en cuenta el proceso inflacionario que se vive en Argentina y que el sector </a:t>
            </a:r>
            <a:r>
              <a:rPr lang="es-419" sz="1200">
                <a:solidFill>
                  <a:srgbClr val="D5D5D5"/>
                </a:solidFill>
                <a:latin typeface="Roboto"/>
                <a:ea typeface="Roboto"/>
                <a:cs typeface="Roboto"/>
                <a:sym typeface="Roboto"/>
              </a:rPr>
              <a:t>construcción</a:t>
            </a:r>
            <a:r>
              <a:rPr lang="es-419" sz="1200">
                <a:solidFill>
                  <a:srgbClr val="D5D5D5"/>
                </a:solidFill>
                <a:latin typeface="Roboto"/>
                <a:ea typeface="Roboto"/>
                <a:cs typeface="Roboto"/>
                <a:sym typeface="Roboto"/>
              </a:rPr>
              <a:t> es uno de los más afectados, los beneficiarios pierden poder adquisitivo con el correr de los días.</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184375" y="657150"/>
            <a:ext cx="8520600" cy="36525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s-419" sz="5700"/>
              <a:t>ANÁLISIS </a:t>
            </a:r>
            <a:endParaRPr sz="5700"/>
          </a:p>
          <a:p>
            <a:pPr indent="0" lvl="0" marL="0" marR="0" rtl="0" algn="ctr">
              <a:lnSpc>
                <a:spcPct val="100000"/>
              </a:lnSpc>
              <a:spcBef>
                <a:spcPts val="0"/>
              </a:spcBef>
              <a:spcAft>
                <a:spcPts val="0"/>
              </a:spcAft>
              <a:buNone/>
            </a:pPr>
            <a:r>
              <a:rPr lang="es-419" sz="5700"/>
              <a:t>EXPLORATORIO</a:t>
            </a:r>
            <a:endParaRPr sz="57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4738350" y="1030225"/>
            <a:ext cx="4255500" cy="4597800"/>
          </a:xfrm>
          <a:prstGeom prst="rect">
            <a:avLst/>
          </a:prstGeom>
        </p:spPr>
        <p:txBody>
          <a:bodyPr anchorCtr="0" anchor="t" bIns="91425" lIns="91425" spcFirstLastPara="1" rIns="91425" wrap="square" tIns="91425">
            <a:normAutofit fontScale="32500"/>
          </a:bodyPr>
          <a:lstStyle/>
          <a:p>
            <a:pPr indent="0" lvl="0" marL="0" marR="0" rtl="0" algn="l">
              <a:lnSpc>
                <a:spcPct val="115000"/>
              </a:lnSpc>
              <a:spcBef>
                <a:spcPts val="600"/>
              </a:spcBef>
              <a:spcAft>
                <a:spcPts val="0"/>
              </a:spcAft>
              <a:buNone/>
            </a:pPr>
            <a:r>
              <a:rPr lang="es-419" sz="3650">
                <a:solidFill>
                  <a:srgbClr val="D5D5D5"/>
                </a:solidFill>
                <a:latin typeface="Roboto"/>
                <a:ea typeface="Roboto"/>
                <a:cs typeface="Roboto"/>
                <a:sym typeface="Roboto"/>
              </a:rPr>
              <a:t>En el gráfico de barras se puede ver claramente como la mayoría de las solicitudes se concentra en una región del país. A partir de un conteo diferencial entre provincias y la cantidad de solicitudes se pueden obtener algunas observaciones previas a un análisis en profundidad:</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3650">
                <a:solidFill>
                  <a:srgbClr val="D5D5D5"/>
                </a:solidFill>
                <a:latin typeface="Roboto"/>
                <a:ea typeface="Roboto"/>
                <a:cs typeface="Roboto"/>
                <a:sym typeface="Roboto"/>
              </a:rPr>
              <a:t>*Buenos Aires es la provincia con mayor cantidad de habitantes.</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3650">
                <a:solidFill>
                  <a:srgbClr val="D5D5D5"/>
                </a:solidFill>
                <a:latin typeface="Roboto"/>
                <a:ea typeface="Roboto"/>
                <a:cs typeface="Roboto"/>
                <a:sym typeface="Roboto"/>
              </a:rPr>
              <a:t>*Buenos Aires es la provincia donde hay más necesidad de asistencia económica.</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rPr lang="es-419" sz="3650">
                <a:solidFill>
                  <a:srgbClr val="D5D5D5"/>
                </a:solidFill>
                <a:latin typeface="Roboto"/>
                <a:ea typeface="Roboto"/>
                <a:cs typeface="Roboto"/>
                <a:sym typeface="Roboto"/>
              </a:rPr>
              <a:t>*Al ser un programa cuyo formulario se completaba vía web también nos lleva a refutar las hipótesis anteriores y preguntarnos si en realidad, Buenos Aires no es la provincia más necesitada sino es la zona donde sus ciudadanos tienen mayor acceso a internet.</a:t>
            </a:r>
            <a:endParaRPr sz="365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92" name="Google Shape;92;p19"/>
          <p:cNvSpPr txBox="1"/>
          <p:nvPr>
            <p:ph type="title"/>
          </p:nvPr>
        </p:nvSpPr>
        <p:spPr>
          <a:xfrm>
            <a:off x="311700" y="3006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CANTIDAD DE SOLICITUDES POR PROVINCIA</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152400" y="1025775"/>
            <a:ext cx="4433550" cy="32696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4741525" y="1306325"/>
            <a:ext cx="4255500" cy="4565700"/>
          </a:xfrm>
          <a:prstGeom prst="rect">
            <a:avLst/>
          </a:prstGeom>
        </p:spPr>
        <p:txBody>
          <a:bodyPr anchorCtr="0" anchor="t" bIns="91425" lIns="91425" spcFirstLastPara="1" rIns="91425" wrap="square" tIns="91425">
            <a:normAutofit fontScale="32500"/>
          </a:bodyPr>
          <a:lstStyle/>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El gráfico muestra un cruzamiento de datos entre lo que es la cantidad de integrantes del grupo familiar diferenciado por provincias.</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Esta visualización de puntos sirvió para detectar algunos outlayers, o valores fuera de lo normal que podrían inferir al momento de tomar un promedio.</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A simple vista se puede observar que hay una acumulación de valores que va en el intervalo de 0-15 integrantes de grupo familiar, sin embargo hay valores que sobrepasan lo </a:t>
            </a:r>
            <a:r>
              <a:rPr lang="es-419" sz="3650">
                <a:solidFill>
                  <a:srgbClr val="D5D5D5"/>
                </a:solidFill>
                <a:latin typeface="Roboto"/>
                <a:ea typeface="Roboto"/>
                <a:cs typeface="Roboto"/>
                <a:sym typeface="Roboto"/>
              </a:rPr>
              <a:t>común</a:t>
            </a:r>
            <a:r>
              <a:rPr lang="es-419" sz="3650">
                <a:solidFill>
                  <a:srgbClr val="D5D5D5"/>
                </a:solidFill>
                <a:latin typeface="Roboto"/>
                <a:ea typeface="Roboto"/>
                <a:cs typeface="Roboto"/>
                <a:sym typeface="Roboto"/>
              </a:rPr>
              <a:t> e incluso se llega a observar un caso en la provincia de Mendoza donde la cantidad de personas que componen el grupo supera las 40 personas</a:t>
            </a:r>
            <a:r>
              <a:rPr lang="es-419" sz="1200">
                <a:solidFill>
                  <a:srgbClr val="D5D5D5"/>
                </a:solidFill>
                <a:highlight>
                  <a:srgbClr val="383838"/>
                </a:highlight>
                <a:latin typeface="Roboto"/>
                <a:ea typeface="Roboto"/>
                <a:cs typeface="Roboto"/>
                <a:sym typeface="Roboto"/>
              </a:rPr>
              <a:t>.</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99" name="Google Shape;99;p20"/>
          <p:cNvSpPr txBox="1"/>
          <p:nvPr>
            <p:ph type="title"/>
          </p:nvPr>
        </p:nvSpPr>
        <p:spPr>
          <a:xfrm>
            <a:off x="311700" y="300675"/>
            <a:ext cx="8520600" cy="8550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CANTIDAD DE INTEGRANTES POR GRUPO FAMILIAR POR PROVINCIA</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152400" y="1308075"/>
            <a:ext cx="4436724" cy="323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145275" y="1081750"/>
            <a:ext cx="4197300" cy="4883400"/>
          </a:xfrm>
          <a:prstGeom prst="rect">
            <a:avLst/>
          </a:prstGeom>
        </p:spPr>
        <p:txBody>
          <a:bodyPr anchorCtr="0" anchor="t" bIns="91425" lIns="91425" spcFirstLastPara="1" rIns="91425" wrap="square" tIns="91425">
            <a:normAutofit fontScale="40000" lnSpcReduction="20000"/>
          </a:bodyPr>
          <a:lstStyle/>
          <a:p>
            <a:pPr indent="0" lvl="0" marL="0" marR="0" rtl="0" algn="just">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El siguiente histograma permite identificar algunas tendencias respecto a la cantidad de personas mayores de 18 años que viven en una vivienda, respecto a las solicitudes recibidas.</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Se pueden destacar algunos datos importantes como que en más de 30.000 (treinta mil) hogares no hay personas mayores de 18 años aparte de la solicitante.</a:t>
            </a:r>
            <a:endParaRPr sz="3650">
              <a:solidFill>
                <a:srgbClr val="D5D5D5"/>
              </a:solidFill>
              <a:latin typeface="Roboto"/>
              <a:ea typeface="Roboto"/>
              <a:cs typeface="Roboto"/>
              <a:sym typeface="Roboto"/>
            </a:endParaRPr>
          </a:p>
          <a:p>
            <a:pPr indent="0" lvl="0" marL="0" marR="0" rtl="0" algn="just">
              <a:lnSpc>
                <a:spcPct val="115000"/>
              </a:lnSpc>
              <a:spcBef>
                <a:spcPts val="600"/>
              </a:spcBef>
              <a:spcAft>
                <a:spcPts val="0"/>
              </a:spcAft>
              <a:buNone/>
            </a:pPr>
            <a:r>
              <a:rPr lang="es-419" sz="3650">
                <a:solidFill>
                  <a:srgbClr val="D5D5D5"/>
                </a:solidFill>
                <a:latin typeface="Roboto"/>
                <a:ea typeface="Roboto"/>
                <a:cs typeface="Roboto"/>
                <a:sym typeface="Roboto"/>
              </a:rPr>
              <a:t>Además se puede identificar que en más de 80.000 (ochenta mil) hogares hay entre 1 y 2 personas mayores de 18 años aparte de la solicitante.</a:t>
            </a:r>
            <a:endParaRPr sz="1200">
              <a:solidFill>
                <a:srgbClr val="D5D5D5"/>
              </a:solidFill>
              <a:highlight>
                <a:srgbClr val="383838"/>
              </a:highlight>
              <a:latin typeface="Roboto"/>
              <a:ea typeface="Roboto"/>
              <a:cs typeface="Roboto"/>
              <a:sym typeface="Roboto"/>
            </a:endParaRPr>
          </a:p>
          <a:p>
            <a:pPr indent="0" lvl="0" marL="0" marR="0" rtl="0" algn="just">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marR="0" rtl="0" algn="l">
              <a:lnSpc>
                <a:spcPct val="115000"/>
              </a:lnSpc>
              <a:spcBef>
                <a:spcPts val="600"/>
              </a:spcBef>
              <a:spcAft>
                <a:spcPts val="0"/>
              </a:spcAft>
              <a:buNone/>
            </a:pPr>
            <a:r>
              <a:t/>
            </a:r>
            <a:endParaRPr sz="365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600"/>
              </a:spcBef>
              <a:spcAft>
                <a:spcPts val="0"/>
              </a:spcAft>
              <a:buNone/>
            </a:pPr>
            <a:r>
              <a:t/>
            </a:r>
            <a:endParaRPr sz="120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106" name="Google Shape;106;p21"/>
          <p:cNvSpPr txBox="1"/>
          <p:nvPr>
            <p:ph type="title"/>
          </p:nvPr>
        </p:nvSpPr>
        <p:spPr>
          <a:xfrm>
            <a:off x="476425" y="300675"/>
            <a:ext cx="8520600" cy="8550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419"/>
              <a:t>CANTIDAD DE MAYORES DE 18 AÑOS POR CASA</a:t>
            </a:r>
            <a:endParaRPr b="1" sz="1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pic>
        <p:nvPicPr>
          <p:cNvPr id="107" name="Google Shape;107;p21"/>
          <p:cNvPicPr preferRelativeResize="0"/>
          <p:nvPr/>
        </p:nvPicPr>
        <p:blipFill>
          <a:blip r:embed="rId3">
            <a:alphaModFix/>
          </a:blip>
          <a:stretch>
            <a:fillRect/>
          </a:stretch>
        </p:blipFill>
        <p:spPr>
          <a:xfrm>
            <a:off x="4435850" y="1508100"/>
            <a:ext cx="4617400" cy="247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