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EAA793-A174-41AE-B85C-F77589547865}" v="100" dt="2025-08-06T12:41:57.421"/>
    <p1510:client id="{EA1B4972-87FA-49E0-B395-96EC0F3A6514}" v="2540" dt="2025-08-05T23:51:50.3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06.08.2025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06.08.2025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06.08.2025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06.08.2025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06.08.2025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06.08.2025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06.08.2025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06.08.2025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06.08.2025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06.08.2025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06.08.2025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06.08.2025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50AB6208-F9CD-A501-4563-FADF227D9FE9}"/>
              </a:ext>
            </a:extLst>
          </p:cNvPr>
          <p:cNvSpPr/>
          <p:nvPr/>
        </p:nvSpPr>
        <p:spPr>
          <a:xfrm>
            <a:off x="-1398" y="2795"/>
            <a:ext cx="12194936" cy="15184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9932596B-540D-E4D9-C87A-3ACCE152C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73909" y="319149"/>
            <a:ext cx="3495675" cy="89535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5BD5C514-C06B-4453-5925-80D0E6D1FDC9}"/>
              </a:ext>
            </a:extLst>
          </p:cNvPr>
          <p:cNvSpPr/>
          <p:nvPr/>
        </p:nvSpPr>
        <p:spPr>
          <a:xfrm>
            <a:off x="-5312" y="1525118"/>
            <a:ext cx="12189063" cy="1035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71E3F9F-4459-A9C5-45C6-6360A4F2DD1A}"/>
              </a:ext>
            </a:extLst>
          </p:cNvPr>
          <p:cNvSpPr/>
          <p:nvPr/>
        </p:nvSpPr>
        <p:spPr>
          <a:xfrm>
            <a:off x="4333" y="6753016"/>
            <a:ext cx="12189063" cy="1035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8CF55D3-2573-2A15-DDA2-3B45DB5B4B61}"/>
              </a:ext>
            </a:extLst>
          </p:cNvPr>
          <p:cNvSpPr txBox="1"/>
          <p:nvPr/>
        </p:nvSpPr>
        <p:spPr>
          <a:xfrm>
            <a:off x="971826" y="3203727"/>
            <a:ext cx="10037961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400" b="1" dirty="0"/>
              <a:t>RELATÓRIO DE VENDAS E MARKETING</a:t>
            </a:r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5CE459F-683F-C992-104A-AECA10A0F80E}"/>
              </a:ext>
            </a:extLst>
          </p:cNvPr>
          <p:cNvSpPr txBox="1"/>
          <p:nvPr/>
        </p:nvSpPr>
        <p:spPr>
          <a:xfrm>
            <a:off x="113370" y="5779093"/>
            <a:ext cx="236008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 dirty="0">
                <a:solidFill>
                  <a:schemeClr val="accent2"/>
                </a:solidFill>
              </a:rPr>
              <a:t>LUCAS SANTIAGO</a:t>
            </a:r>
            <a:endParaRPr lang="pt-BR" sz="2000" dirty="0">
              <a:solidFill>
                <a:schemeClr val="accent2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B3FD36C-1350-94E6-D306-D5E14708A345}"/>
              </a:ext>
            </a:extLst>
          </p:cNvPr>
          <p:cNvSpPr txBox="1"/>
          <p:nvPr/>
        </p:nvSpPr>
        <p:spPr>
          <a:xfrm>
            <a:off x="113369" y="6184206"/>
            <a:ext cx="138588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 dirty="0">
                <a:solidFill>
                  <a:schemeClr val="accent2"/>
                </a:solidFill>
              </a:rPr>
              <a:t>AGO/2025</a:t>
            </a:r>
            <a:endParaRPr lang="pt-BR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1D485B-3457-468D-BCD3-B84926A5EB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3686E212-0E3F-BBA7-8AA9-759D9028D17D}"/>
              </a:ext>
            </a:extLst>
          </p:cNvPr>
          <p:cNvSpPr/>
          <p:nvPr/>
        </p:nvSpPr>
        <p:spPr>
          <a:xfrm>
            <a:off x="-1398" y="2795"/>
            <a:ext cx="12194936" cy="15184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C24FA7C3-F460-E6CD-F074-0488BCACF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73909" y="319149"/>
            <a:ext cx="3495675" cy="89535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306BEDC-EC6B-53EE-A5F5-F662FC403D40}"/>
              </a:ext>
            </a:extLst>
          </p:cNvPr>
          <p:cNvSpPr/>
          <p:nvPr/>
        </p:nvSpPr>
        <p:spPr>
          <a:xfrm>
            <a:off x="-5312" y="1525118"/>
            <a:ext cx="12189063" cy="1035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8A04682-C479-45D3-1F72-BA4A81E1D9D9}"/>
              </a:ext>
            </a:extLst>
          </p:cNvPr>
          <p:cNvSpPr/>
          <p:nvPr/>
        </p:nvSpPr>
        <p:spPr>
          <a:xfrm>
            <a:off x="4333" y="6753016"/>
            <a:ext cx="12189063" cy="1035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422EBB4-2FCC-59C6-4780-FA3250EA5E00}"/>
              </a:ext>
            </a:extLst>
          </p:cNvPr>
          <p:cNvSpPr txBox="1"/>
          <p:nvPr/>
        </p:nvSpPr>
        <p:spPr>
          <a:xfrm>
            <a:off x="276087" y="507999"/>
            <a:ext cx="654878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ANÁLISE DE NOVOS CLIENTES E RPR</a:t>
            </a:r>
          </a:p>
        </p:txBody>
      </p:sp>
      <p:pic>
        <p:nvPicPr>
          <p:cNvPr id="3" name="Imagem 2" descr="Gráfico, Gráfico de barras&#10;&#10;O conteúdo gerado por IA pode estar incorreto.">
            <a:extLst>
              <a:ext uri="{FF2B5EF4-FFF2-40B4-BE49-F238E27FC236}">
                <a16:creationId xmlns:a16="http://schemas.microsoft.com/office/drawing/2014/main" id="{EBDA66EB-A512-8CB4-825B-010190A7FA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3016" y="2085146"/>
            <a:ext cx="5669446" cy="4222751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E344F185-A3EA-DD16-9D46-2033A8F6CE3D}"/>
              </a:ext>
            </a:extLst>
          </p:cNvPr>
          <p:cNvSpPr txBox="1"/>
          <p:nvPr/>
        </p:nvSpPr>
        <p:spPr>
          <a:xfrm>
            <a:off x="474869" y="2595217"/>
            <a:ext cx="4704520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b="1" dirty="0">
                <a:solidFill>
                  <a:schemeClr val="accent2"/>
                </a:solidFill>
              </a:rPr>
              <a:t>RESUMO</a:t>
            </a:r>
            <a:endParaRPr lang="pt-BR"/>
          </a:p>
          <a:p>
            <a:endParaRPr lang="pt-BR" b="1" dirty="0">
              <a:solidFill>
                <a:schemeClr val="accent2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pt-BR" b="1" dirty="0"/>
              <a:t>Para o cálculo de RPR ( </a:t>
            </a:r>
            <a:r>
              <a:rPr lang="pt-BR" b="1" dirty="0" err="1"/>
              <a:t>Repeat</a:t>
            </a:r>
            <a:r>
              <a:rPr lang="pt-BR" b="1" dirty="0"/>
              <a:t> Purchase Rate) obtivemos o valor de 31 %, ou seja, 220 dos nossos 706 clientes voltaram a comprar mais de uma vez.</a:t>
            </a:r>
          </a:p>
          <a:p>
            <a:pPr marL="285750" indent="-285750">
              <a:buFont typeface="Arial"/>
              <a:buChar char="•"/>
            </a:pPr>
            <a:r>
              <a:rPr lang="pt-BR" b="1" dirty="0"/>
              <a:t>Os meses de Jan, </a:t>
            </a:r>
            <a:r>
              <a:rPr lang="pt-BR" b="1" dirty="0" err="1"/>
              <a:t>Abr</a:t>
            </a:r>
            <a:r>
              <a:rPr lang="pt-BR" b="1" dirty="0"/>
              <a:t>, Jul, Set e Out foram os meses de maiores entradas de novos clientes</a:t>
            </a:r>
          </a:p>
        </p:txBody>
      </p:sp>
    </p:spTree>
    <p:extLst>
      <p:ext uri="{BB962C8B-B14F-4D97-AF65-F5344CB8AC3E}">
        <p14:creationId xmlns:p14="http://schemas.microsoft.com/office/powerpoint/2010/main" val="2662784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BCB2E0-D950-6D69-CA67-734174040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72C02D30-F63B-81C0-60EA-45634D6D594E}"/>
              </a:ext>
            </a:extLst>
          </p:cNvPr>
          <p:cNvSpPr/>
          <p:nvPr/>
        </p:nvSpPr>
        <p:spPr>
          <a:xfrm>
            <a:off x="-1398" y="2795"/>
            <a:ext cx="12194936" cy="15184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78C76AFE-6347-E972-2A1F-28451FFB2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73909" y="319149"/>
            <a:ext cx="3495675" cy="89535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8CB629B8-4A29-972F-18F5-E355041636A9}"/>
              </a:ext>
            </a:extLst>
          </p:cNvPr>
          <p:cNvSpPr/>
          <p:nvPr/>
        </p:nvSpPr>
        <p:spPr>
          <a:xfrm>
            <a:off x="-5312" y="1525118"/>
            <a:ext cx="12189063" cy="1035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13BF635-D9A3-D475-0889-1E1DD42CE70C}"/>
              </a:ext>
            </a:extLst>
          </p:cNvPr>
          <p:cNvSpPr/>
          <p:nvPr/>
        </p:nvSpPr>
        <p:spPr>
          <a:xfrm>
            <a:off x="4333" y="6753016"/>
            <a:ext cx="12189063" cy="1035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 descr="Gráfico, Gráfico de barras&#10;&#10;O conteúdo gerado por IA pode estar incorreto.">
            <a:extLst>
              <a:ext uri="{FF2B5EF4-FFF2-40B4-BE49-F238E27FC236}">
                <a16:creationId xmlns:a16="http://schemas.microsoft.com/office/drawing/2014/main" id="{A140EE7A-316A-F500-624D-41396D5AFA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8147" y="1908452"/>
            <a:ext cx="6000750" cy="4476750"/>
          </a:xfrm>
          <a:prstGeom prst="rect">
            <a:avLst/>
          </a:prstGeom>
        </p:spPr>
      </p:pic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8327C693-F768-7EE9-DA58-32A9A5801F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662260"/>
              </p:ext>
            </p:extLst>
          </p:nvPr>
        </p:nvGraphicFramePr>
        <p:xfrm>
          <a:off x="508000" y="3600173"/>
          <a:ext cx="4568348" cy="176229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84174">
                  <a:extLst>
                    <a:ext uri="{9D8B030D-6E8A-4147-A177-3AD203B41FA5}">
                      <a16:colId xmlns:a16="http://schemas.microsoft.com/office/drawing/2014/main" val="2062974327"/>
                    </a:ext>
                  </a:extLst>
                </a:gridCol>
                <a:gridCol w="2284174">
                  <a:extLst>
                    <a:ext uri="{9D8B030D-6E8A-4147-A177-3AD203B41FA5}">
                      <a16:colId xmlns:a16="http://schemas.microsoft.com/office/drawing/2014/main" val="719353453"/>
                    </a:ext>
                  </a:extLst>
                </a:gridCol>
              </a:tblGrid>
              <a:tr h="49695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CANAL AQUISIÇÃO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VALOR VENDA (R$)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187144"/>
                  </a:ext>
                </a:extLst>
              </a:tr>
              <a:tr h="63266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R$ 402.837,59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305116"/>
                  </a:ext>
                </a:extLst>
              </a:tr>
              <a:tr h="63266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R$ 373.365,54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553891"/>
                  </a:ext>
                </a:extLst>
              </a:tr>
            </a:tbl>
          </a:graphicData>
        </a:graphic>
      </p:graphicFrame>
      <p:sp>
        <p:nvSpPr>
          <p:cNvPr id="17" name="CaixaDeTexto 16">
            <a:extLst>
              <a:ext uri="{FF2B5EF4-FFF2-40B4-BE49-F238E27FC236}">
                <a16:creationId xmlns:a16="http://schemas.microsoft.com/office/drawing/2014/main" id="{3041D8AF-9278-1D41-B91D-F31F942053DB}"/>
              </a:ext>
            </a:extLst>
          </p:cNvPr>
          <p:cNvSpPr txBox="1"/>
          <p:nvPr/>
        </p:nvSpPr>
        <p:spPr>
          <a:xfrm>
            <a:off x="198783" y="507999"/>
            <a:ext cx="569843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VISÃO TRIMESTRAL POR CANAL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155B818-C6F0-16BF-A37A-FA8DA76DC8B2}"/>
              </a:ext>
            </a:extLst>
          </p:cNvPr>
          <p:cNvSpPr txBox="1"/>
          <p:nvPr/>
        </p:nvSpPr>
        <p:spPr>
          <a:xfrm>
            <a:off x="1678608" y="3014869"/>
            <a:ext cx="20761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solidFill>
                  <a:schemeClr val="accent2"/>
                </a:solidFill>
              </a:rPr>
              <a:t>TABELA RESUMO</a:t>
            </a:r>
          </a:p>
        </p:txBody>
      </p:sp>
    </p:spTree>
    <p:extLst>
      <p:ext uri="{BB962C8B-B14F-4D97-AF65-F5344CB8AC3E}">
        <p14:creationId xmlns:p14="http://schemas.microsoft.com/office/powerpoint/2010/main" val="1878867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8CD011-B02C-F7E3-E56C-8A4274832E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7B6E3BE6-DACA-6358-3967-8E942B968B78}"/>
              </a:ext>
            </a:extLst>
          </p:cNvPr>
          <p:cNvSpPr/>
          <p:nvPr/>
        </p:nvSpPr>
        <p:spPr>
          <a:xfrm>
            <a:off x="-1398" y="2795"/>
            <a:ext cx="12194936" cy="15184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40D49A3F-C6F1-563E-0351-DF2862F73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73909" y="319149"/>
            <a:ext cx="3495675" cy="89535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96AB3B78-327A-7042-1192-15FDB359AC38}"/>
              </a:ext>
            </a:extLst>
          </p:cNvPr>
          <p:cNvSpPr/>
          <p:nvPr/>
        </p:nvSpPr>
        <p:spPr>
          <a:xfrm>
            <a:off x="-5312" y="1525118"/>
            <a:ext cx="12189063" cy="1035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43E3F12-F250-9EF6-BC5F-E787C4EDE9D4}"/>
              </a:ext>
            </a:extLst>
          </p:cNvPr>
          <p:cNvSpPr/>
          <p:nvPr/>
        </p:nvSpPr>
        <p:spPr>
          <a:xfrm>
            <a:off x="4333" y="6753016"/>
            <a:ext cx="12189063" cy="1035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7F1190F-BB39-144C-4B63-A094CC7B8AB6}"/>
              </a:ext>
            </a:extLst>
          </p:cNvPr>
          <p:cNvSpPr txBox="1"/>
          <p:nvPr/>
        </p:nvSpPr>
        <p:spPr>
          <a:xfrm>
            <a:off x="198783" y="507999"/>
            <a:ext cx="569843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VISÃO POR VOLUME E MARGEM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7280D44-7605-984F-544E-F2C8F5FD6F58}"/>
              </a:ext>
            </a:extLst>
          </p:cNvPr>
          <p:cNvSpPr txBox="1"/>
          <p:nvPr/>
        </p:nvSpPr>
        <p:spPr>
          <a:xfrm>
            <a:off x="1822173" y="2175565"/>
            <a:ext cx="20761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solidFill>
                  <a:schemeClr val="accent2"/>
                </a:solidFill>
              </a:rPr>
              <a:t>TABELA RESUMO</a:t>
            </a:r>
          </a:p>
        </p:txBody>
      </p:sp>
      <p:pic>
        <p:nvPicPr>
          <p:cNvPr id="3" name="Imagem 2" descr="Gráfico, Gráfico de barras&#10;&#10;O conteúdo gerado por IA pode estar incorreto.">
            <a:extLst>
              <a:ext uri="{FF2B5EF4-FFF2-40B4-BE49-F238E27FC236}">
                <a16:creationId xmlns:a16="http://schemas.microsoft.com/office/drawing/2014/main" id="{7B08A6A5-2EEE-F317-F23D-4CB07FCF7B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7798" y="2173494"/>
            <a:ext cx="5702577" cy="4189620"/>
          </a:xfrm>
          <a:prstGeom prst="rect">
            <a:avLst/>
          </a:prstGeom>
        </p:spPr>
      </p:pic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BB3FD767-BFA3-2826-AF34-D5BE62234B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975151"/>
              </p:ext>
            </p:extLst>
          </p:nvPr>
        </p:nvGraphicFramePr>
        <p:xfrm>
          <a:off x="198782" y="2712168"/>
          <a:ext cx="5323442" cy="3244915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262585">
                  <a:extLst>
                    <a:ext uri="{9D8B030D-6E8A-4147-A177-3AD203B41FA5}">
                      <a16:colId xmlns:a16="http://schemas.microsoft.com/office/drawing/2014/main" val="2888503770"/>
                    </a:ext>
                  </a:extLst>
                </a:gridCol>
                <a:gridCol w="1251068">
                  <a:extLst>
                    <a:ext uri="{9D8B030D-6E8A-4147-A177-3AD203B41FA5}">
                      <a16:colId xmlns:a16="http://schemas.microsoft.com/office/drawing/2014/main" val="3194007635"/>
                    </a:ext>
                  </a:extLst>
                </a:gridCol>
                <a:gridCol w="1809789">
                  <a:extLst>
                    <a:ext uri="{9D8B030D-6E8A-4147-A177-3AD203B41FA5}">
                      <a16:colId xmlns:a16="http://schemas.microsoft.com/office/drawing/2014/main" val="1163473208"/>
                    </a:ext>
                  </a:extLst>
                </a:gridCol>
              </a:tblGrid>
              <a:tr h="53182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dirty="0">
                          <a:solidFill>
                            <a:schemeClr val="bg1"/>
                          </a:solidFill>
                          <a:effectLst/>
                        </a:rPr>
                        <a:t>NOME PRODUTO</a:t>
                      </a:r>
                    </a:p>
                  </a:txBody>
                  <a:tcPr marL="76200" marR="76200" marT="38100" marB="381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dirty="0">
                          <a:solidFill>
                            <a:schemeClr val="bg1"/>
                          </a:solidFill>
                          <a:effectLst/>
                        </a:rPr>
                        <a:t>VOLUME</a:t>
                      </a:r>
                    </a:p>
                  </a:txBody>
                  <a:tcPr marL="76200" marR="76200" marT="38100" marB="381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MARGEM MÉDIA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7566131"/>
                  </a:ext>
                </a:extLst>
              </a:tr>
              <a:tr h="52096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dirty="0">
                          <a:effectLst/>
                        </a:rPr>
                        <a:t>Imersão - </a:t>
                      </a:r>
                      <a:r>
                        <a:rPr lang="pt-BR" err="1">
                          <a:effectLst/>
                        </a:rPr>
                        <a:t>Aliquam</a:t>
                      </a:r>
                      <a:endParaRPr lang="pt-BR" dirty="0" err="1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dirty="0">
                          <a:effectLst/>
                        </a:rPr>
                        <a:t>276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dirty="0">
                          <a:effectLst/>
                        </a:rPr>
                        <a:t>0.169987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898780300"/>
                  </a:ext>
                </a:extLst>
              </a:tr>
              <a:tr h="52096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err="1">
                          <a:effectLst/>
                        </a:rPr>
                        <a:t>Station</a:t>
                      </a:r>
                      <a:r>
                        <a:rPr lang="pt-BR" dirty="0">
                          <a:effectLst/>
                        </a:rPr>
                        <a:t> AI - </a:t>
                      </a:r>
                      <a:r>
                        <a:rPr lang="pt-BR" err="1">
                          <a:effectLst/>
                        </a:rPr>
                        <a:t>Harum</a:t>
                      </a:r>
                      <a:endParaRPr lang="pt-BR" dirty="0" err="1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dirty="0">
                          <a:effectLst/>
                        </a:rPr>
                        <a:t>258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dirty="0">
                          <a:effectLst/>
                        </a:rPr>
                        <a:t>0.480001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699389518"/>
                  </a:ext>
                </a:extLst>
              </a:tr>
              <a:tr h="52096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err="1">
                          <a:effectLst/>
                        </a:rPr>
                        <a:t>Station</a:t>
                      </a:r>
                      <a:r>
                        <a:rPr lang="pt-BR" dirty="0">
                          <a:effectLst/>
                        </a:rPr>
                        <a:t> AI - </a:t>
                      </a:r>
                      <a:r>
                        <a:rPr lang="pt-BR" err="1">
                          <a:effectLst/>
                        </a:rPr>
                        <a:t>Dolorem</a:t>
                      </a:r>
                      <a:endParaRPr lang="pt-BR" dirty="0" err="1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dirty="0">
                          <a:effectLst/>
                        </a:rPr>
                        <a:t>251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dirty="0">
                          <a:effectLst/>
                        </a:rPr>
                        <a:t>0.290033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845759068"/>
                  </a:ext>
                </a:extLst>
              </a:tr>
              <a:tr h="52096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dirty="0">
                          <a:effectLst/>
                        </a:rPr>
                        <a:t>High Growth - </a:t>
                      </a:r>
                      <a:r>
                        <a:rPr lang="pt-BR" err="1">
                          <a:effectLst/>
                        </a:rPr>
                        <a:t>Nisi</a:t>
                      </a:r>
                      <a:endParaRPr lang="pt-BR" dirty="0" err="1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dirty="0">
                          <a:effectLst/>
                        </a:rPr>
                        <a:t>251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dirty="0">
                          <a:effectLst/>
                        </a:rPr>
                        <a:t>0.400003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4061110764"/>
                  </a:ext>
                </a:extLst>
              </a:tr>
              <a:tr h="52096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dirty="0">
                          <a:effectLst/>
                        </a:rPr>
                        <a:t>Growth Way - Modi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dirty="0">
                          <a:effectLst/>
                        </a:rPr>
                        <a:t>242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dirty="0">
                          <a:effectLst/>
                        </a:rPr>
                        <a:t>0.470013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4201766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7082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DDB77E-0F00-0125-67B9-D69FC789A9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2B63A1E-22D8-BB08-B2C5-CD6098C6FCC6}"/>
              </a:ext>
            </a:extLst>
          </p:cNvPr>
          <p:cNvSpPr/>
          <p:nvPr/>
        </p:nvSpPr>
        <p:spPr>
          <a:xfrm>
            <a:off x="-1398" y="2795"/>
            <a:ext cx="12194936" cy="15184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89D6B8AC-78E2-B544-E02E-8D5D860349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73909" y="319149"/>
            <a:ext cx="3495675" cy="89535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4A3AFF8-287C-3DF6-D549-C2B1B3A88EE8}"/>
              </a:ext>
            </a:extLst>
          </p:cNvPr>
          <p:cNvSpPr/>
          <p:nvPr/>
        </p:nvSpPr>
        <p:spPr>
          <a:xfrm>
            <a:off x="-5312" y="1525118"/>
            <a:ext cx="12189063" cy="1035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B6D28FB-47F7-5C7F-AC23-E98999060BAA}"/>
              </a:ext>
            </a:extLst>
          </p:cNvPr>
          <p:cNvSpPr/>
          <p:nvPr/>
        </p:nvSpPr>
        <p:spPr>
          <a:xfrm>
            <a:off x="4333" y="6753016"/>
            <a:ext cx="12189063" cy="1035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DAC6C765-379A-A9F6-463D-A68086209CF5}"/>
              </a:ext>
            </a:extLst>
          </p:cNvPr>
          <p:cNvSpPr txBox="1"/>
          <p:nvPr/>
        </p:nvSpPr>
        <p:spPr>
          <a:xfrm>
            <a:off x="276087" y="507999"/>
            <a:ext cx="554382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TICKET MÉDIO POR SEGMENTO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369E968-7EFD-4128-7618-AAFEFBAE59D2}"/>
              </a:ext>
            </a:extLst>
          </p:cNvPr>
          <p:cNvSpPr txBox="1"/>
          <p:nvPr/>
        </p:nvSpPr>
        <p:spPr>
          <a:xfrm>
            <a:off x="1899477" y="2429565"/>
            <a:ext cx="20761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solidFill>
                  <a:schemeClr val="accent2"/>
                </a:solidFill>
              </a:rPr>
              <a:t>TABELA RESUMO</a:t>
            </a:r>
          </a:p>
        </p:txBody>
      </p:sp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FABB4D6E-256C-C2C8-28B4-DB293A8DE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635772"/>
              </p:ext>
            </p:extLst>
          </p:nvPr>
        </p:nvGraphicFramePr>
        <p:xfrm>
          <a:off x="574260" y="3087646"/>
          <a:ext cx="4573921" cy="17593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689918">
                  <a:extLst>
                    <a:ext uri="{9D8B030D-6E8A-4147-A177-3AD203B41FA5}">
                      <a16:colId xmlns:a16="http://schemas.microsoft.com/office/drawing/2014/main" val="3194007635"/>
                    </a:ext>
                  </a:extLst>
                </a:gridCol>
                <a:gridCol w="1884003">
                  <a:extLst>
                    <a:ext uri="{9D8B030D-6E8A-4147-A177-3AD203B41FA5}">
                      <a16:colId xmlns:a16="http://schemas.microsoft.com/office/drawing/2014/main" val="1163473208"/>
                    </a:ext>
                  </a:extLst>
                </a:gridCol>
              </a:tblGrid>
              <a:tr h="673652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dirty="0">
                          <a:solidFill>
                            <a:schemeClr val="bg1"/>
                          </a:solidFill>
                          <a:effectLst/>
                        </a:rPr>
                        <a:t>SEGMENTO</a:t>
                      </a:r>
                    </a:p>
                  </a:txBody>
                  <a:tcPr marL="76200" marR="76200" marT="38100" marB="381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TICKET MÉDIO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7566131"/>
                  </a:ext>
                </a:extLst>
              </a:tr>
              <a:tr h="54285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dirty="0">
                          <a:effectLst/>
                        </a:rPr>
                        <a:t>B2B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dirty="0">
                          <a:effectLst/>
                        </a:rPr>
                        <a:t>R$ 2476,40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898780300"/>
                  </a:ext>
                </a:extLst>
              </a:tr>
              <a:tr h="54285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dirty="0">
                          <a:effectLst/>
                        </a:rPr>
                        <a:t>B2C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dirty="0">
                          <a:effectLst/>
                        </a:rPr>
                        <a:t>r$ 2.459,73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699389518"/>
                  </a:ext>
                </a:extLst>
              </a:tr>
            </a:tbl>
          </a:graphicData>
        </a:graphic>
      </p:graphicFrame>
      <p:pic>
        <p:nvPicPr>
          <p:cNvPr id="2" name="Imagem 1" descr="Gráfico, Gráfico de barras&#10;&#10;O conteúdo gerado por IA pode estar incorreto.">
            <a:extLst>
              <a:ext uri="{FF2B5EF4-FFF2-40B4-BE49-F238E27FC236}">
                <a16:creationId xmlns:a16="http://schemas.microsoft.com/office/drawing/2014/main" id="{66BCCA07-804A-4092-167C-8300A60284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2495" y="1897408"/>
            <a:ext cx="600075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037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C77F39-BEDC-D63E-15CC-F02E097860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5AC18615-A2F4-5440-3299-F250A80997C2}"/>
              </a:ext>
            </a:extLst>
          </p:cNvPr>
          <p:cNvSpPr/>
          <p:nvPr/>
        </p:nvSpPr>
        <p:spPr>
          <a:xfrm>
            <a:off x="-1398" y="2795"/>
            <a:ext cx="12194936" cy="15184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41B96FA8-B9CC-D85D-52BB-97A7AFC14F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73909" y="319149"/>
            <a:ext cx="3495675" cy="89535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2A3F0909-D970-46AF-A747-1EF22ED1DA43}"/>
              </a:ext>
            </a:extLst>
          </p:cNvPr>
          <p:cNvSpPr/>
          <p:nvPr/>
        </p:nvSpPr>
        <p:spPr>
          <a:xfrm>
            <a:off x="-5312" y="1525118"/>
            <a:ext cx="12189063" cy="1035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6148369-DEDD-999C-4384-6B7C0134751F}"/>
              </a:ext>
            </a:extLst>
          </p:cNvPr>
          <p:cNvSpPr/>
          <p:nvPr/>
        </p:nvSpPr>
        <p:spPr>
          <a:xfrm>
            <a:off x="4333" y="6753016"/>
            <a:ext cx="12189063" cy="1035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F9CCE2D-B025-82C2-36DE-12702827ADBB}"/>
              </a:ext>
            </a:extLst>
          </p:cNvPr>
          <p:cNvSpPr txBox="1"/>
          <p:nvPr/>
        </p:nvSpPr>
        <p:spPr>
          <a:xfrm>
            <a:off x="276087" y="507999"/>
            <a:ext cx="554382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ANÁLISE TEMPORAL DE VENDAS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6A2516A-A3AF-BCA1-0DAA-5F868B38AC6D}"/>
              </a:ext>
            </a:extLst>
          </p:cNvPr>
          <p:cNvSpPr txBox="1"/>
          <p:nvPr/>
        </p:nvSpPr>
        <p:spPr>
          <a:xfrm>
            <a:off x="552173" y="3081130"/>
            <a:ext cx="4682434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b="1" dirty="0">
                <a:solidFill>
                  <a:schemeClr val="accent2"/>
                </a:solidFill>
              </a:rPr>
              <a:t>RESUMO</a:t>
            </a:r>
            <a:endParaRPr lang="pt-BR"/>
          </a:p>
          <a:p>
            <a:endParaRPr lang="pt-BR" b="1" dirty="0">
              <a:solidFill>
                <a:schemeClr val="accent2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pt-BR" b="1" dirty="0"/>
              <a:t>Os valores de picos nos meses de Abril, </a:t>
            </a:r>
            <a:r>
              <a:rPr lang="pt-BR" b="1" dirty="0" err="1"/>
              <a:t>Jun</a:t>
            </a:r>
            <a:r>
              <a:rPr lang="pt-BR" b="1" dirty="0"/>
              <a:t>, Jul, Set e Out foram os meses que tiveram mais vendas atreladas aos lançamentos das campanhas devido a entrada de novos clientes</a:t>
            </a:r>
          </a:p>
        </p:txBody>
      </p:sp>
      <p:pic>
        <p:nvPicPr>
          <p:cNvPr id="3" name="Imagem 2" descr="Diagrama&#10;&#10;O conteúdo gerado por IA pode estar incorreto.">
            <a:extLst>
              <a:ext uri="{FF2B5EF4-FFF2-40B4-BE49-F238E27FC236}">
                <a16:creationId xmlns:a16="http://schemas.microsoft.com/office/drawing/2014/main" id="{5D05DC19-E185-0284-FFBE-003D727F1B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1845" y="1913214"/>
            <a:ext cx="598170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407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DBB995-E93D-295D-C708-93050B05C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3659DD9B-7767-50FD-929D-FDC49E96D753}"/>
              </a:ext>
            </a:extLst>
          </p:cNvPr>
          <p:cNvSpPr/>
          <p:nvPr/>
        </p:nvSpPr>
        <p:spPr>
          <a:xfrm>
            <a:off x="-1398" y="2795"/>
            <a:ext cx="12194936" cy="15184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260A75E5-84B6-6846-362D-C804E82A65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73909" y="319149"/>
            <a:ext cx="3495675" cy="89535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FAD34F57-FC6E-09FC-B194-85FC683E3063}"/>
              </a:ext>
            </a:extLst>
          </p:cNvPr>
          <p:cNvSpPr/>
          <p:nvPr/>
        </p:nvSpPr>
        <p:spPr>
          <a:xfrm>
            <a:off x="-5312" y="1525118"/>
            <a:ext cx="12189063" cy="1035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4482454-E167-74B8-6AE3-5E5D99B77FFE}"/>
              </a:ext>
            </a:extLst>
          </p:cNvPr>
          <p:cNvSpPr/>
          <p:nvPr/>
        </p:nvSpPr>
        <p:spPr>
          <a:xfrm>
            <a:off x="4333" y="6753016"/>
            <a:ext cx="12189063" cy="1035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446EE87-9769-3C93-7F0E-BC5A00A0A81B}"/>
              </a:ext>
            </a:extLst>
          </p:cNvPr>
          <p:cNvSpPr txBox="1"/>
          <p:nvPr/>
        </p:nvSpPr>
        <p:spPr>
          <a:xfrm>
            <a:off x="276087" y="507999"/>
            <a:ext cx="654878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ANÁLISE CPA x TAXA DE CONVERSÃO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EB869D0-814A-4EFA-8888-B2CABBB88105}"/>
              </a:ext>
            </a:extLst>
          </p:cNvPr>
          <p:cNvSpPr txBox="1"/>
          <p:nvPr/>
        </p:nvSpPr>
        <p:spPr>
          <a:xfrm>
            <a:off x="552173" y="3081130"/>
            <a:ext cx="4682434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b="1" dirty="0">
                <a:solidFill>
                  <a:schemeClr val="accent2"/>
                </a:solidFill>
              </a:rPr>
              <a:t>RESUMO</a:t>
            </a:r>
            <a:endParaRPr lang="pt-BR">
              <a:solidFill>
                <a:schemeClr val="accent2"/>
              </a:solidFill>
            </a:endParaRPr>
          </a:p>
          <a:p>
            <a:endParaRPr lang="pt-BR" b="1" dirty="0">
              <a:solidFill>
                <a:schemeClr val="accent2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pt-BR" b="1" dirty="0">
                <a:solidFill>
                  <a:srgbClr val="000000"/>
                </a:solidFill>
              </a:rPr>
              <a:t>A campanha </a:t>
            </a:r>
            <a:r>
              <a:rPr lang="pt-BR" b="1" dirty="0" err="1">
                <a:solidFill>
                  <a:srgbClr val="000000"/>
                </a:solidFill>
              </a:rPr>
              <a:t>Quisquam</a:t>
            </a:r>
            <a:r>
              <a:rPr lang="pt-BR" b="1" dirty="0">
                <a:solidFill>
                  <a:srgbClr val="000000"/>
                </a:solidFill>
              </a:rPr>
              <a:t> foi a mais eficiente entre as 5 campanhas com menores CPA, apresentando uma das maiores taxas de conversão</a:t>
            </a:r>
            <a:endParaRPr lang="pt-BR" b="1" dirty="0"/>
          </a:p>
        </p:txBody>
      </p:sp>
      <p:pic>
        <p:nvPicPr>
          <p:cNvPr id="2" name="Imagem 1" descr="Gráfico, Gráfico de barras&#10;&#10;O conteúdo gerado por IA pode estar incorreto.">
            <a:extLst>
              <a:ext uri="{FF2B5EF4-FFF2-40B4-BE49-F238E27FC236}">
                <a16:creationId xmlns:a16="http://schemas.microsoft.com/office/drawing/2014/main" id="{0D845513-C476-04BA-792D-0AB981CB2A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0482" y="1930538"/>
            <a:ext cx="607695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221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EFFEF8-30C1-39C6-530F-E9FB268830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B991E79-C0C2-A7FE-D800-AA93EDD5AF37}"/>
              </a:ext>
            </a:extLst>
          </p:cNvPr>
          <p:cNvSpPr/>
          <p:nvPr/>
        </p:nvSpPr>
        <p:spPr>
          <a:xfrm>
            <a:off x="-1398" y="2795"/>
            <a:ext cx="12194936" cy="15184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63C7149F-E908-949E-4303-2DA447D97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73909" y="319149"/>
            <a:ext cx="3495675" cy="89535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306A77BE-C29A-B7EC-2866-4987BE24BE94}"/>
              </a:ext>
            </a:extLst>
          </p:cNvPr>
          <p:cNvSpPr/>
          <p:nvPr/>
        </p:nvSpPr>
        <p:spPr>
          <a:xfrm>
            <a:off x="-5312" y="1525118"/>
            <a:ext cx="12189063" cy="1035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536CA73-47A4-7E1A-AC64-52267CD19985}"/>
              </a:ext>
            </a:extLst>
          </p:cNvPr>
          <p:cNvSpPr/>
          <p:nvPr/>
        </p:nvSpPr>
        <p:spPr>
          <a:xfrm>
            <a:off x="4333" y="6753016"/>
            <a:ext cx="12189063" cy="1035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BD412B8-CCDE-9B01-5F49-D4C85925420F}"/>
              </a:ext>
            </a:extLst>
          </p:cNvPr>
          <p:cNvSpPr txBox="1"/>
          <p:nvPr/>
        </p:nvSpPr>
        <p:spPr>
          <a:xfrm>
            <a:off x="276087" y="507999"/>
            <a:ext cx="654878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ANÁLISE ENGAJAMENTO CANAL</a:t>
            </a:r>
          </a:p>
        </p:txBody>
      </p:sp>
      <p:pic>
        <p:nvPicPr>
          <p:cNvPr id="3" name="Imagem 2" descr="Gráfico, Gráfico de barras&#10;&#10;O conteúdo gerado por IA pode estar incorreto.">
            <a:extLst>
              <a:ext uri="{FF2B5EF4-FFF2-40B4-BE49-F238E27FC236}">
                <a16:creationId xmlns:a16="http://schemas.microsoft.com/office/drawing/2014/main" id="{3BB4E3FA-EE21-2B50-35C1-E52168B0BD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5103" y="2184538"/>
            <a:ext cx="5371272" cy="4012924"/>
          </a:xfrm>
          <a:prstGeom prst="rect">
            <a:avLst/>
          </a:prstGeom>
        </p:spPr>
      </p:pic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0C6DA393-9148-A1B6-2352-6C301DEA35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498284"/>
              </p:ext>
            </p:extLst>
          </p:nvPr>
        </p:nvGraphicFramePr>
        <p:xfrm>
          <a:off x="276087" y="3504427"/>
          <a:ext cx="5189169" cy="189105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389749">
                  <a:extLst>
                    <a:ext uri="{9D8B030D-6E8A-4147-A177-3AD203B41FA5}">
                      <a16:colId xmlns:a16="http://schemas.microsoft.com/office/drawing/2014/main" val="2655176093"/>
                    </a:ext>
                  </a:extLst>
                </a:gridCol>
                <a:gridCol w="2799420">
                  <a:extLst>
                    <a:ext uri="{9D8B030D-6E8A-4147-A177-3AD203B41FA5}">
                      <a16:colId xmlns:a16="http://schemas.microsoft.com/office/drawing/2014/main" val="3732075707"/>
                    </a:ext>
                  </a:extLst>
                </a:gridCol>
              </a:tblGrid>
              <a:tr h="49358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b="1" dirty="0">
                          <a:solidFill>
                            <a:schemeClr val="bg1"/>
                          </a:solidFill>
                          <a:effectLst/>
                        </a:rPr>
                        <a:t>CANAL  MARKETING</a:t>
                      </a:r>
                    </a:p>
                  </a:txBody>
                  <a:tcPr marL="76200" marR="76200" marT="38100" marB="381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QUANTIDADE INTERAÇÕES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169939"/>
                  </a:ext>
                </a:extLst>
              </a:tr>
              <a:tr h="4169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>
                          <a:effectLst/>
                        </a:rPr>
                        <a:t>Meta </a:t>
                      </a:r>
                      <a:r>
                        <a:rPr lang="pt-BR" err="1">
                          <a:effectLst/>
                        </a:rPr>
                        <a:t>Ads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>
                          <a:effectLst/>
                        </a:rPr>
                        <a:t>6666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403088939"/>
                  </a:ext>
                </a:extLst>
              </a:tr>
              <a:tr h="4169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>
                          <a:effectLst/>
                        </a:rPr>
                        <a:t>Email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>
                          <a:effectLst/>
                        </a:rPr>
                        <a:t>4587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585493933"/>
                  </a:ext>
                </a:extLst>
              </a:tr>
              <a:tr h="4169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>
                          <a:effectLst/>
                        </a:rPr>
                        <a:t>Google </a:t>
                      </a:r>
                      <a:r>
                        <a:rPr lang="pt-BR" err="1">
                          <a:effectLst/>
                        </a:rPr>
                        <a:t>Ads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>
                          <a:effectLst/>
                        </a:rPr>
                        <a:t>3747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540644252"/>
                  </a:ext>
                </a:extLst>
              </a:tr>
            </a:tbl>
          </a:graphicData>
        </a:graphic>
      </p:graphicFrame>
      <p:sp>
        <p:nvSpPr>
          <p:cNvPr id="11" name="CaixaDeTexto 10">
            <a:extLst>
              <a:ext uri="{FF2B5EF4-FFF2-40B4-BE49-F238E27FC236}">
                <a16:creationId xmlns:a16="http://schemas.microsoft.com/office/drawing/2014/main" id="{04D598CE-B083-4D98-9125-D3E9E3AD7B3C}"/>
              </a:ext>
            </a:extLst>
          </p:cNvPr>
          <p:cNvSpPr txBox="1"/>
          <p:nvPr/>
        </p:nvSpPr>
        <p:spPr>
          <a:xfrm>
            <a:off x="1590260" y="2860261"/>
            <a:ext cx="20761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solidFill>
                  <a:schemeClr val="accent2"/>
                </a:solidFill>
              </a:rPr>
              <a:t>TABELA RESUMO</a:t>
            </a:r>
          </a:p>
        </p:txBody>
      </p:sp>
    </p:spTree>
    <p:extLst>
      <p:ext uri="{BB962C8B-B14F-4D97-AF65-F5344CB8AC3E}">
        <p14:creationId xmlns:p14="http://schemas.microsoft.com/office/powerpoint/2010/main" val="1298660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98C46-041E-0A52-670F-8C9AC69346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F256F82D-076C-6963-4F59-2AAD79295ADB}"/>
              </a:ext>
            </a:extLst>
          </p:cNvPr>
          <p:cNvSpPr/>
          <p:nvPr/>
        </p:nvSpPr>
        <p:spPr>
          <a:xfrm>
            <a:off x="-1398" y="2795"/>
            <a:ext cx="12194936" cy="15184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94740570-3046-23EE-16A5-55B0A3ECE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73909" y="319149"/>
            <a:ext cx="3495675" cy="89535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7B9C2B67-1F3D-D9D5-8371-803A029867F4}"/>
              </a:ext>
            </a:extLst>
          </p:cNvPr>
          <p:cNvSpPr/>
          <p:nvPr/>
        </p:nvSpPr>
        <p:spPr>
          <a:xfrm>
            <a:off x="-5312" y="1525118"/>
            <a:ext cx="12189063" cy="1035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B4F5E5D-DBF9-8FA7-C010-DF9B0AB2B43F}"/>
              </a:ext>
            </a:extLst>
          </p:cNvPr>
          <p:cNvSpPr/>
          <p:nvPr/>
        </p:nvSpPr>
        <p:spPr>
          <a:xfrm>
            <a:off x="4333" y="6753016"/>
            <a:ext cx="12189063" cy="1035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596DB12-E6EC-42CB-83FE-CEC6452C4549}"/>
              </a:ext>
            </a:extLst>
          </p:cNvPr>
          <p:cNvSpPr txBox="1"/>
          <p:nvPr/>
        </p:nvSpPr>
        <p:spPr>
          <a:xfrm>
            <a:off x="276087" y="507999"/>
            <a:ext cx="654878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ANÁLISE PRODUTOS POR CAMPANHA</a:t>
            </a:r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ABFECD4F-B742-825C-A5F5-E887FFEA6B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123063"/>
              </p:ext>
            </p:extLst>
          </p:nvPr>
        </p:nvGraphicFramePr>
        <p:xfrm>
          <a:off x="154609" y="2996427"/>
          <a:ext cx="5796570" cy="2786376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734017">
                  <a:extLst>
                    <a:ext uri="{9D8B030D-6E8A-4147-A177-3AD203B41FA5}">
                      <a16:colId xmlns:a16="http://schemas.microsoft.com/office/drawing/2014/main" val="2655176093"/>
                    </a:ext>
                  </a:extLst>
                </a:gridCol>
                <a:gridCol w="1634434">
                  <a:extLst>
                    <a:ext uri="{9D8B030D-6E8A-4147-A177-3AD203B41FA5}">
                      <a16:colId xmlns:a16="http://schemas.microsoft.com/office/drawing/2014/main" val="3732075707"/>
                    </a:ext>
                  </a:extLst>
                </a:gridCol>
                <a:gridCol w="2428119">
                  <a:extLst>
                    <a:ext uri="{9D8B030D-6E8A-4147-A177-3AD203B41FA5}">
                      <a16:colId xmlns:a16="http://schemas.microsoft.com/office/drawing/2014/main" val="1759102109"/>
                    </a:ext>
                  </a:extLst>
                </a:gridCol>
              </a:tblGrid>
              <a:tr h="49358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b="1" dirty="0">
                          <a:solidFill>
                            <a:schemeClr val="bg1"/>
                          </a:solidFill>
                          <a:effectLst/>
                        </a:rPr>
                        <a:t>CAMPANHA</a:t>
                      </a:r>
                    </a:p>
                  </a:txBody>
                  <a:tcPr marL="76200" marR="76200" marT="38100" marB="381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VALOR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PRODUTO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169939"/>
                  </a:ext>
                </a:extLst>
              </a:tr>
              <a:tr h="4169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dirty="0">
                          <a:effectLst/>
                        </a:rPr>
                        <a:t>VELIT</a:t>
                      </a:r>
                      <a:endParaRPr lang="pt-BR" dirty="0" err="1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dirty="0">
                          <a:effectLst/>
                        </a:rPr>
                        <a:t>R$ 47.235,00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dirty="0">
                          <a:effectLst/>
                        </a:rPr>
                        <a:t>Highway Growth - Est</a:t>
                      </a:r>
                    </a:p>
                  </a:txBody>
                  <a:tcPr marL="76200" marR="76200" marT="38099" marB="38099" anchor="ctr"/>
                </a:tc>
                <a:extLst>
                  <a:ext uri="{0D108BD9-81ED-4DB2-BD59-A6C34878D82A}">
                    <a16:rowId xmlns:a16="http://schemas.microsoft.com/office/drawing/2014/main" val="3403088939"/>
                  </a:ext>
                </a:extLst>
              </a:tr>
              <a:tr h="4169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dirty="0">
                          <a:effectLst/>
                        </a:rPr>
                        <a:t>TEMPORIBUS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dirty="0">
                          <a:effectLst/>
                        </a:rPr>
                        <a:t>R$ 34.997,95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dirty="0">
                          <a:effectLst/>
                        </a:rPr>
                        <a:t>Growth Way - Aut</a:t>
                      </a:r>
                    </a:p>
                  </a:txBody>
                  <a:tcPr marL="76200" marR="76200" marT="38099" marB="38099" anchor="ctr"/>
                </a:tc>
                <a:extLst>
                  <a:ext uri="{0D108BD9-81ED-4DB2-BD59-A6C34878D82A}">
                    <a16:rowId xmlns:a16="http://schemas.microsoft.com/office/drawing/2014/main" val="585493933"/>
                  </a:ext>
                </a:extLst>
              </a:tr>
              <a:tr h="4169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dirty="0">
                          <a:effectLst/>
                        </a:rPr>
                        <a:t>IPSAM</a:t>
                      </a:r>
                      <a:endParaRPr lang="pt-BR" dirty="0" err="1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dirty="0">
                          <a:effectLst/>
                        </a:rPr>
                        <a:t>R$ 32.317,92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dirty="0">
                          <a:effectLst/>
                        </a:rPr>
                        <a:t>Demanda Infinita - Expedita</a:t>
                      </a:r>
                    </a:p>
                  </a:txBody>
                  <a:tcPr marL="76200" marR="76200" marT="38099" marB="38099" anchor="ctr"/>
                </a:tc>
                <a:extLst>
                  <a:ext uri="{0D108BD9-81ED-4DB2-BD59-A6C34878D82A}">
                    <a16:rowId xmlns:a16="http://schemas.microsoft.com/office/drawing/2014/main" val="3540644252"/>
                  </a:ext>
                </a:extLst>
              </a:tr>
              <a:tr h="41698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dirty="0">
                          <a:effectLst/>
                        </a:rPr>
                        <a:t>QUISQUAM</a:t>
                      </a:r>
                    </a:p>
                  </a:txBody>
                  <a:tcPr marL="76200" marR="76200" marT="38099" marB="38099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dirty="0">
                          <a:effectLst/>
                        </a:rPr>
                        <a:t>R$ 31.733,10</a:t>
                      </a:r>
                    </a:p>
                  </a:txBody>
                  <a:tcPr marL="76200" marR="76200" marT="38099" marB="38099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dirty="0">
                          <a:effectLst/>
                        </a:rPr>
                        <a:t>Growth Way - </a:t>
                      </a:r>
                      <a:r>
                        <a:rPr lang="pt-BR" dirty="0" err="1">
                          <a:effectLst/>
                        </a:rPr>
                        <a:t>Eveniet</a:t>
                      </a:r>
                    </a:p>
                  </a:txBody>
                  <a:tcPr marL="76200" marR="76200" marT="38099" marB="38099" anchor="ctr"/>
                </a:tc>
                <a:extLst>
                  <a:ext uri="{0D108BD9-81ED-4DB2-BD59-A6C34878D82A}">
                    <a16:rowId xmlns:a16="http://schemas.microsoft.com/office/drawing/2014/main" val="1479010866"/>
                  </a:ext>
                </a:extLst>
              </a:tr>
              <a:tr h="41698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dirty="0">
                          <a:effectLst/>
                        </a:rPr>
                        <a:t>QUISQUAM</a:t>
                      </a:r>
                    </a:p>
                  </a:txBody>
                  <a:tcPr marL="76200" marR="76200" marT="38099" marB="38099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dirty="0">
                          <a:effectLst/>
                        </a:rPr>
                        <a:t>R$ 31.234,50</a:t>
                      </a:r>
                    </a:p>
                  </a:txBody>
                  <a:tcPr marL="76200" marR="76200" marT="38099" marB="38099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dirty="0">
                          <a:effectLst/>
                        </a:rPr>
                        <a:t>High Growth - Est</a:t>
                      </a:r>
                    </a:p>
                  </a:txBody>
                  <a:tcPr marL="76200" marR="76200" marT="38099" marB="38099" anchor="ctr"/>
                </a:tc>
                <a:extLst>
                  <a:ext uri="{0D108BD9-81ED-4DB2-BD59-A6C34878D82A}">
                    <a16:rowId xmlns:a16="http://schemas.microsoft.com/office/drawing/2014/main" val="2935145849"/>
                  </a:ext>
                </a:extLst>
              </a:tr>
            </a:tbl>
          </a:graphicData>
        </a:graphic>
      </p:graphicFrame>
      <p:sp>
        <p:nvSpPr>
          <p:cNvPr id="11" name="CaixaDeTexto 10">
            <a:extLst>
              <a:ext uri="{FF2B5EF4-FFF2-40B4-BE49-F238E27FC236}">
                <a16:creationId xmlns:a16="http://schemas.microsoft.com/office/drawing/2014/main" id="{2D0558C1-1F8A-BCC7-3B32-45F4E6FD22C6}"/>
              </a:ext>
            </a:extLst>
          </p:cNvPr>
          <p:cNvSpPr txBox="1"/>
          <p:nvPr/>
        </p:nvSpPr>
        <p:spPr>
          <a:xfrm>
            <a:off x="1877391" y="2385391"/>
            <a:ext cx="20761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solidFill>
                  <a:schemeClr val="accent2"/>
                </a:solidFill>
              </a:rPr>
              <a:t>TABELA RESUMO</a:t>
            </a:r>
          </a:p>
        </p:txBody>
      </p:sp>
      <p:pic>
        <p:nvPicPr>
          <p:cNvPr id="2" name="Imagem 1" descr="Gráfico&#10;&#10;O conteúdo gerado por IA pode estar incorreto.">
            <a:extLst>
              <a:ext uri="{FF2B5EF4-FFF2-40B4-BE49-F238E27FC236}">
                <a16:creationId xmlns:a16="http://schemas.microsoft.com/office/drawing/2014/main" id="{3DA2DD58-CAA2-0611-8C91-849E8ABB05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3820" y="2383320"/>
            <a:ext cx="5531403" cy="378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86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B88692-343D-1B26-51FD-A3358DE1B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D3A3EFD-999A-6294-B71F-6AACF06FD5E9}"/>
              </a:ext>
            </a:extLst>
          </p:cNvPr>
          <p:cNvSpPr/>
          <p:nvPr/>
        </p:nvSpPr>
        <p:spPr>
          <a:xfrm>
            <a:off x="-1398" y="2795"/>
            <a:ext cx="12194936" cy="15184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1A1B93EF-1226-AD25-D2CF-16006746A2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73909" y="319149"/>
            <a:ext cx="3495675" cy="89535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BC74AFCF-BA86-5A4D-AF3D-4288CAB14D20}"/>
              </a:ext>
            </a:extLst>
          </p:cNvPr>
          <p:cNvSpPr/>
          <p:nvPr/>
        </p:nvSpPr>
        <p:spPr>
          <a:xfrm>
            <a:off x="-5312" y="1525118"/>
            <a:ext cx="12189063" cy="1035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5451201-DCF3-19F5-CF1D-A8D20846A239}"/>
              </a:ext>
            </a:extLst>
          </p:cNvPr>
          <p:cNvSpPr/>
          <p:nvPr/>
        </p:nvSpPr>
        <p:spPr>
          <a:xfrm>
            <a:off x="4333" y="6753016"/>
            <a:ext cx="12189063" cy="1035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23DBFCA-B49C-BA96-EF5C-A9C065903A3C}"/>
              </a:ext>
            </a:extLst>
          </p:cNvPr>
          <p:cNvSpPr txBox="1"/>
          <p:nvPr/>
        </p:nvSpPr>
        <p:spPr>
          <a:xfrm>
            <a:off x="276087" y="507999"/>
            <a:ext cx="654878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ANÁLISE CIDADES POR CAMPANHA</a:t>
            </a:r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EDCDAD4B-CBAD-BBE7-9624-7FB21A8750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397150"/>
              </p:ext>
            </p:extLst>
          </p:nvPr>
        </p:nvGraphicFramePr>
        <p:xfrm>
          <a:off x="154609" y="2996427"/>
          <a:ext cx="5796570" cy="2578528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734017">
                  <a:extLst>
                    <a:ext uri="{9D8B030D-6E8A-4147-A177-3AD203B41FA5}">
                      <a16:colId xmlns:a16="http://schemas.microsoft.com/office/drawing/2014/main" val="2655176093"/>
                    </a:ext>
                  </a:extLst>
                </a:gridCol>
                <a:gridCol w="1634434">
                  <a:extLst>
                    <a:ext uri="{9D8B030D-6E8A-4147-A177-3AD203B41FA5}">
                      <a16:colId xmlns:a16="http://schemas.microsoft.com/office/drawing/2014/main" val="3732075707"/>
                    </a:ext>
                  </a:extLst>
                </a:gridCol>
                <a:gridCol w="2428119">
                  <a:extLst>
                    <a:ext uri="{9D8B030D-6E8A-4147-A177-3AD203B41FA5}">
                      <a16:colId xmlns:a16="http://schemas.microsoft.com/office/drawing/2014/main" val="1759102109"/>
                    </a:ext>
                  </a:extLst>
                </a:gridCol>
              </a:tblGrid>
              <a:tr h="49358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b="1" dirty="0">
                          <a:solidFill>
                            <a:schemeClr val="bg1"/>
                          </a:solidFill>
                          <a:effectLst/>
                        </a:rPr>
                        <a:t>CAMPANHA</a:t>
                      </a:r>
                    </a:p>
                  </a:txBody>
                  <a:tcPr marL="76200" marR="76200" marT="38100" marB="381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VALOR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CIDADE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169939"/>
                  </a:ext>
                </a:extLst>
              </a:tr>
              <a:tr h="4169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dirty="0">
                          <a:effectLst/>
                        </a:rPr>
                        <a:t>VELIT</a:t>
                      </a:r>
                      <a:endParaRPr lang="pt-BR" dirty="0" err="1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dirty="0">
                          <a:effectLst/>
                        </a:rPr>
                        <a:t>R$ 18.461,79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dirty="0">
                          <a:effectLst/>
                        </a:rPr>
                        <a:t>RIBEIRO</a:t>
                      </a:r>
                    </a:p>
                  </a:txBody>
                  <a:tcPr marL="76200" marR="76200" marT="38099" marB="38099" anchor="ctr"/>
                </a:tc>
                <a:extLst>
                  <a:ext uri="{0D108BD9-81ED-4DB2-BD59-A6C34878D82A}">
                    <a16:rowId xmlns:a16="http://schemas.microsoft.com/office/drawing/2014/main" val="3403088939"/>
                  </a:ext>
                </a:extLst>
              </a:tr>
              <a:tr h="4169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dirty="0">
                          <a:effectLst/>
                        </a:rPr>
                        <a:t>SIT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dirty="0">
                          <a:effectLst/>
                        </a:rPr>
                        <a:t>R$ 34.997,95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>
                          <a:effectLst/>
                        </a:rPr>
                        <a:t>RIBEIRO</a:t>
                      </a:r>
                      <a:endParaRPr lang="pt-BR" dirty="0">
                        <a:effectLst/>
                      </a:endParaRPr>
                    </a:p>
                  </a:txBody>
                  <a:tcPr marL="76200" marR="76200" marT="38099" marB="38099" anchor="ctr"/>
                </a:tc>
                <a:extLst>
                  <a:ext uri="{0D108BD9-81ED-4DB2-BD59-A6C34878D82A}">
                    <a16:rowId xmlns:a16="http://schemas.microsoft.com/office/drawing/2014/main" val="585493933"/>
                  </a:ext>
                </a:extLst>
              </a:tr>
              <a:tr h="4169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dirty="0">
                          <a:effectLst/>
                        </a:rPr>
                        <a:t>QUIBUSDAM</a:t>
                      </a:r>
                      <a:endParaRPr lang="pt-BR" dirty="0" err="1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dirty="0">
                          <a:effectLst/>
                        </a:rPr>
                        <a:t>R$ 32.317,92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dirty="0">
                          <a:effectLst/>
                        </a:rPr>
                        <a:t>RIBEIRO</a:t>
                      </a:r>
                    </a:p>
                  </a:txBody>
                  <a:tcPr marL="76200" marR="76200" marT="38099" marB="38099" anchor="ctr"/>
                </a:tc>
                <a:extLst>
                  <a:ext uri="{0D108BD9-81ED-4DB2-BD59-A6C34878D82A}">
                    <a16:rowId xmlns:a16="http://schemas.microsoft.com/office/drawing/2014/main" val="3540644252"/>
                  </a:ext>
                </a:extLst>
              </a:tr>
              <a:tr h="41698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dirty="0">
                          <a:effectLst/>
                        </a:rPr>
                        <a:t>ODIO</a:t>
                      </a:r>
                    </a:p>
                  </a:txBody>
                  <a:tcPr marL="76200" marR="76200" marT="38099" marB="38099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dirty="0">
                          <a:effectLst/>
                        </a:rPr>
                        <a:t>R$ 31.733,10</a:t>
                      </a:r>
                    </a:p>
                  </a:txBody>
                  <a:tcPr marL="76200" marR="76200" marT="38099" marB="38099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dirty="0">
                          <a:effectLst/>
                        </a:rPr>
                        <a:t>SALES DO CAMPO</a:t>
                      </a:r>
                      <a:endParaRPr lang="pt-BR" dirty="0" err="1">
                        <a:effectLst/>
                      </a:endParaRPr>
                    </a:p>
                  </a:txBody>
                  <a:tcPr marL="76200" marR="76200" marT="38099" marB="38099" anchor="ctr"/>
                </a:tc>
                <a:extLst>
                  <a:ext uri="{0D108BD9-81ED-4DB2-BD59-A6C34878D82A}">
                    <a16:rowId xmlns:a16="http://schemas.microsoft.com/office/drawing/2014/main" val="1479010866"/>
                  </a:ext>
                </a:extLst>
              </a:tr>
              <a:tr h="41698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dirty="0">
                          <a:effectLst/>
                        </a:rPr>
                        <a:t>QUO</a:t>
                      </a:r>
                    </a:p>
                  </a:txBody>
                  <a:tcPr marL="76200" marR="76200" marT="38099" marB="38099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dirty="0">
                          <a:effectLst/>
                        </a:rPr>
                        <a:t>R$ 31.234,50</a:t>
                      </a:r>
                    </a:p>
                  </a:txBody>
                  <a:tcPr marL="76200" marR="76200" marT="38099" marB="38099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dirty="0">
                          <a:effectLst/>
                        </a:rPr>
                        <a:t>AZEVEDO DO SUL</a:t>
                      </a:r>
                    </a:p>
                  </a:txBody>
                  <a:tcPr marL="76200" marR="76200" marT="38099" marB="38099" anchor="ctr"/>
                </a:tc>
                <a:extLst>
                  <a:ext uri="{0D108BD9-81ED-4DB2-BD59-A6C34878D82A}">
                    <a16:rowId xmlns:a16="http://schemas.microsoft.com/office/drawing/2014/main" val="2935145849"/>
                  </a:ext>
                </a:extLst>
              </a:tr>
            </a:tbl>
          </a:graphicData>
        </a:graphic>
      </p:graphicFrame>
      <p:sp>
        <p:nvSpPr>
          <p:cNvPr id="11" name="CaixaDeTexto 10">
            <a:extLst>
              <a:ext uri="{FF2B5EF4-FFF2-40B4-BE49-F238E27FC236}">
                <a16:creationId xmlns:a16="http://schemas.microsoft.com/office/drawing/2014/main" id="{C26F0BEB-F512-9243-5D51-6964AD86C12B}"/>
              </a:ext>
            </a:extLst>
          </p:cNvPr>
          <p:cNvSpPr txBox="1"/>
          <p:nvPr/>
        </p:nvSpPr>
        <p:spPr>
          <a:xfrm>
            <a:off x="1877391" y="2385391"/>
            <a:ext cx="20761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solidFill>
                  <a:schemeClr val="accent2"/>
                </a:solidFill>
              </a:rPr>
              <a:t>TABELA RESUMO</a:t>
            </a:r>
          </a:p>
        </p:txBody>
      </p:sp>
      <p:pic>
        <p:nvPicPr>
          <p:cNvPr id="3" name="Imagem 2" descr="Gráfico, Gráfico de barras&#10;&#10;O conteúdo gerado por IA pode estar incorreto.">
            <a:extLst>
              <a:ext uri="{FF2B5EF4-FFF2-40B4-BE49-F238E27FC236}">
                <a16:creationId xmlns:a16="http://schemas.microsoft.com/office/drawing/2014/main" id="{A413A6AE-74AF-EC43-070B-42557C4FB2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7338" y="1952625"/>
            <a:ext cx="5719703" cy="418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8162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288</cp:revision>
  <dcterms:created xsi:type="dcterms:W3CDTF">2025-08-05T22:18:53Z</dcterms:created>
  <dcterms:modified xsi:type="dcterms:W3CDTF">2025-08-06T12:41:58Z</dcterms:modified>
</cp:coreProperties>
</file>