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0"/>
  </p:notesMasterIdLst>
  <p:sldIdLst>
    <p:sldId id="256" r:id="rId5"/>
    <p:sldId id="257" r:id="rId6"/>
    <p:sldId id="258" r:id="rId7"/>
    <p:sldId id="1072" r:id="rId8"/>
    <p:sldId id="259" r:id="rId9"/>
    <p:sldId id="260" r:id="rId10"/>
    <p:sldId id="261" r:id="rId11"/>
    <p:sldId id="1082" r:id="rId12"/>
    <p:sldId id="262" r:id="rId13"/>
    <p:sldId id="1075" r:id="rId14"/>
    <p:sldId id="263" r:id="rId15"/>
    <p:sldId id="264" r:id="rId16"/>
    <p:sldId id="265" r:id="rId17"/>
    <p:sldId id="266" r:id="rId18"/>
    <p:sldId id="267" r:id="rId19"/>
    <p:sldId id="1076" r:id="rId20"/>
    <p:sldId id="268" r:id="rId21"/>
    <p:sldId id="269" r:id="rId22"/>
    <p:sldId id="270" r:id="rId23"/>
    <p:sldId id="272" r:id="rId24"/>
    <p:sldId id="273" r:id="rId25"/>
    <p:sldId id="274" r:id="rId26"/>
    <p:sldId id="1077" r:id="rId27"/>
    <p:sldId id="275" r:id="rId28"/>
    <p:sldId id="1078" r:id="rId29"/>
    <p:sldId id="277" r:id="rId30"/>
    <p:sldId id="278" r:id="rId31"/>
    <p:sldId id="1079" r:id="rId32"/>
    <p:sldId id="279" r:id="rId33"/>
    <p:sldId id="1080" r:id="rId34"/>
    <p:sldId id="280" r:id="rId35"/>
    <p:sldId id="282" r:id="rId36"/>
    <p:sldId id="283" r:id="rId37"/>
    <p:sldId id="1081" r:id="rId38"/>
    <p:sldId id="285" r:id="rId3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7"/>
    <p:restoredTop sz="86628" autoAdjust="0"/>
  </p:normalViewPr>
  <p:slideViewPr>
    <p:cSldViewPr snapToGrid="0" snapToObjects="1">
      <p:cViewPr varScale="1">
        <p:scale>
          <a:sx n="72" d="100"/>
          <a:sy n="72" d="100"/>
        </p:scale>
        <p:origin x="11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57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a:p>
            <a:pPr rtl="0"/>
            <a:r>
              <a:rPr lang="pt-BR" dirty="0"/>
              <a:t>Módulo 1: Comunicação em um Mundo Conectado
</a:t>
            </a:r>
          </a:p>
        </p:txBody>
      </p:sp>
      <p:sp>
        <p:nvSpPr>
          <p:cNvPr id="4" name="Slide Number Placeholder 3"/>
          <p:cNvSpPr>
            <a:spLocks noGrp="1"/>
          </p:cNvSpPr>
          <p:nvPr>
            <p:ph type="sldNum" sz="quarter" idx="10"/>
          </p:nvPr>
        </p:nvSpPr>
        <p:spPr/>
        <p:txBody>
          <a:bodyPr/>
          <a:lstStyle/>
          <a:p>
            <a:pPr rtl="0"/>
            <a:fld id="{F7021451-1387-4CA6-816F-3879F97B5CBC}" type="slidenum">
              <a:rPr/>
              <a:t>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10</a:t>
            </a:fld>
            <a:endParaRPr/>
          </a:p>
        </p:txBody>
      </p:sp>
    </p:spTree>
    <p:extLst>
      <p:ext uri="{BB962C8B-B14F-4D97-AF65-F5344CB8AC3E}">
        <p14:creationId xmlns:p14="http://schemas.microsoft.com/office/powerpoint/2010/main" val="10348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1.1: Tipos de Redes
</a:t>
            </a:r>
          </a:p>
        </p:txBody>
      </p:sp>
      <p:sp>
        <p:nvSpPr>
          <p:cNvPr id="4" name="Slide Number Placeholder 3"/>
          <p:cNvSpPr>
            <a:spLocks noGrp="1"/>
          </p:cNvSpPr>
          <p:nvPr>
            <p:ph type="sldNum" sz="quarter" idx="10"/>
          </p:nvPr>
        </p:nvSpPr>
        <p:spPr/>
        <p:txBody>
          <a:bodyPr/>
          <a:lstStyle/>
          <a:p>
            <a:pPr rtl="0"/>
            <a:fld id="{F7021451-1387-4CA6-816F-3879F97B5CBC}" type="slidenum">
              <a:rPr/>
              <a:t>11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a:t>
            </a:r>
            <a:br>
              <a:rPr lang="pt-BR" dirty="0"/>
            </a:br>
            <a:r>
              <a:rPr lang="pt-BR" dirty="0"/>
              <a:t>1.1: Tipos de Redes 
1.1.1: Vídeo - Bem-vindo ao Mundo das Redes
</a:t>
            </a:r>
          </a:p>
        </p:txBody>
      </p:sp>
      <p:sp>
        <p:nvSpPr>
          <p:cNvPr id="4" name="Slide Number Placeholder 3"/>
          <p:cNvSpPr>
            <a:spLocks noGrp="1"/>
          </p:cNvSpPr>
          <p:nvPr>
            <p:ph type="sldNum" sz="quarter" idx="10"/>
          </p:nvPr>
        </p:nvSpPr>
        <p:spPr/>
        <p:txBody>
          <a:bodyPr/>
          <a:lstStyle/>
          <a:p>
            <a:pPr rtl="0"/>
            <a:fld id="{F7021451-1387-4CA6-816F-3879F97B5CBC}" type="slidenum">
              <a:rPr/>
              <a:t>12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1.1: Tipos de Redes 
1.1.2: Tudo está online
</a:t>
            </a:r>
          </a:p>
        </p:txBody>
      </p:sp>
      <p:sp>
        <p:nvSpPr>
          <p:cNvPr id="4" name="Slide Number Placeholder 3"/>
          <p:cNvSpPr>
            <a:spLocks noGrp="1"/>
          </p:cNvSpPr>
          <p:nvPr>
            <p:ph type="sldNum" sz="quarter" idx="10"/>
          </p:nvPr>
        </p:nvSpPr>
        <p:spPr/>
        <p:txBody>
          <a:bodyPr/>
          <a:lstStyle/>
          <a:p>
            <a:pPr rtl="0"/>
            <a:fld id="{F7021451-1387-4CA6-816F-3879F97B5CBC}" type="slidenum">
              <a:rPr/>
              <a:t>13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1.1: Tipos de Redes 
1.1.3: </a:t>
            </a:r>
            <a:r>
              <a:rPr lang="pt-BR" sz="1200" dirty="0">
                <a:solidFill>
                  <a:srgbClr val="024C69"/>
                </a:solidFill>
                <a:latin typeface="Arial" pitchFamily="34" charset="0"/>
                <a:ea typeface="Arial" pitchFamily="34" charset="-122"/>
                <a:cs typeface="Arial" pitchFamily="34" charset="-120"/>
              </a:rPr>
              <a:t>Quem é o dono da Internet?</a:t>
            </a: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14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1.1: Tipos de Redes 
1.1.4: Redes Locais
</a:t>
            </a:r>
          </a:p>
        </p:txBody>
      </p:sp>
      <p:sp>
        <p:nvSpPr>
          <p:cNvPr id="4" name="Slide Number Placeholder 3"/>
          <p:cNvSpPr>
            <a:spLocks noGrp="1"/>
          </p:cNvSpPr>
          <p:nvPr>
            <p:ph type="sldNum" sz="quarter" idx="10"/>
          </p:nvPr>
        </p:nvSpPr>
        <p:spPr/>
        <p:txBody>
          <a:bodyPr/>
          <a:lstStyle/>
          <a:p>
            <a:pPr rtl="0"/>
            <a:fld id="{F7021451-1387-4CA6-816F-3879F97B5CBC}" type="slidenum">
              <a:rPr/>
              <a:t>15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1.1: Tipos de Redes 
1.1.4: Redes Locais (Cont.)
</a:t>
            </a:r>
          </a:p>
        </p:txBody>
      </p:sp>
      <p:sp>
        <p:nvSpPr>
          <p:cNvPr id="4" name="Slide Number Placeholder 3"/>
          <p:cNvSpPr>
            <a:spLocks noGrp="1"/>
          </p:cNvSpPr>
          <p:nvPr>
            <p:ph type="sldNum" sz="quarter" idx="10"/>
          </p:nvPr>
        </p:nvSpPr>
        <p:spPr/>
        <p:txBody>
          <a:bodyPr/>
          <a:lstStyle/>
          <a:p>
            <a:pPr rtl="0"/>
            <a:fld id="{F7021451-1387-4CA6-816F-3879F97B5CBC}" type="slidenum">
              <a:rPr/>
              <a:t>16</a:t>
            </a:fld>
            <a:endParaRPr/>
          </a:p>
        </p:txBody>
      </p:sp>
    </p:spTree>
    <p:extLst>
      <p:ext uri="{BB962C8B-B14F-4D97-AF65-F5344CB8AC3E}">
        <p14:creationId xmlns:p14="http://schemas.microsoft.com/office/powerpoint/2010/main" val="2861332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1.1: Tipos de Redes 
1.1.5: Dispositivos Móveis
</a:t>
            </a:r>
          </a:p>
        </p:txBody>
      </p:sp>
      <p:sp>
        <p:nvSpPr>
          <p:cNvPr id="4" name="Slide Number Placeholder 3"/>
          <p:cNvSpPr>
            <a:spLocks noGrp="1"/>
          </p:cNvSpPr>
          <p:nvPr>
            <p:ph type="sldNum" sz="quarter" idx="10"/>
          </p:nvPr>
        </p:nvSpPr>
        <p:spPr/>
        <p:txBody>
          <a:bodyPr/>
          <a:lstStyle/>
          <a:p>
            <a:pPr rtl="0"/>
            <a:fld id="{F7021451-1387-4CA6-816F-3879F97B5CBC}" type="slidenum">
              <a:rPr/>
              <a:t>17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1.1: Tipos de Redes 
1.1.6: Dispositivos Domésticos Conectados
</a:t>
            </a:r>
          </a:p>
        </p:txBody>
      </p:sp>
      <p:sp>
        <p:nvSpPr>
          <p:cNvPr id="4" name="Slide Number Placeholder 3"/>
          <p:cNvSpPr>
            <a:spLocks noGrp="1"/>
          </p:cNvSpPr>
          <p:nvPr>
            <p:ph type="sldNum" sz="quarter" idx="10"/>
          </p:nvPr>
        </p:nvSpPr>
        <p:spPr/>
        <p:txBody>
          <a:bodyPr/>
          <a:lstStyle/>
          <a:p>
            <a:pPr rtl="0"/>
            <a:fld id="{F7021451-1387-4CA6-816F-3879F97B5CBC}" type="slidenum">
              <a:rPr/>
              <a:t>18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1.1: Tipos de Redes 
1.1.7: Outros Dispositivos Conectados</a:t>
            </a:r>
          </a:p>
          <a:p>
            <a:pPr rtl="0"/>
            <a:r>
              <a:rPr lang="pt-BR" dirty="0"/>
              <a:t>1.1.8: Verifique sua compreensão – Tipos de Redes
</a:t>
            </a:r>
          </a:p>
        </p:txBody>
      </p:sp>
      <p:sp>
        <p:nvSpPr>
          <p:cNvPr id="4" name="Slide Number Placeholder 3"/>
          <p:cNvSpPr>
            <a:spLocks noGrp="1"/>
          </p:cNvSpPr>
          <p:nvPr>
            <p:ph type="sldNum" sz="quarter" idx="10"/>
          </p:nvPr>
        </p:nvSpPr>
        <p:spPr/>
        <p:txBody>
          <a:bodyPr/>
          <a:lstStyle/>
          <a:p>
            <a:pPr rtl="0"/>
            <a:fld id="{F7021451-1387-4CA6-816F-3879F97B5CBC}" type="slidenum">
              <a:rPr/>
              <a:t>19</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1.2: Transmissão de Dados
</a:t>
            </a:r>
          </a:p>
        </p:txBody>
      </p:sp>
      <p:sp>
        <p:nvSpPr>
          <p:cNvPr id="4" name="Slide Number Placeholder 3"/>
          <p:cNvSpPr>
            <a:spLocks noGrp="1"/>
          </p:cNvSpPr>
          <p:nvPr>
            <p:ph type="sldNum" sz="quarter" idx="10"/>
          </p:nvPr>
        </p:nvSpPr>
        <p:spPr/>
        <p:txBody>
          <a:bodyPr/>
          <a:lstStyle/>
          <a:p>
            <a:pPr rtl="0"/>
            <a:fld id="{F7021451-1387-4CA6-816F-3879F97B5CBC}" type="slidenum">
              <a:rPr/>
              <a:t>20</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1.2: Transmissão de Dados 
1.2.1: Vídeo - Tipos de Dados Pessoais
</a:t>
            </a:r>
          </a:p>
        </p:txBody>
      </p:sp>
      <p:sp>
        <p:nvSpPr>
          <p:cNvPr id="4" name="Slide Number Placeholder 3"/>
          <p:cNvSpPr>
            <a:spLocks noGrp="1"/>
          </p:cNvSpPr>
          <p:nvPr>
            <p:ph type="sldNum" sz="quarter" idx="10"/>
          </p:nvPr>
        </p:nvSpPr>
        <p:spPr/>
        <p:txBody>
          <a:bodyPr/>
          <a:lstStyle/>
          <a:p>
            <a:pPr rtl="0"/>
            <a:fld id="{F7021451-1387-4CA6-816F-3879F97B5CBC}" type="slidenum">
              <a:rPr/>
              <a:t>21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1.2: Transmissão de Dados</a:t>
            </a:r>
          </a:p>
          <a:p>
            <a:pPr rtl="0"/>
            <a:r>
              <a:rPr lang="pt-BR" dirty="0"/>
              <a:t>1.2.2: Atividade - O Bit
</a:t>
            </a:r>
          </a:p>
        </p:txBody>
      </p:sp>
      <p:sp>
        <p:nvSpPr>
          <p:cNvPr id="4" name="Slide Number Placeholder 3"/>
          <p:cNvSpPr>
            <a:spLocks noGrp="1"/>
          </p:cNvSpPr>
          <p:nvPr>
            <p:ph type="sldNum" sz="quarter" idx="10"/>
          </p:nvPr>
        </p:nvSpPr>
        <p:spPr/>
        <p:txBody>
          <a:bodyPr/>
          <a:lstStyle/>
          <a:p>
            <a:pPr rtl="0"/>
            <a:fld id="{F7021451-1387-4CA6-816F-3879F97B5CBC}" type="slidenum">
              <a:rPr/>
              <a:t>22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1.2: Transmissão de Dados 
1.2.2: O Bit (Cont.)
</a:t>
            </a:r>
          </a:p>
        </p:txBody>
      </p:sp>
      <p:sp>
        <p:nvSpPr>
          <p:cNvPr id="4" name="Slide Number Placeholder 3"/>
          <p:cNvSpPr>
            <a:spLocks noGrp="1"/>
          </p:cNvSpPr>
          <p:nvPr>
            <p:ph type="sldNum" sz="quarter" idx="10"/>
          </p:nvPr>
        </p:nvSpPr>
        <p:spPr/>
        <p:txBody>
          <a:bodyPr/>
          <a:lstStyle/>
          <a:p>
            <a:pPr rtl="0"/>
            <a:fld id="{F7021451-1387-4CA6-816F-3879F97B5CBC}" type="slidenum">
              <a:rPr/>
              <a:t>23</a:t>
            </a:fld>
            <a:endParaRPr/>
          </a:p>
        </p:txBody>
      </p:sp>
    </p:spTree>
    <p:extLst>
      <p:ext uri="{BB962C8B-B14F-4D97-AF65-F5344CB8AC3E}">
        <p14:creationId xmlns:p14="http://schemas.microsoft.com/office/powerpoint/2010/main" val="2178857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1.2: Transmissão de Dados 
1.2.3: Métodos Comuns de Transmissão de Dados
</a:t>
            </a:r>
          </a:p>
        </p:txBody>
      </p:sp>
      <p:sp>
        <p:nvSpPr>
          <p:cNvPr id="4" name="Slide Number Placeholder 3"/>
          <p:cNvSpPr>
            <a:spLocks noGrp="1"/>
          </p:cNvSpPr>
          <p:nvPr>
            <p:ph type="sldNum" sz="quarter" idx="10"/>
          </p:nvPr>
        </p:nvSpPr>
        <p:spPr/>
        <p:txBody>
          <a:bodyPr/>
          <a:lstStyle/>
          <a:p>
            <a:pPr rtl="0"/>
            <a:fld id="{F7021451-1387-4CA6-816F-3879F97B5CBC}" type="slidenum">
              <a:rPr/>
              <a:t>24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1.2: Transmissão de Dados</a:t>
            </a:r>
          </a:p>
          <a:p>
            <a:pPr rtl="0"/>
            <a:r>
              <a:rPr lang="pt-BR" dirty="0"/>
              <a:t>1.2.3: Métodos Comuns de Transmissão de Dados (Cont.)</a:t>
            </a:r>
          </a:p>
          <a:p>
            <a:pPr rtl="0"/>
            <a:r>
              <a:rPr lang="pt-BR" dirty="0"/>
              <a:t>1.2.4 Verifique a sua compreensão - Transmissão de Dados
</a:t>
            </a:r>
          </a:p>
        </p:txBody>
      </p:sp>
      <p:sp>
        <p:nvSpPr>
          <p:cNvPr id="4" name="Slide Number Placeholder 3"/>
          <p:cNvSpPr>
            <a:spLocks noGrp="1"/>
          </p:cNvSpPr>
          <p:nvPr>
            <p:ph type="sldNum" sz="quarter" idx="10"/>
          </p:nvPr>
        </p:nvSpPr>
        <p:spPr/>
        <p:txBody>
          <a:bodyPr/>
          <a:lstStyle/>
          <a:p>
            <a:pPr rtl="0"/>
            <a:fld id="{F7021451-1387-4CA6-816F-3879F97B5CBC}" type="slidenum">
              <a:rPr/>
              <a:t>25</a:t>
            </a:fld>
            <a:endParaRPr/>
          </a:p>
        </p:txBody>
      </p:sp>
    </p:spTree>
    <p:extLst>
      <p:ext uri="{BB962C8B-B14F-4D97-AF65-F5344CB8AC3E}">
        <p14:creationId xmlns:p14="http://schemas.microsoft.com/office/powerpoint/2010/main" val="2720703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a:t>
            </a:r>
          </a:p>
          <a:p>
            <a:pPr rtl="0"/>
            <a:r>
              <a:rPr lang="pt-BR" dirty="0"/>
              <a:t>1.3: Largura de Banda e Taxa de Transferência
</a:t>
            </a:r>
          </a:p>
        </p:txBody>
      </p:sp>
      <p:sp>
        <p:nvSpPr>
          <p:cNvPr id="4" name="Slide Number Placeholder 3"/>
          <p:cNvSpPr>
            <a:spLocks noGrp="1"/>
          </p:cNvSpPr>
          <p:nvPr>
            <p:ph type="sldNum" sz="quarter" idx="10"/>
          </p:nvPr>
        </p:nvSpPr>
        <p:spPr/>
        <p:txBody>
          <a:bodyPr/>
          <a:lstStyle/>
          <a:p>
            <a:pPr rtl="0"/>
            <a:fld id="{F7021451-1387-4CA6-816F-3879F97B5CBC}" type="slidenum">
              <a:rPr/>
              <a:t>26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1.3: Largura de banda e Taxa de Transferência 
1.3.1: Largura de banda
</a:t>
            </a:r>
          </a:p>
        </p:txBody>
      </p:sp>
      <p:sp>
        <p:nvSpPr>
          <p:cNvPr id="4" name="Slide Number Placeholder 3"/>
          <p:cNvSpPr>
            <a:spLocks noGrp="1"/>
          </p:cNvSpPr>
          <p:nvPr>
            <p:ph type="sldNum" sz="quarter" idx="10"/>
          </p:nvPr>
        </p:nvSpPr>
        <p:spPr/>
        <p:txBody>
          <a:bodyPr/>
          <a:lstStyle/>
          <a:p>
            <a:pPr rtl="0"/>
            <a:fld id="{F7021451-1387-4CA6-816F-3879F97B5CBC}" type="slidenum">
              <a:rPr/>
              <a:t>27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1.3: Largura de Banda e Taxa de Transferência
1.3.1: Largura de banda (Cont.)
</a:t>
            </a:r>
          </a:p>
        </p:txBody>
      </p:sp>
      <p:sp>
        <p:nvSpPr>
          <p:cNvPr id="4" name="Slide Number Placeholder 3"/>
          <p:cNvSpPr>
            <a:spLocks noGrp="1"/>
          </p:cNvSpPr>
          <p:nvPr>
            <p:ph type="sldNum" sz="quarter" idx="10"/>
          </p:nvPr>
        </p:nvSpPr>
        <p:spPr/>
        <p:txBody>
          <a:bodyPr/>
          <a:lstStyle/>
          <a:p>
            <a:pPr rtl="0"/>
            <a:fld id="{F7021451-1387-4CA6-816F-3879F97B5CBC}" type="slidenum">
              <a:rPr/>
              <a:t>28</a:t>
            </a:fld>
            <a:endParaRPr/>
          </a:p>
        </p:txBody>
      </p:sp>
    </p:spTree>
    <p:extLst>
      <p:ext uri="{BB962C8B-B14F-4D97-AF65-F5344CB8AC3E}">
        <p14:creationId xmlns:p14="http://schemas.microsoft.com/office/powerpoint/2010/main" val="1616326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1.3: Largura de banda e Taxa de Transferência 
1.3.2: Taxa de Transferência
</a:t>
            </a:r>
          </a:p>
        </p:txBody>
      </p:sp>
      <p:sp>
        <p:nvSpPr>
          <p:cNvPr id="4" name="Slide Number Placeholder 3"/>
          <p:cNvSpPr>
            <a:spLocks noGrp="1"/>
          </p:cNvSpPr>
          <p:nvPr>
            <p:ph type="sldNum" sz="quarter" idx="10"/>
          </p:nvPr>
        </p:nvSpPr>
        <p:spPr/>
        <p:txBody>
          <a:bodyPr/>
          <a:lstStyle/>
          <a:p>
            <a:pPr rtl="0"/>
            <a:fld id="{F7021451-1387-4CA6-816F-3879F97B5CBC}" type="slidenum">
              <a:rPr/>
              <a:t>29</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1.3: Largura de banda e Taxa de Transferência 
1.3.2: Taxa de Transferência (Cont.)
</a:t>
            </a:r>
          </a:p>
        </p:txBody>
      </p:sp>
      <p:sp>
        <p:nvSpPr>
          <p:cNvPr id="4" name="Slide Number Placeholder 3"/>
          <p:cNvSpPr>
            <a:spLocks noGrp="1"/>
          </p:cNvSpPr>
          <p:nvPr>
            <p:ph type="sldNum" sz="quarter" idx="10"/>
          </p:nvPr>
        </p:nvSpPr>
        <p:spPr/>
        <p:txBody>
          <a:bodyPr/>
          <a:lstStyle/>
          <a:p>
            <a:pPr rtl="0"/>
            <a:fld id="{F7021451-1387-4CA6-816F-3879F97B5CBC}" type="slidenum">
              <a:rPr/>
              <a:t>30</a:t>
            </a:fld>
            <a:endParaRPr/>
          </a:p>
        </p:txBody>
      </p:sp>
    </p:spTree>
    <p:extLst>
      <p:ext uri="{BB962C8B-B14F-4D97-AF65-F5344CB8AC3E}">
        <p14:creationId xmlns:p14="http://schemas.microsoft.com/office/powerpoint/2010/main" val="900056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1.3: Largura de banda e Taxa de Transferência 
1.3.3: Vídeo - Taxa de Transferência</a:t>
            </a:r>
          </a:p>
          <a:p>
            <a:pPr rtl="0"/>
            <a:r>
              <a:rPr lang="pt-BR" dirty="0"/>
              <a:t>1.3.4 Verifique sua compreensão - Largura de Banda e Taxa de Transferência
</a:t>
            </a:r>
          </a:p>
        </p:txBody>
      </p:sp>
      <p:sp>
        <p:nvSpPr>
          <p:cNvPr id="4" name="Slide Number Placeholder 3"/>
          <p:cNvSpPr>
            <a:spLocks noGrp="1"/>
          </p:cNvSpPr>
          <p:nvPr>
            <p:ph type="sldNum" sz="quarter" idx="10"/>
          </p:nvPr>
        </p:nvSpPr>
        <p:spPr/>
        <p:txBody>
          <a:bodyPr/>
          <a:lstStyle/>
          <a:p>
            <a:pPr rtl="0"/>
            <a:fld id="{F7021451-1387-4CA6-816F-3879F97B5CBC}" type="slidenum">
              <a:rPr/>
              <a:t>31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1.4: Resumo Comunicações em um Mundo Conectado 
</a:t>
            </a:r>
          </a:p>
        </p:txBody>
      </p:sp>
      <p:sp>
        <p:nvSpPr>
          <p:cNvPr id="4" name="Slide Number Placeholder 3"/>
          <p:cNvSpPr>
            <a:spLocks noGrp="1"/>
          </p:cNvSpPr>
          <p:nvPr>
            <p:ph type="sldNum" sz="quarter" idx="10"/>
          </p:nvPr>
        </p:nvSpPr>
        <p:spPr/>
        <p:txBody>
          <a:bodyPr/>
          <a:lstStyle/>
          <a:p>
            <a:pPr rtl="0"/>
            <a:fld id="{F7021451-1387-4CA6-816F-3879F97B5CBC}" type="slidenum">
              <a:rPr/>
              <a:t>32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1.4: Comunicações em um mundo conectado Resumo 
1.4.1: O que aprendi neste módulo?
</a:t>
            </a:r>
          </a:p>
        </p:txBody>
      </p:sp>
      <p:sp>
        <p:nvSpPr>
          <p:cNvPr id="4" name="Slide Number Placeholder 3"/>
          <p:cNvSpPr>
            <a:spLocks noGrp="1"/>
          </p:cNvSpPr>
          <p:nvPr>
            <p:ph type="sldNum" sz="quarter" idx="10"/>
          </p:nvPr>
        </p:nvSpPr>
        <p:spPr/>
        <p:txBody>
          <a:bodyPr/>
          <a:lstStyle/>
          <a:p>
            <a:pPr rtl="0"/>
            <a:fld id="{F7021451-1387-4CA6-816F-3879F97B5CBC}" type="slidenum">
              <a:rPr/>
              <a:t>33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1.4: Comunicações em um mundo conectado Resumo 
1.4.1: O que aprendi neste módulo? (Cont.)
</a:t>
            </a:r>
          </a:p>
        </p:txBody>
      </p:sp>
      <p:sp>
        <p:nvSpPr>
          <p:cNvPr id="4" name="Slide Number Placeholder 3"/>
          <p:cNvSpPr>
            <a:spLocks noGrp="1"/>
          </p:cNvSpPr>
          <p:nvPr>
            <p:ph type="sldNum" sz="quarter" idx="10"/>
          </p:nvPr>
        </p:nvSpPr>
        <p:spPr/>
        <p:txBody>
          <a:bodyPr/>
          <a:lstStyle/>
          <a:p>
            <a:pPr rtl="0"/>
            <a:fld id="{F7021451-1387-4CA6-816F-3879F97B5CBC}" type="slidenum">
              <a:rPr/>
              <a:t>34</a:t>
            </a:fld>
            <a:endParaRPr/>
          </a:p>
        </p:txBody>
      </p:sp>
    </p:spTree>
    <p:extLst>
      <p:ext uri="{BB962C8B-B14F-4D97-AF65-F5344CB8AC3E}">
        <p14:creationId xmlns:p14="http://schemas.microsoft.com/office/powerpoint/2010/main" val="1706837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 Comunicação em um Mundo Conectado 
Novos termos e comandos
</a:t>
            </a:r>
          </a:p>
        </p:txBody>
      </p:sp>
      <p:sp>
        <p:nvSpPr>
          <p:cNvPr id="4" name="Slide Number Placeholder 3"/>
          <p:cNvSpPr>
            <a:spLocks noGrp="1"/>
          </p:cNvSpPr>
          <p:nvPr>
            <p:ph type="sldNum" sz="quarter" idx="10"/>
          </p:nvPr>
        </p:nvSpPr>
        <p:spPr/>
        <p:txBody>
          <a:bodyPr/>
          <a:lstStyle/>
          <a:p>
            <a:pPr rtl="0"/>
            <a:fld id="{F7021451-1387-4CA6-816F-3879F97B5CBC}" type="slidenum">
              <a:rPr/>
              <a:t>35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4</a:t>
            </a:fld>
            <a:endParaRPr/>
          </a:p>
        </p:txBody>
      </p:sp>
    </p:spTree>
    <p:extLst>
      <p:ext uri="{BB962C8B-B14F-4D97-AF65-F5344CB8AC3E}">
        <p14:creationId xmlns:p14="http://schemas.microsoft.com/office/powerpoint/2010/main" val="257310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F7021451-1387-4CA6-816F-3879F97B5CBC}" type="slidenum">
              <a:rPr/>
              <a:t>8</a:t>
            </a:fld>
            <a:endParaRPr/>
          </a:p>
        </p:txBody>
      </p:sp>
    </p:spTree>
    <p:extLst>
      <p:ext uri="{BB962C8B-B14F-4D97-AF65-F5344CB8AC3E}">
        <p14:creationId xmlns:p14="http://schemas.microsoft.com/office/powerpoint/2010/main" val="3807168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AFE8FB"/>
                </a:solidFill>
                <a:latin typeface="Arial" pitchFamily="34" charset="0"/>
                <a:ea typeface="Arial" pitchFamily="34" charset="-122"/>
                <a:cs typeface="Arial" pitchFamily="34" charset="-120"/>
              </a:rPr>
              <a:t>Conceitos Básicos de Redes</a:t>
            </a:r>
            <a:r>
              <a:rPr lang="pt-BR" dirty="0"/>
              <a:t>
Módulo 1: Comunicação em um Mundo Conectado
</a:t>
            </a:r>
          </a:p>
        </p:txBody>
      </p:sp>
      <p:sp>
        <p:nvSpPr>
          <p:cNvPr id="4" name="Slide Number Placeholder 3"/>
          <p:cNvSpPr>
            <a:spLocks noGrp="1"/>
          </p:cNvSpPr>
          <p:nvPr>
            <p:ph type="sldNum" sz="quarter" idx="10"/>
          </p:nvPr>
        </p:nvSpPr>
        <p:spPr/>
        <p:txBody>
          <a:bodyPr/>
          <a:lstStyle/>
          <a:p>
            <a:pPr rtl="0"/>
            <a:fld id="{F7021451-1387-4CA6-816F-3879F97B5CBC}" type="slidenum">
              <a:rPr/>
              <a:t>9</a:t>
            </a:fld>
            <a:endParaRPr/>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465970"/>
          </a:xfrm>
          <a:prstGeom prst="rect">
            <a:avLst/>
          </a:prstGeom>
          <a:noFill/>
          <a:ln/>
        </p:spPr>
        <p:txBody>
          <a:bodyPr wrap="square" rtlCol="0" anchor="t"/>
          <a:lstStyle/>
          <a:p>
            <a:pPr marL="0" indent="0" rtl="0">
              <a:buNone/>
            </a:pPr>
            <a:r>
              <a:rPr lang="pt-BR" sz="3600" dirty="0">
                <a:solidFill>
                  <a:srgbClr val="AFE8FB"/>
                </a:solidFill>
                <a:latin typeface="Arial" pitchFamily="34" charset="0"/>
                <a:ea typeface="Arial" pitchFamily="34" charset="-122"/>
                <a:cs typeface="Arial" pitchFamily="34" charset="-120"/>
              </a:rPr>
              <a:t>Módulo 1: </a:t>
            </a:r>
            <a:r>
              <a:rPr lang="pt-BR" dirty="0"/>
              <a:t>Comunicação em um Mundo Conectado</a:t>
            </a:r>
            <a:endParaRPr lang="pt-BR" sz="3600" dirty="0">
              <a:solidFill>
                <a:srgbClr val="AFE8FB"/>
              </a:solidFill>
              <a:latin typeface="Arial" pitchFamily="34" charset="0"/>
              <a:ea typeface="Arial" pitchFamily="34" charset="-122"/>
              <a:cs typeface="Arial" pitchFamily="34" charset="-120"/>
            </a:endParaRPr>
          </a:p>
        </p:txBody>
      </p:sp>
      <p:sp>
        <p:nvSpPr>
          <p:cNvPr id="3" name="Text 1"/>
          <p:cNvSpPr/>
          <p:nvPr/>
        </p:nvSpPr>
        <p:spPr>
          <a:xfrm>
            <a:off x="457200" y="3343275"/>
            <a:ext cx="3657600" cy="437270"/>
          </a:xfrm>
          <a:prstGeom prst="rect">
            <a:avLst/>
          </a:prstGeom>
          <a:noFill/>
          <a:ln/>
        </p:spPr>
        <p:txBody>
          <a:bodyPr wrap="square" rtlCol="0" anchor="t"/>
          <a:lstStyle/>
          <a:p>
            <a:pPr rtl="0"/>
            <a:r>
              <a:rPr lang="pt-BR" sz="2000">
                <a:solidFill>
                  <a:srgbClr val="CEE8C3"/>
                </a:solidFill>
                <a:latin typeface="Arial" pitchFamily="34" charset="0"/>
                <a:ea typeface="Arial" pitchFamily="34" charset="-122"/>
                <a:cs typeface="Arial" pitchFamily="34" charset="-120"/>
              </a:rPr>
              <a:t>Material do instrutor</a:t>
            </a:r>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Objetivos do Módulo</a:t>
            </a: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583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rtl="0">
              <a:spcBef>
                <a:spcPct val="30000"/>
              </a:spcBef>
              <a:buFont typeface="Arial" pitchFamily="34" charset="0"/>
              <a:buNone/>
            </a:pPr>
            <a:r>
              <a:rPr lang="pt-BR" sz="1400" b="1" dirty="0">
                <a:latin typeface="Arial" panose="020B0604020202020204" pitchFamily="34" charset="0"/>
                <a:cs typeface="Arial" panose="020B0604020202020204" pitchFamily="34" charset="0"/>
              </a:rPr>
              <a:t> Título do Módulo: </a:t>
            </a:r>
            <a:r>
              <a:rPr lang="pt-BR" sz="1400" dirty="0">
                <a:latin typeface="Arial" panose="020B0604020202020204" pitchFamily="34" charset="0"/>
                <a:cs typeface="Arial" panose="020B0604020202020204" pitchFamily="34" charset="0"/>
              </a:rPr>
              <a:t>Comunicações em um mundo conectado</a:t>
            </a:r>
          </a:p>
          <a:p>
            <a:pPr marL="0" indent="0" rtl="0">
              <a:spcBef>
                <a:spcPct val="30000"/>
              </a:spcBef>
              <a:buFont typeface="Arial" pitchFamily="34" charset="0"/>
              <a:buNone/>
            </a:pPr>
            <a:r>
              <a:rPr lang="pt-BR" sz="1400" b="1" dirty="0">
                <a:latin typeface="Arial" panose="020B0604020202020204" pitchFamily="34" charset="0"/>
                <a:cs typeface="Arial" panose="020B0604020202020204" pitchFamily="34" charset="0"/>
              </a:rPr>
              <a:t> Objetivo do Módulo: </a:t>
            </a:r>
            <a:r>
              <a:rPr lang="pt-BR" sz="1400" dirty="0">
                <a:latin typeface="Arial" panose="020B0604020202020204" pitchFamily="34" charset="0"/>
                <a:cs typeface="Arial" panose="020B0604020202020204" pitchFamily="34" charset="0"/>
              </a:rPr>
              <a:t>Explicar conceitos importante sobre comunicações emredes</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3923033698"/>
              </p:ext>
            </p:extLst>
          </p:nvPr>
        </p:nvGraphicFramePr>
        <p:xfrm>
          <a:off x="332072" y="1295963"/>
          <a:ext cx="8354728" cy="1630680"/>
        </p:xfrm>
        <a:graphic>
          <a:graphicData uri="http://schemas.openxmlformats.org/drawingml/2006/table">
            <a:tbl>
              <a:tblPr firstRow="1" bandRow="1">
                <a:tableStyleId>{5C22544A-7EE6-4342-B048-85BDC9FD1C3A}</a:tableStyleId>
              </a:tblPr>
              <a:tblGrid>
                <a:gridCol w="2437968">
                  <a:extLst>
                    <a:ext uri="{9D8B030D-6E8A-4147-A177-3AD203B41FA5}">
                      <a16:colId xmlns:a16="http://schemas.microsoft.com/office/drawing/2014/main" val="1540795028"/>
                    </a:ext>
                  </a:extLst>
                </a:gridCol>
                <a:gridCol w="5916760">
                  <a:extLst>
                    <a:ext uri="{9D8B030D-6E8A-4147-A177-3AD203B41FA5}">
                      <a16:colId xmlns:a16="http://schemas.microsoft.com/office/drawing/2014/main" val="2968452238"/>
                    </a:ext>
                  </a:extLst>
                </a:gridCol>
              </a:tblGrid>
              <a:tr h="370840">
                <a:tc>
                  <a:txBody>
                    <a:bodyPr/>
                    <a:lstStyle/>
                    <a:p>
                      <a:pPr algn="l" rtl="0"/>
                      <a:r>
                        <a:rPr lang="pt-BR" sz="1400">
                          <a:latin typeface="Arial" panose="020B0604020202020204" pitchFamily="34" charset="0"/>
                          <a:cs typeface="Arial" panose="020B0604020202020204" pitchFamily="34" charset="0"/>
                        </a:rPr>
                        <a:t>Título do Tópico</a:t>
                      </a:r>
                    </a:p>
                  </a:txBody>
                  <a:tcPr/>
                </a:tc>
                <a:tc>
                  <a:txBody>
                    <a:bodyPr/>
                    <a:lstStyle/>
                    <a:p>
                      <a:pPr algn="l" rtl="0"/>
                      <a:r>
                        <a:rPr lang="pt-BR" sz="1400">
                          <a:latin typeface="Arial" panose="020B0604020202020204" pitchFamily="34" charset="0"/>
                          <a:cs typeface="Arial" panose="020B0604020202020204" pitchFamily="34" charset="0"/>
                        </a:rPr>
                        <a:t>Objetivo do Tópico</a:t>
                      </a:r>
                    </a:p>
                  </a:txBody>
                  <a:tcPr/>
                </a:tc>
                <a:extLst>
                  <a:ext uri="{0D108BD9-81ED-4DB2-BD59-A6C34878D82A}">
                    <a16:rowId xmlns:a16="http://schemas.microsoft.com/office/drawing/2014/main" val="317262977"/>
                  </a:ext>
                </a:extLst>
              </a:tr>
              <a:tr h="370840">
                <a:tc>
                  <a:txBody>
                    <a:bodyPr/>
                    <a:lstStyle/>
                    <a:p>
                      <a:pPr rtl="0"/>
                      <a:r>
                        <a:rPr lang="pt-BR" sz="1400">
                          <a:latin typeface="Arial"/>
                          <a:cs typeface="Arial"/>
                        </a:rPr>
                        <a:t>Tipos de Redes</a:t>
                      </a:r>
                    </a:p>
                  </a:txBody>
                  <a:tcPr anchor="ctr"/>
                </a:tc>
                <a:tc>
                  <a:txBody>
                    <a:bodyPr/>
                    <a:lstStyle/>
                    <a:p>
                      <a:pPr rtl="0"/>
                      <a:r>
                        <a:rPr lang="pt-BR" sz="1400">
                          <a:latin typeface="Arial"/>
                          <a:cs typeface="Arial"/>
                        </a:rPr>
                        <a:t>Explicar o conceito de redes.</a:t>
                      </a:r>
                    </a:p>
                  </a:txBody>
                  <a:tcPr anchor="ctr"/>
                </a:tc>
                <a:extLst>
                  <a:ext uri="{0D108BD9-81ED-4DB2-BD59-A6C34878D82A}">
                    <a16:rowId xmlns:a16="http://schemas.microsoft.com/office/drawing/2014/main" val="2377890904"/>
                  </a:ext>
                </a:extLst>
              </a:tr>
              <a:tr h="370840">
                <a:tc>
                  <a:txBody>
                    <a:bodyPr/>
                    <a:lstStyle/>
                    <a:p>
                      <a:pPr rtl="0"/>
                      <a:r>
                        <a:rPr lang="pt-BR" sz="1400">
                          <a:latin typeface="Arial"/>
                          <a:cs typeface="Arial"/>
                        </a:rPr>
                        <a:t>Transmissão de Dados</a:t>
                      </a:r>
                    </a:p>
                  </a:txBody>
                  <a:tcPr anchor="ctr"/>
                </a:tc>
                <a:tc>
                  <a:txBody>
                    <a:bodyPr/>
                    <a:lstStyle/>
                    <a:p>
                      <a:pPr rtl="0"/>
                      <a:r>
                        <a:rPr lang="pt-BR" sz="1400">
                          <a:latin typeface="Arial"/>
                          <a:cs typeface="Arial"/>
                        </a:rPr>
                        <a:t>Descrever os dados de rede.</a:t>
                      </a:r>
                    </a:p>
                  </a:txBody>
                  <a:tcPr anchor="ctr"/>
                </a:tc>
                <a:extLst>
                  <a:ext uri="{0D108BD9-81ED-4DB2-BD59-A6C34878D82A}">
                    <a16:rowId xmlns:a16="http://schemas.microsoft.com/office/drawing/2014/main" val="2281025351"/>
                  </a:ext>
                </a:extLst>
              </a:tr>
              <a:tr h="370840">
                <a:tc>
                  <a:txBody>
                    <a:bodyPr/>
                    <a:lstStyle/>
                    <a:p>
                      <a:pPr rtl="0"/>
                      <a:r>
                        <a:rPr lang="pt-BR" sz="1400" dirty="0">
                          <a:latin typeface="Arial"/>
                          <a:cs typeface="Arial"/>
                        </a:rPr>
                        <a:t>Largura de banda e Taxa de transferência</a:t>
                      </a:r>
                    </a:p>
                  </a:txBody>
                  <a:tcPr anchor="ctr"/>
                </a:tc>
                <a:tc>
                  <a:txBody>
                    <a:bodyPr/>
                    <a:lstStyle/>
                    <a:p>
                      <a:pPr rtl="0"/>
                      <a:r>
                        <a:rPr lang="pt-BR" sz="1400" dirty="0">
                          <a:latin typeface="Arial"/>
                          <a:cs typeface="Arial"/>
                        </a:rPr>
                        <a:t>Explicar velocidade e capacidade de transmissão de uma red</a:t>
                      </a:r>
                    </a:p>
                  </a:txBody>
                  <a:tcPr anchor="ctr"/>
                </a:tc>
                <a:extLst>
                  <a:ext uri="{0D108BD9-81ED-4DB2-BD59-A6C34878D82A}">
                    <a16:rowId xmlns:a16="http://schemas.microsoft.com/office/drawing/2014/main" val="22178499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10</a:t>
            </a:fld>
            <a:endParaRPr b="0"/>
          </a:p>
        </p:txBody>
      </p:sp>
    </p:spTree>
    <p:extLst>
      <p:ext uri="{BB962C8B-B14F-4D97-AF65-F5344CB8AC3E}">
        <p14:creationId xmlns:p14="http://schemas.microsoft.com/office/powerpoint/2010/main" val="152567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sz="4600">
                <a:solidFill>
                  <a:srgbClr val="B1E8FA"/>
                </a:solidFill>
                <a:latin typeface="Arial" pitchFamily="34" charset="0"/>
                <a:ea typeface="Arial" pitchFamily="34" charset="-122"/>
                <a:cs typeface="Arial" pitchFamily="34" charset="-120"/>
              </a:rPr>
              <a:t>1.1 Tipos de Redes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11</a:t>
            </a:fld>
            <a:endParaRPr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Redes</a:t>
            </a: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 Vídeo - Bem-vindo ao Mundo das Redes</a:t>
            </a:r>
          </a:p>
        </p:txBody>
      </p:sp>
      <p:sp>
        <p:nvSpPr>
          <p:cNvPr id="5" name="Text 2"/>
          <p:cNvSpPr/>
          <p:nvPr/>
        </p:nvSpPr>
        <p:spPr>
          <a:xfrm>
            <a:off x="458391" y="914400"/>
            <a:ext cx="8229600" cy="393581"/>
          </a:xfrm>
          <a:prstGeom prst="rect">
            <a:avLst/>
          </a:prstGeom>
          <a:noFill/>
          <a:ln/>
        </p:spPr>
        <p:txBody>
          <a:bodyPr wrap="square" lIns="91440" tIns="45720" rIns="91440" bIns="45720" rtlCol="0" anchor="t"/>
          <a:lstStyle/>
          <a:p>
            <a:pPr rtl="0">
              <a:lnSpc>
                <a:spcPts val="2000"/>
              </a:lnSpc>
            </a:pPr>
            <a:r>
              <a:rPr lang="pt-BR" sz="1400">
                <a:solidFill>
                  <a:srgbClr val="000000"/>
                </a:solidFill>
                <a:latin typeface="Arial"/>
                <a:cs typeface="Arial"/>
              </a:rPr>
              <a:t>Este vídeo faz uma breve apresentação sobre o mundo das redes.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12</a:t>
            </a:fld>
            <a:endParaRPr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Redes</a:t>
            </a:r>
          </a:p>
        </p:txBody>
      </p:sp>
      <p:sp>
        <p:nvSpPr>
          <p:cNvPr id="3" name="Text 0"/>
          <p:cNvSpPr>
            <a:spLocks noGrp="1"/>
          </p:cNvSpPr>
          <p:nvPr>
            <p:ph type="body" idx="100" hasCustomPrompt="1"/>
          </p:nvPr>
        </p:nvSpPr>
        <p:spPr>
          <a:xfrm>
            <a:off x="0" y="274320"/>
            <a:ext cx="9144000" cy="396816"/>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Tudo está online</a:t>
            </a:r>
          </a:p>
        </p:txBody>
      </p:sp>
      <p:sp>
        <p:nvSpPr>
          <p:cNvPr id="5" name="Text 2"/>
          <p:cNvSpPr/>
          <p:nvPr/>
        </p:nvSpPr>
        <p:spPr>
          <a:xfrm>
            <a:off x="458391" y="914400"/>
            <a:ext cx="8229600" cy="2528618"/>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Quantos de nós ainda pensamos se estamos "online" ou não? </a:t>
            </a:r>
          </a:p>
          <a:p>
            <a:pPr marL="285750" indent="-285750" rtl="0">
              <a:buFont typeface="Arial"/>
              <a:buChar char="•"/>
            </a:pPr>
            <a:r>
              <a:rPr lang="pt-BR" sz="1400" dirty="0">
                <a:latin typeface="Arial"/>
                <a:ea typeface="+mn-lt"/>
                <a:cs typeface="+mn-lt"/>
              </a:rPr>
              <a:t>Esperamos que nossos telefones, tablets, laptops e computadores de mesa estejam sempre conectados à Internet. </a:t>
            </a:r>
          </a:p>
          <a:p>
            <a:pPr marL="285750" indent="-285750" rtl="0">
              <a:buFont typeface="Arial"/>
              <a:buChar char="•"/>
            </a:pPr>
            <a:r>
              <a:rPr lang="pt-BR" sz="1400" dirty="0">
                <a:latin typeface="Arial"/>
                <a:ea typeface="+mn-lt"/>
                <a:cs typeface="+mn-lt"/>
              </a:rPr>
              <a:t>Usamos essa rede para interagir com amigos, fazer compras, compartilhar fotos e experiências e aprender. </a:t>
            </a:r>
          </a:p>
          <a:p>
            <a:pPr marL="285750" indent="-285750" rtl="0">
              <a:buFont typeface="Arial"/>
              <a:buChar char="•"/>
            </a:pPr>
            <a:r>
              <a:rPr lang="pt-BR" sz="1400" dirty="0">
                <a:latin typeface="Arial"/>
                <a:ea typeface="+mn-lt"/>
                <a:cs typeface="+mn-lt"/>
              </a:rPr>
              <a:t>A internet se tornou uma parte tão importante da vida cotidiana que quase a tomamos como certa. </a:t>
            </a:r>
          </a:p>
          <a:p>
            <a:pPr marL="285750" indent="-285750" rtl="0">
              <a:buFont typeface="Arial"/>
              <a:buChar char="•"/>
            </a:pPr>
            <a:r>
              <a:rPr lang="pt-BR" sz="1400" dirty="0">
                <a:latin typeface="Arial"/>
                <a:ea typeface="+mn-lt"/>
                <a:cs typeface="+mn-lt"/>
              </a:rPr>
              <a:t>Normalmente, quando as pessoas usam o termo internet, elas não estão se referindo às conexões físicas no mundo real. </a:t>
            </a:r>
          </a:p>
          <a:p>
            <a:pPr marL="285750" indent="-285750" rtl="0">
              <a:buFont typeface="Arial"/>
              <a:buChar char="•"/>
            </a:pPr>
            <a:r>
              <a:rPr lang="pt-BR" sz="1400" dirty="0">
                <a:latin typeface="Arial"/>
                <a:ea typeface="+mn-lt"/>
                <a:cs typeface="+mn-lt"/>
              </a:rPr>
              <a:t>Na verdade, elas tendem a pensar nisso como um conjunto de conexões. É o "lugar" onde as pessoas vão para encontrar ou compartilhar informações.</a:t>
            </a:r>
          </a:p>
          <a:p>
            <a:pPr marL="285750" indent="-285750">
              <a:buFont typeface="Arial"/>
              <a:buChar char="•"/>
            </a:pPr>
            <a:endParaRPr lang="en-US" sz="1400" dirty="0">
              <a:latin typeface="Arial"/>
              <a:cs typeface="Calibri"/>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13</a:t>
            </a:fld>
            <a:endParaRPr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Redes</a:t>
            </a:r>
          </a:p>
        </p:txBody>
      </p:sp>
      <p:sp>
        <p:nvSpPr>
          <p:cNvPr id="3" name="Text 0"/>
          <p:cNvSpPr>
            <a:spLocks noGrp="1"/>
          </p:cNvSpPr>
          <p:nvPr>
            <p:ph type="body" idx="100" hasCustomPrompt="1"/>
          </p:nvPr>
        </p:nvSpPr>
        <p:spPr>
          <a:xfrm>
            <a:off x="0" y="274320"/>
            <a:ext cx="9144000" cy="375250"/>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Quem é o dono da Internet?</a:t>
            </a:r>
          </a:p>
        </p:txBody>
      </p:sp>
      <p:sp>
        <p:nvSpPr>
          <p:cNvPr id="5" name="Text 2"/>
          <p:cNvSpPr/>
          <p:nvPr/>
        </p:nvSpPr>
        <p:spPr>
          <a:xfrm>
            <a:off x="-1" y="779073"/>
            <a:ext cx="5454052" cy="3585353"/>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A internet não é de propriedade de nenhum indivíduo ou grupo. </a:t>
            </a:r>
          </a:p>
          <a:p>
            <a:pPr marL="285750" indent="-285750" rtl="0">
              <a:buFont typeface="Arial"/>
              <a:buChar char="•"/>
            </a:pPr>
            <a:r>
              <a:rPr lang="pt-BR" sz="1400" dirty="0">
                <a:latin typeface="Arial"/>
                <a:ea typeface="+mn-lt"/>
                <a:cs typeface="+mn-lt"/>
              </a:rPr>
              <a:t>É um conjunto mundial de redes interconectadas que usam padrões comuns e cooperam entre si para trocar informações. </a:t>
            </a:r>
          </a:p>
          <a:p>
            <a:pPr marL="285750" indent="-285750" rtl="0">
              <a:buFont typeface="Arial"/>
              <a:buChar char="•"/>
            </a:pPr>
            <a:r>
              <a:rPr lang="pt-BR" sz="1400" dirty="0">
                <a:latin typeface="Arial"/>
                <a:ea typeface="+mn-lt"/>
                <a:cs typeface="+mn-lt"/>
              </a:rPr>
              <a:t>Através de fios de telefone, cabos de fibra óptica, transmissões sem fio e links de satélite, os usuários da Internet podem trocar informações de várias formas, como mostrado na figura. </a:t>
            </a:r>
          </a:p>
          <a:p>
            <a:pPr marL="285750" indent="-285750" rtl="0">
              <a:buFont typeface="Arial"/>
              <a:buChar char="•"/>
            </a:pPr>
            <a:r>
              <a:rPr lang="pt-BR" sz="1400" dirty="0">
                <a:latin typeface="Arial"/>
                <a:ea typeface="+mn-lt"/>
                <a:cs typeface="+mn-lt"/>
              </a:rPr>
              <a:t>Tudo o que você acessa on-line está localizado em algum lugar da Internet. </a:t>
            </a:r>
          </a:p>
          <a:p>
            <a:pPr marL="285750" indent="-285750" rtl="0">
              <a:buFont typeface="Arial"/>
              <a:buChar char="•"/>
            </a:pPr>
            <a:r>
              <a:rPr lang="pt-BR" sz="1400" dirty="0">
                <a:latin typeface="Arial"/>
                <a:ea typeface="+mn-lt"/>
                <a:cs typeface="+mn-lt"/>
              </a:rPr>
              <a:t>Sites de mídia social, jogos multiplayer, servidor de mensagens que fornecem e-mail, e cursos on-line — todos esses destinos da Internet se conectam a redes locais que enviam e recebem informações pela Internet. </a:t>
            </a:r>
          </a:p>
          <a:p>
            <a:pPr marL="285750" indent="-285750" rtl="0">
              <a:buFont typeface="Arial"/>
              <a:buChar char="•"/>
            </a:pPr>
            <a:r>
              <a:rPr lang="pt-BR" sz="1400" dirty="0">
                <a:latin typeface="Arial"/>
                <a:ea typeface="+mn-lt"/>
                <a:cs typeface="+mn-lt"/>
              </a:rPr>
              <a:t>Pense em todas as interações que você faz diariamente e que exigem que você esteja on-line.</a:t>
            </a:r>
          </a:p>
          <a:p>
            <a:pPr marL="285750" indent="-285750">
              <a:buFont typeface="Arial"/>
              <a:buChar char="•"/>
            </a:pPr>
            <a:endParaRPr lang="en-US" sz="1400" dirty="0">
              <a:latin typeface="Arial"/>
              <a:cs typeface="Calibri"/>
            </a:endParaRPr>
          </a:p>
        </p:txBody>
      </p:sp>
      <p:pic>
        <p:nvPicPr>
          <p:cNvPr id="6" name="Imagem 6" descr="Diagrama&#10;&#10;Descrição gerada automaticamente">
            <a:extLst>
              <a:ext uri="{FF2B5EF4-FFF2-40B4-BE49-F238E27FC236}">
                <a16:creationId xmlns:a16="http://schemas.microsoft.com/office/drawing/2014/main" id="{83BABBBB-B3A2-25CA-10A5-DE5A8D293FF8}"/>
              </a:ext>
            </a:extLst>
          </p:cNvPr>
          <p:cNvPicPr>
            <a:picLocks noChangeAspect="1"/>
          </p:cNvPicPr>
          <p:nvPr/>
        </p:nvPicPr>
        <p:blipFill>
          <a:blip r:embed="rId3"/>
          <a:stretch>
            <a:fillRect/>
          </a:stretch>
        </p:blipFill>
        <p:spPr>
          <a:xfrm>
            <a:off x="5454051" y="1436748"/>
            <a:ext cx="3508794" cy="2162173"/>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14</a:t>
            </a:fld>
            <a:endParaRPr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Redes</a:t>
            </a: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Redes Locais</a:t>
            </a:r>
          </a:p>
        </p:txBody>
      </p:sp>
      <p:sp>
        <p:nvSpPr>
          <p:cNvPr id="5" name="Text 2"/>
          <p:cNvSpPr/>
          <p:nvPr/>
        </p:nvSpPr>
        <p:spPr>
          <a:xfrm>
            <a:off x="389379" y="865337"/>
            <a:ext cx="8435443" cy="3412825"/>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Existem redes locais de diversos tamanhos. </a:t>
            </a:r>
          </a:p>
          <a:p>
            <a:pPr marL="285750" indent="-285750" rtl="0">
              <a:buFont typeface="Arial"/>
              <a:buChar char="•"/>
            </a:pPr>
            <a:r>
              <a:rPr lang="pt-BR" sz="1400" dirty="0">
                <a:latin typeface="Arial"/>
                <a:ea typeface="+mn-lt"/>
                <a:cs typeface="+mn-lt"/>
              </a:rPr>
              <a:t>Elas podem variar desde redes simples com apenas dois computadores até redes que conectam centenas de milhares de dispositivos. </a:t>
            </a:r>
          </a:p>
          <a:p>
            <a:pPr marL="285750" indent="-285750" rtl="0">
              <a:buFont typeface="Arial"/>
              <a:buChar char="•"/>
            </a:pPr>
            <a:r>
              <a:rPr lang="pt-BR" sz="1400" dirty="0">
                <a:latin typeface="Arial"/>
                <a:ea typeface="+mn-lt"/>
                <a:cs typeface="+mn-lt"/>
              </a:rPr>
              <a:t>As redes instaladas em pequenos escritórios ou em residências e escritórios domésticos são conhecidas como redes SOHO (small office/home office). </a:t>
            </a:r>
          </a:p>
          <a:p>
            <a:pPr marL="285750" indent="-285750" rtl="0">
              <a:buFont typeface="Arial"/>
              <a:buChar char="•"/>
            </a:pPr>
            <a:r>
              <a:rPr lang="pt-BR" sz="1400" dirty="0">
                <a:latin typeface="Arial"/>
                <a:ea typeface="+mn-lt"/>
                <a:cs typeface="+mn-lt"/>
              </a:rPr>
              <a:t>Redes SOHO permitem que você compartilhe recursos, tais como: impressoras, documentos, fotos e músicas, entre alguns usuários locais. </a:t>
            </a:r>
          </a:p>
          <a:p>
            <a:pPr marL="285750" indent="-285750" rtl="0">
              <a:buFont typeface="Arial"/>
              <a:buChar char="•"/>
            </a:pPr>
            <a:r>
              <a:rPr lang="pt-BR" sz="1400" dirty="0">
                <a:latin typeface="Arial"/>
                <a:ea typeface="+mn-lt"/>
                <a:cs typeface="+mn-lt"/>
              </a:rPr>
              <a:t>Grandes redes podem anunciar e vender produtos, solicitar suprimentos e se comunicar com os clientes. </a:t>
            </a:r>
          </a:p>
          <a:p>
            <a:pPr marL="285750" indent="-285750" rtl="0">
              <a:buFont typeface="Arial"/>
              <a:buChar char="•"/>
            </a:pPr>
            <a:r>
              <a:rPr lang="pt-BR" sz="1400" dirty="0">
                <a:latin typeface="Arial"/>
                <a:ea typeface="+mn-lt"/>
                <a:cs typeface="+mn-lt"/>
              </a:rPr>
              <a:t>A comunicação em rede é geralmente mais eficiente e menos dispendiosa que formas de comunicação tradicionais, como correio normal ou ligações de longa distância. </a:t>
            </a:r>
          </a:p>
          <a:p>
            <a:pPr marL="285750" indent="-285750" rtl="0">
              <a:buFont typeface="Arial"/>
              <a:buChar char="•"/>
            </a:pPr>
            <a:r>
              <a:rPr lang="pt-BR" sz="1400" dirty="0">
                <a:latin typeface="Arial"/>
                <a:ea typeface="+mn-lt"/>
                <a:cs typeface="+mn-lt"/>
              </a:rPr>
              <a:t>As redes permitem comunicação rápida (por e-mail e mensagens instantâneas, por exemplo), além de consolidação e acesso a informações armazenadas em servidores de rede. </a:t>
            </a:r>
          </a:p>
          <a:p>
            <a:pPr marL="285750" indent="-285750" rtl="0">
              <a:buFont typeface="Arial"/>
              <a:buChar char="•"/>
            </a:pPr>
            <a:r>
              <a:rPr lang="pt-BR" sz="1400" dirty="0">
                <a:latin typeface="Arial"/>
                <a:ea typeface="+mn-lt"/>
                <a:cs typeface="+mn-lt"/>
              </a:rPr>
              <a:t>As redes SOHO e empresariais normalmente fornecem uma conexão compartilhada com a Internet. </a:t>
            </a:r>
          </a:p>
          <a:p>
            <a:pPr marL="285750" indent="-285750" rtl="0">
              <a:buFont typeface="Arial"/>
              <a:buChar char="•"/>
            </a:pPr>
            <a:r>
              <a:rPr lang="pt-BR" sz="1400" dirty="0">
                <a:latin typeface="Arial"/>
                <a:ea typeface="+mn-lt"/>
                <a:cs typeface="+mn-lt"/>
              </a:rPr>
              <a:t>A internet é considerada a “rede das redes” porque é formada de milhares de redes locais conectadas.</a:t>
            </a:r>
          </a:p>
          <a:p>
            <a:pPr marL="285750" indent="-285750">
              <a:buFont typeface="Arial"/>
              <a:buChar char="•"/>
            </a:pPr>
            <a:endParaRPr lang="en-US" sz="1400" dirty="0">
              <a:latin typeface="Arial"/>
              <a:cs typeface="Calibri"/>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15</a:t>
            </a:fld>
            <a:endParaRPr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Redes</a:t>
            </a: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Redes Locais </a:t>
            </a:r>
            <a:r>
              <a:rPr lang="pt-BR" dirty="0">
                <a:latin typeface="Arial"/>
                <a:cs typeface="Arial"/>
              </a:rPr>
              <a:t>(Cont.)</a:t>
            </a:r>
          </a:p>
        </p:txBody>
      </p:sp>
      <p:graphicFrame>
        <p:nvGraphicFramePr>
          <p:cNvPr id="4" name="Tabela 5">
            <a:extLst>
              <a:ext uri="{FF2B5EF4-FFF2-40B4-BE49-F238E27FC236}">
                <a16:creationId xmlns:a16="http://schemas.microsoft.com/office/drawing/2014/main" id="{ED8D60AD-47B7-9A1F-00FA-BE8B91D3495A}"/>
              </a:ext>
            </a:extLst>
          </p:cNvPr>
          <p:cNvGraphicFramePr>
            <a:graphicFrameLocks noGrp="1"/>
          </p:cNvGraphicFramePr>
          <p:nvPr>
            <p:extLst>
              <p:ext uri="{D42A27DB-BD31-4B8C-83A1-F6EECF244321}">
                <p14:modId xmlns:p14="http://schemas.microsoft.com/office/powerpoint/2010/main" val="274038090"/>
              </p:ext>
            </p:extLst>
          </p:nvPr>
        </p:nvGraphicFramePr>
        <p:xfrm>
          <a:off x="191046" y="1187182"/>
          <a:ext cx="8724354" cy="2364558"/>
        </p:xfrm>
        <a:graphic>
          <a:graphicData uri="http://schemas.openxmlformats.org/drawingml/2006/table">
            <a:tbl>
              <a:tblPr firstRow="1" bandRow="1">
                <a:tableStyleId>{5C22544A-7EE6-4342-B048-85BDC9FD1C3A}</a:tableStyleId>
              </a:tblPr>
              <a:tblGrid>
                <a:gridCol w="2560319">
                  <a:extLst>
                    <a:ext uri="{9D8B030D-6E8A-4147-A177-3AD203B41FA5}">
                      <a16:colId xmlns:a16="http://schemas.microsoft.com/office/drawing/2014/main" val="2773200677"/>
                    </a:ext>
                  </a:extLst>
                </a:gridCol>
                <a:gridCol w="6164035">
                  <a:extLst>
                    <a:ext uri="{9D8B030D-6E8A-4147-A177-3AD203B41FA5}">
                      <a16:colId xmlns:a16="http://schemas.microsoft.com/office/drawing/2014/main" val="698479266"/>
                    </a:ext>
                  </a:extLst>
                </a:gridCol>
              </a:tblGrid>
              <a:tr h="370840">
                <a:tc>
                  <a:txBody>
                    <a:bodyPr/>
                    <a:lstStyle/>
                    <a:p>
                      <a:pPr rtl="0"/>
                      <a:r>
                        <a:rPr lang="pt-BR" sz="1400" b="1" i="0">
                          <a:solidFill>
                            <a:schemeClr val="tx1"/>
                          </a:solidFill>
                          <a:latin typeface="Arial"/>
                        </a:rPr>
                        <a:t>Redes domésticas </a:t>
                      </a:r>
                    </a:p>
                  </a:txBody>
                  <a:tcPr anchor="ctr">
                    <a:solidFill>
                      <a:schemeClr val="bg2"/>
                    </a:solidFill>
                  </a:tcPr>
                </a:tc>
                <a:tc>
                  <a:txBody>
                    <a:bodyPr/>
                    <a:lstStyle/>
                    <a:p>
                      <a:pPr lvl="0" rtl="0">
                        <a:buNone/>
                      </a:pPr>
                      <a:r>
                        <a:rPr lang="pt-BR" sz="1400" b="0" i="0" u="none" strike="noStrike">
                          <a:solidFill>
                            <a:schemeClr val="tx1"/>
                          </a:solidFill>
                          <a:latin typeface="Arial"/>
                        </a:rPr>
                        <a:t>Redes domésticas conectam alguns computadores entre si e à Internet. </a:t>
                      </a:r>
                    </a:p>
                  </a:txBody>
                  <a:tcPr anchor="ctr">
                    <a:solidFill>
                      <a:schemeClr val="bg2"/>
                    </a:solidFill>
                  </a:tcPr>
                </a:tc>
                <a:extLst>
                  <a:ext uri="{0D108BD9-81ED-4DB2-BD59-A6C34878D82A}">
                    <a16:rowId xmlns:a16="http://schemas.microsoft.com/office/drawing/2014/main" val="1251118826"/>
                  </a:ext>
                </a:extLst>
              </a:tr>
              <a:tr h="370840">
                <a:tc>
                  <a:txBody>
                    <a:bodyPr/>
                    <a:lstStyle/>
                    <a:p>
                      <a:pPr rtl="0"/>
                      <a:r>
                        <a:rPr lang="pt-BR" sz="1400" b="1" i="0">
                          <a:latin typeface="Arial"/>
                        </a:rPr>
                        <a:t>Redes de Pequenos Escritórios e Escritórios Domésticos (Home Office)</a:t>
                      </a:r>
                    </a:p>
                  </a:txBody>
                  <a:tcPr anchor="ctr"/>
                </a:tc>
                <a:tc>
                  <a:txBody>
                    <a:bodyPr/>
                    <a:lstStyle/>
                    <a:p>
                      <a:pPr lvl="0" rtl="0">
                        <a:buNone/>
                      </a:pPr>
                      <a:r>
                        <a:rPr lang="pt-BR" sz="1400" b="0" i="0" u="none" strike="noStrike">
                          <a:solidFill>
                            <a:schemeClr val="tx1"/>
                          </a:solidFill>
                          <a:latin typeface="Arial"/>
                        </a:rPr>
                        <a:t>A rede SOHO permite que computadores em um escritório em casa ou em um escritório remoto se conectem a uma rede corporativa, ou acessem recursos compartilhados centralizados. </a:t>
                      </a:r>
                    </a:p>
                  </a:txBody>
                  <a:tcPr anchor="ctr"/>
                </a:tc>
                <a:extLst>
                  <a:ext uri="{0D108BD9-81ED-4DB2-BD59-A6C34878D82A}">
                    <a16:rowId xmlns:a16="http://schemas.microsoft.com/office/drawing/2014/main" val="508402426"/>
                  </a:ext>
                </a:extLst>
              </a:tr>
              <a:tr h="370840">
                <a:tc>
                  <a:txBody>
                    <a:bodyPr/>
                    <a:lstStyle/>
                    <a:p>
                      <a:pPr rtl="0"/>
                      <a:r>
                        <a:rPr lang="pt-BR" sz="1400" b="1" i="0">
                          <a:latin typeface="Arial"/>
                        </a:rPr>
                        <a:t>Redes Médias a Grandes</a:t>
                      </a:r>
                    </a:p>
                  </a:txBody>
                  <a:tcPr anchor="ctr"/>
                </a:tc>
                <a:tc>
                  <a:txBody>
                    <a:bodyPr/>
                    <a:lstStyle/>
                    <a:p>
                      <a:pPr lvl="0" rtl="0">
                        <a:buNone/>
                      </a:pPr>
                      <a:r>
                        <a:rPr lang="pt-BR" sz="1400" b="0" i="0" u="none" strike="noStrike">
                          <a:solidFill>
                            <a:schemeClr val="tx1"/>
                          </a:solidFill>
                          <a:latin typeface="Arial"/>
                        </a:rPr>
                        <a:t>Redes de médio a grande porte, como as usadas por empresas e escolas, podem ter muitos locais com centenas ou milhares de hosts interconectados. </a:t>
                      </a:r>
                    </a:p>
                  </a:txBody>
                  <a:tcPr anchor="ctr"/>
                </a:tc>
                <a:extLst>
                  <a:ext uri="{0D108BD9-81ED-4DB2-BD59-A6C34878D82A}">
                    <a16:rowId xmlns:a16="http://schemas.microsoft.com/office/drawing/2014/main" val="1630906525"/>
                  </a:ext>
                </a:extLst>
              </a:tr>
              <a:tr h="530678">
                <a:tc>
                  <a:txBody>
                    <a:bodyPr/>
                    <a:lstStyle/>
                    <a:p>
                      <a:pPr rtl="0"/>
                      <a:r>
                        <a:rPr lang="pt-BR" sz="1400" b="1" i="0">
                          <a:latin typeface="Arial"/>
                        </a:rPr>
                        <a:t>Rede Mundial</a:t>
                      </a:r>
                    </a:p>
                  </a:txBody>
                  <a:tcPr anchor="ctr"/>
                </a:tc>
                <a:tc>
                  <a:txBody>
                    <a:bodyPr/>
                    <a:lstStyle/>
                    <a:p>
                      <a:pPr lvl="0" rtl="0">
                        <a:buNone/>
                      </a:pPr>
                      <a:r>
                        <a:rPr lang="pt-BR" sz="1400" b="0" i="0" u="none" strike="noStrike">
                          <a:solidFill>
                            <a:schemeClr val="tx1"/>
                          </a:solidFill>
                          <a:latin typeface="Arial"/>
                        </a:rPr>
                        <a:t>A Internet é uma rede de redes que conecta centenas de milhões de computadores em todo o mundo. </a:t>
                      </a:r>
                    </a:p>
                  </a:txBody>
                  <a:tcPr anchor="ctr"/>
                </a:tc>
                <a:extLst>
                  <a:ext uri="{0D108BD9-81ED-4DB2-BD59-A6C34878D82A}">
                    <a16:rowId xmlns:a16="http://schemas.microsoft.com/office/drawing/2014/main" val="133407801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16</a:t>
            </a:fld>
            <a:endParaRPr b="0"/>
          </a:p>
        </p:txBody>
      </p:sp>
    </p:spTree>
    <p:extLst>
      <p:ext uri="{BB962C8B-B14F-4D97-AF65-F5344CB8AC3E}">
        <p14:creationId xmlns:p14="http://schemas.microsoft.com/office/powerpoint/2010/main" val="121416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Redes</a:t>
            </a:r>
          </a:p>
        </p:txBody>
      </p:sp>
      <p:sp>
        <p:nvSpPr>
          <p:cNvPr id="3" name="Text 0"/>
          <p:cNvSpPr>
            <a:spLocks noGrp="1"/>
          </p:cNvSpPr>
          <p:nvPr>
            <p:ph type="body" idx="100" hasCustomPrompt="1"/>
          </p:nvPr>
        </p:nvSpPr>
        <p:spPr>
          <a:xfrm>
            <a:off x="0" y="274320"/>
            <a:ext cx="9144000" cy="3429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Dispositivos Móveis</a:t>
            </a:r>
          </a:p>
        </p:txBody>
      </p:sp>
      <p:sp>
        <p:nvSpPr>
          <p:cNvPr id="5" name="Text 2"/>
          <p:cNvSpPr/>
          <p:nvPr/>
        </p:nvSpPr>
        <p:spPr>
          <a:xfrm>
            <a:off x="0" y="753366"/>
            <a:ext cx="8534400" cy="857251"/>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A Internet conecta mais dispositivos de computação do que apenas computadores desktop e laptops. </a:t>
            </a:r>
          </a:p>
          <a:p>
            <a:pPr marL="285750" indent="-285750" rtl="0">
              <a:buFont typeface="Arial"/>
              <a:buChar char="•"/>
            </a:pPr>
            <a:r>
              <a:rPr lang="pt-BR" sz="1400" dirty="0">
                <a:latin typeface="Arial"/>
                <a:ea typeface="+mn-lt"/>
                <a:cs typeface="+mn-lt"/>
              </a:rPr>
              <a:t>Existem dispositivos por toda parte com os quais você pode interagir diariamente que se conectam à Internet (dispositivos móveis, domésticos e uma variedade de outros dispositivos conectados).</a:t>
            </a:r>
          </a:p>
          <a:p>
            <a:pPr marL="285750" indent="-285750">
              <a:lnSpc>
                <a:spcPts val="2000"/>
              </a:lnSpc>
              <a:buFont typeface="Arial"/>
              <a:buChar char="•"/>
            </a:pPr>
            <a:endParaRPr lang="en-US" sz="1400" dirty="0">
              <a:latin typeface="Arial"/>
              <a:cs typeface="Calibri"/>
            </a:endParaRPr>
          </a:p>
        </p:txBody>
      </p:sp>
      <p:graphicFrame>
        <p:nvGraphicFramePr>
          <p:cNvPr id="4" name="Tabela 5">
            <a:extLst>
              <a:ext uri="{FF2B5EF4-FFF2-40B4-BE49-F238E27FC236}">
                <a16:creationId xmlns:a16="http://schemas.microsoft.com/office/drawing/2014/main" id="{CD997E3A-9C77-7D5C-D3A2-682D58741CEF}"/>
              </a:ext>
            </a:extLst>
          </p:cNvPr>
          <p:cNvGraphicFramePr>
            <a:graphicFrameLocks noGrp="1"/>
          </p:cNvGraphicFramePr>
          <p:nvPr>
            <p:extLst>
              <p:ext uri="{D42A27DB-BD31-4B8C-83A1-F6EECF244321}">
                <p14:modId xmlns:p14="http://schemas.microsoft.com/office/powerpoint/2010/main" val="2268132089"/>
              </p:ext>
            </p:extLst>
          </p:nvPr>
        </p:nvGraphicFramePr>
        <p:xfrm>
          <a:off x="81645" y="1511803"/>
          <a:ext cx="8980710" cy="3566160"/>
        </p:xfrm>
        <a:graphic>
          <a:graphicData uri="http://schemas.openxmlformats.org/drawingml/2006/table">
            <a:tbl>
              <a:tblPr firstRow="1" bandRow="1">
                <a:tableStyleId>{5C22544A-7EE6-4342-B048-85BDC9FD1C3A}</a:tableStyleId>
              </a:tblPr>
              <a:tblGrid>
                <a:gridCol w="1442357">
                  <a:extLst>
                    <a:ext uri="{9D8B030D-6E8A-4147-A177-3AD203B41FA5}">
                      <a16:colId xmlns:a16="http://schemas.microsoft.com/office/drawing/2014/main" val="1550956405"/>
                    </a:ext>
                  </a:extLst>
                </a:gridCol>
                <a:gridCol w="7538353">
                  <a:extLst>
                    <a:ext uri="{9D8B030D-6E8A-4147-A177-3AD203B41FA5}">
                      <a16:colId xmlns:a16="http://schemas.microsoft.com/office/drawing/2014/main" val="1472503772"/>
                    </a:ext>
                  </a:extLst>
                </a:gridCol>
              </a:tblGrid>
              <a:tr h="370840">
                <a:tc>
                  <a:txBody>
                    <a:bodyPr/>
                    <a:lstStyle/>
                    <a:p>
                      <a:pPr rtl="0"/>
                      <a:r>
                        <a:rPr lang="pt-BR" sz="1400" b="1">
                          <a:solidFill>
                            <a:schemeClr val="tx1"/>
                          </a:solidFill>
                          <a:latin typeface="Arial"/>
                        </a:rPr>
                        <a:t>Smartphone</a:t>
                      </a:r>
                    </a:p>
                  </a:txBody>
                  <a:tcPr>
                    <a:solidFill>
                      <a:schemeClr val="bg2"/>
                    </a:solidFill>
                  </a:tcPr>
                </a:tc>
                <a:tc>
                  <a:txBody>
                    <a:bodyPr/>
                    <a:lstStyle/>
                    <a:p>
                      <a:pPr lvl="0" rtl="0">
                        <a:buNone/>
                      </a:pPr>
                      <a:r>
                        <a:rPr lang="pt-BR" sz="1400" b="0" i="0" u="none" strike="noStrike" dirty="0">
                          <a:solidFill>
                            <a:schemeClr val="tx1"/>
                          </a:solidFill>
                          <a:latin typeface="Arial"/>
                        </a:rPr>
                        <a:t>Ele se conecta à Internet de praticamente qualquer lugar Ele combina as funções de muitos produtos diferentes, como telefone, câmera, receptor GPS, reprodutor de mídia e computador com tela sensível ao toque. </a:t>
                      </a:r>
                    </a:p>
                  </a:txBody>
                  <a:tcPr>
                    <a:solidFill>
                      <a:schemeClr val="bg2"/>
                    </a:solidFill>
                  </a:tcPr>
                </a:tc>
                <a:extLst>
                  <a:ext uri="{0D108BD9-81ED-4DB2-BD59-A6C34878D82A}">
                    <a16:rowId xmlns:a16="http://schemas.microsoft.com/office/drawing/2014/main" val="40754259"/>
                  </a:ext>
                </a:extLst>
              </a:tr>
              <a:tr h="370840">
                <a:tc>
                  <a:txBody>
                    <a:bodyPr/>
                    <a:lstStyle/>
                    <a:p>
                      <a:pPr rtl="0"/>
                      <a:r>
                        <a:rPr lang="pt-BR" sz="1400" b="1">
                          <a:latin typeface="Arial"/>
                        </a:rPr>
                        <a:t>Tablet</a:t>
                      </a:r>
                    </a:p>
                  </a:txBody>
                  <a:tcPr/>
                </a:tc>
                <a:tc>
                  <a:txBody>
                    <a:bodyPr/>
                    <a:lstStyle/>
                    <a:p>
                      <a:pPr lvl="0" rtl="0">
                        <a:buNone/>
                      </a:pPr>
                      <a:r>
                        <a:rPr lang="pt-BR" sz="1400" b="0" i="0" u="none" strike="noStrike">
                          <a:solidFill>
                            <a:schemeClr val="tx1"/>
                          </a:solidFill>
                          <a:latin typeface="Arial"/>
                        </a:rPr>
                        <a:t>Ele também têm a funcionalidade de vários dispositivos como um smartphone. Com o tamanho de tela adicional, são ideais para assistir a vídeos e ler revistas ou livros. Com os teclados na tela, os usuários fazem muitas coisas que costumavam fazer em seus laptops, como redigir e-mails ou navegar na web. </a:t>
                      </a:r>
                    </a:p>
                  </a:txBody>
                  <a:tcPr/>
                </a:tc>
                <a:extLst>
                  <a:ext uri="{0D108BD9-81ED-4DB2-BD59-A6C34878D82A}">
                    <a16:rowId xmlns:a16="http://schemas.microsoft.com/office/drawing/2014/main" val="3625505360"/>
                  </a:ext>
                </a:extLst>
              </a:tr>
              <a:tr h="370840">
                <a:tc>
                  <a:txBody>
                    <a:bodyPr/>
                    <a:lstStyle/>
                    <a:p>
                      <a:pPr rtl="0"/>
                      <a:r>
                        <a:rPr lang="pt-BR" sz="1400" b="1">
                          <a:latin typeface="Arial"/>
                        </a:rPr>
                        <a:t>Smartwatch</a:t>
                      </a:r>
                    </a:p>
                  </a:txBody>
                  <a:tcPr/>
                </a:tc>
                <a:tc>
                  <a:txBody>
                    <a:bodyPr/>
                    <a:lstStyle/>
                    <a:p>
                      <a:pPr lvl="0" rtl="0">
                        <a:buNone/>
                      </a:pPr>
                      <a:r>
                        <a:rPr lang="pt-BR" sz="1400" b="0" i="0" u="none" strike="noStrike" dirty="0">
                          <a:solidFill>
                            <a:schemeClr val="tx1"/>
                          </a:solidFill>
                          <a:latin typeface="Arial"/>
                        </a:rPr>
                        <a:t>Ele pode se conectar a um smartphone para fornecer ao usuário alertas e mensagens. As funções adicionais, como monitoração da frequência cardíaca e contagem de passos, como um podômetro, podem ajudar as pessoas que estão usando o dispositivo a controlar a saúde. </a:t>
                      </a:r>
                    </a:p>
                  </a:txBody>
                  <a:tcPr/>
                </a:tc>
                <a:extLst>
                  <a:ext uri="{0D108BD9-81ED-4DB2-BD59-A6C34878D82A}">
                    <a16:rowId xmlns:a16="http://schemas.microsoft.com/office/drawing/2014/main" val="1753400874"/>
                  </a:ext>
                </a:extLst>
              </a:tr>
              <a:tr h="370840">
                <a:tc>
                  <a:txBody>
                    <a:bodyPr/>
                    <a:lstStyle/>
                    <a:p>
                      <a:pPr rtl="0"/>
                      <a:r>
                        <a:rPr lang="pt-BR" sz="1400" b="1" dirty="0">
                          <a:latin typeface="Arial"/>
                        </a:rPr>
                        <a:t>Óculos Inteligentes</a:t>
                      </a:r>
                    </a:p>
                  </a:txBody>
                  <a:tcPr/>
                </a:tc>
                <a:tc>
                  <a:txBody>
                    <a:bodyPr/>
                    <a:lstStyle/>
                    <a:p>
                      <a:pPr lvl="0" rtl="0">
                        <a:buNone/>
                      </a:pPr>
                      <a:r>
                        <a:rPr lang="pt-BR" sz="1400" b="0" i="0" u="none" strike="noStrike" dirty="0">
                          <a:solidFill>
                            <a:schemeClr val="tx1"/>
                          </a:solidFill>
                          <a:latin typeface="Arial"/>
                        </a:rPr>
                        <a:t>Um computador portátil na forma de óculos, como o Google Glass, contém uma tela minúscula que exibe informações para o usuário, semelhante ao Head-Up Display (HUD) de um piloto de caça. Um pequeno touchpad lateral permite que o usuário navegue por menus enquanto vê através dos óculos inteligentes. </a:t>
                      </a:r>
                    </a:p>
                  </a:txBody>
                  <a:tcPr/>
                </a:tc>
                <a:extLst>
                  <a:ext uri="{0D108BD9-81ED-4DB2-BD59-A6C34878D82A}">
                    <a16:rowId xmlns:a16="http://schemas.microsoft.com/office/drawing/2014/main" val="110277425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17</a:t>
            </a:fld>
            <a:endParaRPr b="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Redes</a:t>
            </a:r>
          </a:p>
        </p:txBody>
      </p:sp>
      <p:sp>
        <p:nvSpPr>
          <p:cNvPr id="3" name="Text 0"/>
          <p:cNvSpPr>
            <a:spLocks noGrp="1"/>
          </p:cNvSpPr>
          <p:nvPr>
            <p:ph type="body" idx="100" hasCustomPrompt="1"/>
          </p:nvPr>
        </p:nvSpPr>
        <p:spPr>
          <a:xfrm>
            <a:off x="0" y="274320"/>
            <a:ext cx="9144000" cy="407599"/>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Dispositivos Domésticos Conectados</a:t>
            </a:r>
          </a:p>
        </p:txBody>
      </p:sp>
      <p:sp>
        <p:nvSpPr>
          <p:cNvPr id="5" name="Text 2"/>
          <p:cNvSpPr/>
          <p:nvPr/>
        </p:nvSpPr>
        <p:spPr>
          <a:xfrm>
            <a:off x="0" y="806116"/>
            <a:ext cx="8229600" cy="652373"/>
          </a:xfrm>
          <a:prstGeom prst="rect">
            <a:avLst/>
          </a:prstGeom>
          <a:noFill/>
          <a:ln/>
        </p:spPr>
        <p:txBody>
          <a:bodyPr wrap="square" lIns="91440" tIns="45720" rIns="91440" bIns="45720" rtlCol="0" anchor="t"/>
          <a:lstStyle/>
          <a:p>
            <a:pPr marL="285750" indent="-285750" rtl="0">
              <a:lnSpc>
                <a:spcPts val="2000"/>
              </a:lnSpc>
              <a:buFont typeface="Arial"/>
              <a:buChar char="•"/>
            </a:pPr>
            <a:r>
              <a:rPr lang="pt-BR" sz="1600">
                <a:latin typeface="Arial"/>
                <a:ea typeface="+mn-lt"/>
                <a:cs typeface="+mn-lt"/>
              </a:rPr>
              <a:t>Muitas coisas em sua casa podem se conectar à internet para serem monitoradas e configuradas remotamente.</a:t>
            </a:r>
          </a:p>
        </p:txBody>
      </p:sp>
      <p:graphicFrame>
        <p:nvGraphicFramePr>
          <p:cNvPr id="4" name="Tabela 5">
            <a:extLst>
              <a:ext uri="{FF2B5EF4-FFF2-40B4-BE49-F238E27FC236}">
                <a16:creationId xmlns:a16="http://schemas.microsoft.com/office/drawing/2014/main" id="{C3424BD9-3230-0D0F-1FE2-2D3C481B95D6}"/>
              </a:ext>
            </a:extLst>
          </p:cNvPr>
          <p:cNvGraphicFramePr>
            <a:graphicFrameLocks noGrp="1"/>
          </p:cNvGraphicFramePr>
          <p:nvPr>
            <p:extLst>
              <p:ext uri="{D42A27DB-BD31-4B8C-83A1-F6EECF244321}">
                <p14:modId xmlns:p14="http://schemas.microsoft.com/office/powerpoint/2010/main" val="1422985611"/>
              </p:ext>
            </p:extLst>
          </p:nvPr>
        </p:nvGraphicFramePr>
        <p:xfrm>
          <a:off x="156484" y="1458489"/>
          <a:ext cx="8831032" cy="3139440"/>
        </p:xfrm>
        <a:graphic>
          <a:graphicData uri="http://schemas.openxmlformats.org/drawingml/2006/table">
            <a:tbl>
              <a:tblPr firstRow="1" bandRow="1">
                <a:tableStyleId>{5C22544A-7EE6-4342-B048-85BDC9FD1C3A}</a:tableStyleId>
              </a:tblPr>
              <a:tblGrid>
                <a:gridCol w="1660071">
                  <a:extLst>
                    <a:ext uri="{9D8B030D-6E8A-4147-A177-3AD203B41FA5}">
                      <a16:colId xmlns:a16="http://schemas.microsoft.com/office/drawing/2014/main" val="1580314052"/>
                    </a:ext>
                  </a:extLst>
                </a:gridCol>
                <a:gridCol w="7170961">
                  <a:extLst>
                    <a:ext uri="{9D8B030D-6E8A-4147-A177-3AD203B41FA5}">
                      <a16:colId xmlns:a16="http://schemas.microsoft.com/office/drawing/2014/main" val="1315395913"/>
                    </a:ext>
                  </a:extLst>
                </a:gridCol>
              </a:tblGrid>
              <a:tr h="370840">
                <a:tc>
                  <a:txBody>
                    <a:bodyPr/>
                    <a:lstStyle/>
                    <a:p>
                      <a:pPr rtl="0"/>
                      <a:r>
                        <a:rPr lang="pt-BR" sz="1400" b="1">
                          <a:solidFill>
                            <a:schemeClr val="tx1"/>
                          </a:solidFill>
                          <a:latin typeface="Arial"/>
                        </a:rPr>
                        <a:t>Sistema de Segurança</a:t>
                      </a:r>
                    </a:p>
                  </a:txBody>
                  <a:tcPr anchor="ctr">
                    <a:solidFill>
                      <a:schemeClr val="bg2"/>
                    </a:solidFill>
                  </a:tcPr>
                </a:tc>
                <a:tc>
                  <a:txBody>
                    <a:bodyPr/>
                    <a:lstStyle/>
                    <a:p>
                      <a:pPr lvl="0" rtl="0">
                        <a:buNone/>
                      </a:pPr>
                      <a:r>
                        <a:rPr lang="pt-BR" sz="1400" b="0" i="0" u="none" strike="noStrike">
                          <a:solidFill>
                            <a:schemeClr val="tx1"/>
                          </a:solidFill>
                          <a:latin typeface="Arial"/>
                        </a:rPr>
                        <a:t>Muitos itens domésticos, como sistemas de segurança, iluminação e controles climáticos, podem ser monitorados e configurados remotamente usando um dispositivo móvel. </a:t>
                      </a:r>
                    </a:p>
                  </a:txBody>
                  <a:tcPr>
                    <a:solidFill>
                      <a:schemeClr val="bg2"/>
                    </a:solidFill>
                  </a:tcPr>
                </a:tc>
                <a:extLst>
                  <a:ext uri="{0D108BD9-81ED-4DB2-BD59-A6C34878D82A}">
                    <a16:rowId xmlns:a16="http://schemas.microsoft.com/office/drawing/2014/main" val="2495249689"/>
                  </a:ext>
                </a:extLst>
              </a:tr>
              <a:tr h="370840">
                <a:tc>
                  <a:txBody>
                    <a:bodyPr/>
                    <a:lstStyle/>
                    <a:p>
                      <a:pPr rtl="0"/>
                      <a:r>
                        <a:rPr lang="pt-BR" sz="1400" b="1">
                          <a:latin typeface="Arial"/>
                        </a:rPr>
                        <a:t>Dispositivos</a:t>
                      </a:r>
                    </a:p>
                  </a:txBody>
                  <a:tcPr anchor="ctr"/>
                </a:tc>
                <a:tc>
                  <a:txBody>
                    <a:bodyPr/>
                    <a:lstStyle/>
                    <a:p>
                      <a:pPr lvl="0" rtl="0">
                        <a:buNone/>
                      </a:pPr>
                      <a:r>
                        <a:rPr lang="pt-BR" sz="1400" b="0" i="0" u="none" strike="noStrike" dirty="0">
                          <a:solidFill>
                            <a:schemeClr val="tx1"/>
                          </a:solidFill>
                          <a:latin typeface="Arial"/>
                        </a:rPr>
                        <a:t>Eletrodomésticos como geladeiras, fornos e lava-louças podem se conectar à Internet, permitindo que o proprietário da casa os ligue ou desligue, monitore o status do aparelho e seja alertado sobre condições predefinidas, como quando a temperatura na geladeira sobe acima do aceitável nível. </a:t>
                      </a:r>
                    </a:p>
                  </a:txBody>
                  <a:tcPr/>
                </a:tc>
                <a:extLst>
                  <a:ext uri="{0D108BD9-81ED-4DB2-BD59-A6C34878D82A}">
                    <a16:rowId xmlns:a16="http://schemas.microsoft.com/office/drawing/2014/main" val="2576523378"/>
                  </a:ext>
                </a:extLst>
              </a:tr>
              <a:tr h="370840">
                <a:tc>
                  <a:txBody>
                    <a:bodyPr/>
                    <a:lstStyle/>
                    <a:p>
                      <a:pPr rtl="0"/>
                      <a:r>
                        <a:rPr lang="pt-BR" sz="1400" b="1">
                          <a:latin typeface="Arial"/>
                        </a:rPr>
                        <a:t>TV Inteligente (Smart TV)</a:t>
                      </a:r>
                    </a:p>
                  </a:txBody>
                  <a:tcPr anchor="ctr"/>
                </a:tc>
                <a:tc>
                  <a:txBody>
                    <a:bodyPr/>
                    <a:lstStyle/>
                    <a:p>
                      <a:pPr lvl="0" rtl="0">
                        <a:buNone/>
                      </a:pPr>
                      <a:r>
                        <a:rPr lang="pt-BR" sz="1400" b="0" i="0" u="none" strike="noStrike">
                          <a:solidFill>
                            <a:schemeClr val="tx1"/>
                          </a:solidFill>
                          <a:latin typeface="Arial"/>
                        </a:rPr>
                        <a:t>Pode ser conectada à Internet para acessar conteúdo sem a necessidade de equipamento do provedor de serviços de TV. Além disso, uma TV inteligente  permite que um usuário navegue pela Web, escreva e-mails ou exiba vídeo, áudio ou fotos armazenados em um computador. </a:t>
                      </a:r>
                    </a:p>
                  </a:txBody>
                  <a:tcPr/>
                </a:tc>
                <a:extLst>
                  <a:ext uri="{0D108BD9-81ED-4DB2-BD59-A6C34878D82A}">
                    <a16:rowId xmlns:a16="http://schemas.microsoft.com/office/drawing/2014/main" val="834781821"/>
                  </a:ext>
                </a:extLst>
              </a:tr>
              <a:tr h="370840">
                <a:tc>
                  <a:txBody>
                    <a:bodyPr/>
                    <a:lstStyle/>
                    <a:p>
                      <a:pPr rtl="0"/>
                      <a:r>
                        <a:rPr lang="pt-BR" sz="1400" b="1">
                          <a:latin typeface="Arial"/>
                        </a:rPr>
                        <a:t>Console de Jogos</a:t>
                      </a:r>
                    </a:p>
                  </a:txBody>
                  <a:tcPr anchor="ctr"/>
                </a:tc>
                <a:tc>
                  <a:txBody>
                    <a:bodyPr/>
                    <a:lstStyle/>
                    <a:p>
                      <a:pPr lvl="0" rtl="0">
                        <a:buNone/>
                      </a:pPr>
                      <a:r>
                        <a:rPr lang="pt-BR" sz="1400" b="0" i="0" u="none" strike="noStrike" dirty="0">
                          <a:solidFill>
                            <a:schemeClr val="tx1"/>
                          </a:solidFill>
                          <a:latin typeface="Arial"/>
                        </a:rPr>
                        <a:t>Os consoles de jogos podem se conectar à Internet para baixar jogos e jogar com amigos online. </a:t>
                      </a:r>
                    </a:p>
                  </a:txBody>
                  <a:tcPr/>
                </a:tc>
                <a:extLst>
                  <a:ext uri="{0D108BD9-81ED-4DB2-BD59-A6C34878D82A}">
                    <a16:rowId xmlns:a16="http://schemas.microsoft.com/office/drawing/2014/main" val="1828182521"/>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18</a:t>
            </a:fld>
            <a:endParaRPr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Redes</a:t>
            </a:r>
          </a:p>
        </p:txBody>
      </p:sp>
      <p:sp>
        <p:nvSpPr>
          <p:cNvPr id="3" name="Text 0"/>
          <p:cNvSpPr>
            <a:spLocks noGrp="1"/>
          </p:cNvSpPr>
          <p:nvPr>
            <p:ph type="body" idx="100" hasCustomPrompt="1"/>
          </p:nvPr>
        </p:nvSpPr>
        <p:spPr>
          <a:xfrm>
            <a:off x="0" y="274320"/>
            <a:ext cx="9144000" cy="396816"/>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Outros Dispositivos Conectados</a:t>
            </a:r>
          </a:p>
        </p:txBody>
      </p:sp>
      <p:sp>
        <p:nvSpPr>
          <p:cNvPr id="5" name="Text 2"/>
          <p:cNvSpPr/>
          <p:nvPr/>
        </p:nvSpPr>
        <p:spPr>
          <a:xfrm>
            <a:off x="458391" y="752742"/>
            <a:ext cx="8229600" cy="630807"/>
          </a:xfrm>
          <a:prstGeom prst="rect">
            <a:avLst/>
          </a:prstGeom>
          <a:noFill/>
          <a:ln/>
        </p:spPr>
        <p:txBody>
          <a:bodyPr wrap="square" lIns="91440" tIns="45720" rIns="91440" bIns="45720" rtlCol="0" anchor="t"/>
          <a:lstStyle/>
          <a:p>
            <a:pPr marL="285750" indent="-285750" rtl="0">
              <a:lnSpc>
                <a:spcPts val="2000"/>
              </a:lnSpc>
              <a:buFont typeface="Arial"/>
              <a:buChar char="•"/>
            </a:pPr>
            <a:r>
              <a:rPr lang="pt-BR" sz="1400" dirty="0">
                <a:latin typeface="Arial"/>
                <a:ea typeface="+mn-lt"/>
                <a:cs typeface="+mn-lt"/>
              </a:rPr>
              <a:t>Existem também muitos dispositivos conectados encontrados  fora de sua casa que fornecem conveniência e informações valiosas, ou mesmo vitais.</a:t>
            </a:r>
          </a:p>
        </p:txBody>
      </p:sp>
      <p:graphicFrame>
        <p:nvGraphicFramePr>
          <p:cNvPr id="4" name="Tabela 5">
            <a:extLst>
              <a:ext uri="{FF2B5EF4-FFF2-40B4-BE49-F238E27FC236}">
                <a16:creationId xmlns:a16="http://schemas.microsoft.com/office/drawing/2014/main" id="{9DFEED88-FB32-91DF-81FB-FFB19B2FBD29}"/>
              </a:ext>
            </a:extLst>
          </p:cNvPr>
          <p:cNvGraphicFramePr>
            <a:graphicFrameLocks noGrp="1"/>
          </p:cNvGraphicFramePr>
          <p:nvPr>
            <p:extLst>
              <p:ext uri="{D42A27DB-BD31-4B8C-83A1-F6EECF244321}">
                <p14:modId xmlns:p14="http://schemas.microsoft.com/office/powerpoint/2010/main" val="1573927675"/>
              </p:ext>
            </p:extLst>
          </p:nvPr>
        </p:nvGraphicFramePr>
        <p:xfrm>
          <a:off x="54429" y="1373727"/>
          <a:ext cx="9035141" cy="3535680"/>
        </p:xfrm>
        <a:graphic>
          <a:graphicData uri="http://schemas.openxmlformats.org/drawingml/2006/table">
            <a:tbl>
              <a:tblPr firstRow="1" bandRow="1">
                <a:tableStyleId>{5C22544A-7EE6-4342-B048-85BDC9FD1C3A}</a:tableStyleId>
              </a:tblPr>
              <a:tblGrid>
                <a:gridCol w="1291949">
                  <a:extLst>
                    <a:ext uri="{9D8B030D-6E8A-4147-A177-3AD203B41FA5}">
                      <a16:colId xmlns:a16="http://schemas.microsoft.com/office/drawing/2014/main" val="1997841546"/>
                    </a:ext>
                  </a:extLst>
                </a:gridCol>
                <a:gridCol w="7743192">
                  <a:extLst>
                    <a:ext uri="{9D8B030D-6E8A-4147-A177-3AD203B41FA5}">
                      <a16:colId xmlns:a16="http://schemas.microsoft.com/office/drawing/2014/main" val="4102759647"/>
                    </a:ext>
                  </a:extLst>
                </a:gridCol>
              </a:tblGrid>
              <a:tr h="370840">
                <a:tc>
                  <a:txBody>
                    <a:bodyPr/>
                    <a:lstStyle/>
                    <a:p>
                      <a:pPr rtl="0"/>
                      <a:r>
                        <a:rPr lang="pt-BR" sz="1300" b="1" dirty="0">
                          <a:solidFill>
                            <a:schemeClr val="tx1"/>
                          </a:solidFill>
                          <a:latin typeface="Arial"/>
                        </a:rPr>
                        <a:t>Carros Inteligentes</a:t>
                      </a:r>
                    </a:p>
                  </a:txBody>
                  <a:tcPr anchor="ctr">
                    <a:solidFill>
                      <a:schemeClr val="bg2"/>
                    </a:solidFill>
                  </a:tcPr>
                </a:tc>
                <a:tc>
                  <a:txBody>
                    <a:bodyPr/>
                    <a:lstStyle/>
                    <a:p>
                      <a:pPr lvl="0" rtl="0">
                        <a:buNone/>
                      </a:pPr>
                      <a:r>
                        <a:rPr lang="pt-BR" sz="1300" b="0" i="0" u="none" strike="noStrike" dirty="0">
                          <a:solidFill>
                            <a:schemeClr val="tx1"/>
                          </a:solidFill>
                          <a:latin typeface="Arial"/>
                        </a:rPr>
                        <a:t>Muitos carros modernos podem se conectar à Internet para acessar mapas, conteúdo de áudio e vídeo ou informações sobre um destino. Eles podem até enviar uma mensagem de texto ou e-mail se houver uma tentativa de roubo ou pedir assistência em caso de acidente. Esses carros também podem se conectar aos smartphones e tablets para exibir informações sobre difererentes sistemas de motor , fornecer alertas de manutenção ou exibir o status do sistema de segurança. </a:t>
                      </a:r>
                    </a:p>
                  </a:txBody>
                  <a:tcPr>
                    <a:solidFill>
                      <a:schemeClr val="bg2"/>
                    </a:solidFill>
                  </a:tcPr>
                </a:tc>
                <a:extLst>
                  <a:ext uri="{0D108BD9-81ED-4DB2-BD59-A6C34878D82A}">
                    <a16:rowId xmlns:a16="http://schemas.microsoft.com/office/drawing/2014/main" val="1211402941"/>
                  </a:ext>
                </a:extLst>
              </a:tr>
              <a:tr h="370840">
                <a:tc>
                  <a:txBody>
                    <a:bodyPr/>
                    <a:lstStyle/>
                    <a:p>
                      <a:pPr rtl="0"/>
                      <a:r>
                        <a:rPr lang="pt-BR" sz="1300" b="1">
                          <a:latin typeface="Arial"/>
                        </a:rPr>
                        <a:t>Etiquetas RFID</a:t>
                      </a:r>
                    </a:p>
                  </a:txBody>
                  <a:tcPr anchor="ctr"/>
                </a:tc>
                <a:tc>
                  <a:txBody>
                    <a:bodyPr/>
                    <a:lstStyle/>
                    <a:p>
                      <a:pPr lvl="0" rtl="0">
                        <a:buNone/>
                      </a:pPr>
                      <a:r>
                        <a:rPr lang="pt-BR" sz="1300" b="0" i="0" u="none" strike="noStrike">
                          <a:solidFill>
                            <a:schemeClr val="tx1"/>
                          </a:solidFill>
                          <a:latin typeface="Arial"/>
                        </a:rPr>
                        <a:t>As etiquetas de RFID (Identificação por radiofrequência) podem ser colocadas dentro de objetos ou sobre eles para controlá-los ou monitorar sensores em muitas circunstâncias. </a:t>
                      </a:r>
                    </a:p>
                  </a:txBody>
                  <a:tcPr/>
                </a:tc>
                <a:extLst>
                  <a:ext uri="{0D108BD9-81ED-4DB2-BD59-A6C34878D82A}">
                    <a16:rowId xmlns:a16="http://schemas.microsoft.com/office/drawing/2014/main" val="963590433"/>
                  </a:ext>
                </a:extLst>
              </a:tr>
              <a:tr h="370840">
                <a:tc>
                  <a:txBody>
                    <a:bodyPr/>
                    <a:lstStyle/>
                    <a:p>
                      <a:pPr rtl="0"/>
                      <a:r>
                        <a:rPr lang="pt-BR" sz="1300" b="1">
                          <a:latin typeface="Arial"/>
                        </a:rPr>
                        <a:t>Sensores e Atuadores</a:t>
                      </a:r>
                    </a:p>
                  </a:txBody>
                  <a:tcPr anchor="ctr"/>
                </a:tc>
                <a:tc>
                  <a:txBody>
                    <a:bodyPr/>
                    <a:lstStyle/>
                    <a:p>
                      <a:pPr lvl="0" rtl="0">
                        <a:buNone/>
                      </a:pPr>
                      <a:r>
                        <a:rPr lang="pt-BR" sz="1300" b="0" i="0" u="none" strike="noStrike">
                          <a:solidFill>
                            <a:schemeClr val="tx1"/>
                          </a:solidFill>
                          <a:latin typeface="Arial"/>
                        </a:rPr>
                        <a:t>Sensores conectados podem fornecer dados de temperatura, umidade, velocidade do vento, pressão barométrica e umidade do solo. Os Atuadores podem ser acionados automaticamente com base em condições correntes. Por exemplo, um sensor inteligente pode enviar periodicamente dados de umidade do solo para uma estação de monitoramento. A estação de monitoramento pode então enviar um sinal para um atuador começar a regar o solo. O sensor continuará a enviar dados de umidade do solo, permitindo que a estação de monitoramento determine quando desativar o atuador. </a:t>
                      </a:r>
                    </a:p>
                  </a:txBody>
                  <a:tcPr/>
                </a:tc>
                <a:extLst>
                  <a:ext uri="{0D108BD9-81ED-4DB2-BD59-A6C34878D82A}">
                    <a16:rowId xmlns:a16="http://schemas.microsoft.com/office/drawing/2014/main" val="625946647"/>
                  </a:ext>
                </a:extLst>
              </a:tr>
              <a:tr h="370840">
                <a:tc>
                  <a:txBody>
                    <a:bodyPr/>
                    <a:lstStyle/>
                    <a:p>
                      <a:pPr rtl="0"/>
                      <a:r>
                        <a:rPr lang="pt-BR" sz="1300" b="1">
                          <a:latin typeface="Arial"/>
                        </a:rPr>
                        <a:t>Dispositivos Médicos</a:t>
                      </a:r>
                    </a:p>
                  </a:txBody>
                  <a:tcPr anchor="ctr"/>
                </a:tc>
                <a:tc>
                  <a:txBody>
                    <a:bodyPr/>
                    <a:lstStyle/>
                    <a:p>
                      <a:pPr lvl="0" rtl="0">
                        <a:buNone/>
                      </a:pPr>
                      <a:r>
                        <a:rPr lang="pt-BR" sz="1300" b="0" i="0" u="none" strike="noStrike" dirty="0">
                          <a:solidFill>
                            <a:schemeClr val="tx1"/>
                          </a:solidFill>
                          <a:latin typeface="Arial"/>
                        </a:rPr>
                        <a:t>Dispositivos médicos como marcapassos, bombas de insulina e monitores hospitalares fornecem aos usuários ou profissionais médicos feedback e alertas quando os sinais vitais estão em níveis específicos. </a:t>
                      </a:r>
                    </a:p>
                  </a:txBody>
                  <a:tcPr/>
                </a:tc>
                <a:extLst>
                  <a:ext uri="{0D108BD9-81ED-4DB2-BD59-A6C34878D82A}">
                    <a16:rowId xmlns:a16="http://schemas.microsoft.com/office/drawing/2014/main" val="32241404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19</a:t>
            </a:fld>
            <a:endParaRPr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Materiais do instrutor - Guia de planejamento do módulo 1</a:t>
            </a:r>
          </a:p>
        </p:txBody>
      </p:sp>
      <p:sp>
        <p:nvSpPr>
          <p:cNvPr id="3" name="Text 1"/>
          <p:cNvSpPr/>
          <p:nvPr/>
        </p:nvSpPr>
        <p:spPr>
          <a:xfrm>
            <a:off x="9624" y="476450"/>
            <a:ext cx="8677175" cy="4023361"/>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500" b="0" i="0" u="none" strike="noStrike" kern="1200" cap="none" spc="0" normalizeH="0" baseline="0" dirty="0">
                <a:ln>
                  <a:noFill/>
                </a:ln>
                <a:solidFill>
                  <a:srgbClr val="000000"/>
                </a:solidFill>
                <a:effectLst/>
                <a:uLnTx/>
                <a:uFillTx/>
                <a:latin typeface="Arial"/>
                <a:ea typeface="ＭＳ Ｐゴシック" charset="0"/>
              </a:rPr>
              <a:t>Esta apresentação de PowerPoint é dividida em duas partes:</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kumimoji="0" lang="pt-BR" sz="1500" b="0" i="0" u="none" strike="noStrike" kern="1200" cap="none" spc="0" normalizeH="0" baseline="0" dirty="0">
                <a:ln>
                  <a:noFill/>
                </a:ln>
                <a:solidFill>
                  <a:srgbClr val="000000"/>
                </a:solidFill>
                <a:effectLst/>
                <a:uLnTx/>
                <a:uFillTx/>
                <a:latin typeface="Arial"/>
                <a:ea typeface="ＭＳ Ｐゴシック" charset="0"/>
              </a:rPr>
              <a:t>Guia de planejamento do Instrutor</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Informações para ajudá-lo a se familiarizar com o módulo</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Material didático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kumimoji="0" lang="pt-BR" sz="1500" b="0" i="0" u="none" strike="noStrike" kern="1200" cap="none" spc="0" normalizeH="0" baseline="0" dirty="0">
                <a:ln>
                  <a:noFill/>
                </a:ln>
                <a:solidFill>
                  <a:srgbClr val="000000"/>
                </a:solidFill>
                <a:effectLst/>
                <a:uLnTx/>
                <a:uFillTx/>
                <a:latin typeface="Arial"/>
                <a:ea typeface="ＭＳ Ｐゴシック" charset="0"/>
              </a:rPr>
              <a:t>Apresentação para aulas</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Slides opcionais que você pode usar em sala de aula</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Começa no slide 9 </a:t>
            </a:r>
          </a:p>
          <a:p>
            <a:pPr marL="142875" marR="0" lvl="1" indent="0" algn="ctr" defTabSz="684213" rtl="0" eaLnBrk="1" fontAlgn="base" latinLnBrk="0" hangingPunct="1">
              <a:lnSpc>
                <a:spcPct val="100000"/>
              </a:lnSpc>
              <a:spcBef>
                <a:spcPts val="300"/>
              </a:spcBef>
              <a:spcAft>
                <a:spcPts val="300"/>
              </a:spcAft>
              <a:buClr>
                <a:srgbClr val="58585B"/>
              </a:buClr>
              <a:buSzTx/>
              <a:buFont typeface="Arial" charset="0"/>
              <a:buNone/>
              <a:tabLst/>
              <a:defRPr/>
            </a:pPr>
            <a:endParaRPr lang="en-CA" sz="1600" b="1" dirty="0">
              <a:solidFill>
                <a:srgbClr val="000000"/>
              </a:solidFill>
              <a:latin typeface="Arial"/>
              <a:ea typeface="ＭＳ Ｐゴシック" charset="0"/>
            </a:endParaRPr>
          </a:p>
          <a:p>
            <a:pPr lvl="1" indent="-314325" defTabSz="684213" fontAlgn="base">
              <a:spcBef>
                <a:spcPts val="300"/>
              </a:spcBef>
              <a:spcAft>
                <a:spcPts val="300"/>
              </a:spcAft>
              <a:buClr>
                <a:srgbClr val="58585B"/>
              </a:buClr>
              <a:defRPr/>
            </a:pPr>
            <a:r>
              <a:rPr kumimoji="0" lang="pt-BR" sz="1600" b="1" i="0" u="none" strike="noStrike" kern="1200" cap="none" spc="0" normalizeH="0" baseline="0" dirty="0">
                <a:ln>
                  <a:noFill/>
                </a:ln>
                <a:solidFill>
                  <a:srgbClr val="000000"/>
                </a:solidFill>
                <a:effectLst/>
                <a:uLnTx/>
                <a:uFillTx/>
                <a:latin typeface="Arial"/>
                <a:ea typeface="ＭＳ Ｐゴシック" charset="0"/>
              </a:rPr>
              <a:t>Observação</a:t>
            </a:r>
            <a:r>
              <a:rPr kumimoji="0" lang="pt-BR" sz="1600" b="0" i="0" u="none" strike="noStrike" kern="1200" cap="none" spc="0" normalizeH="0" baseline="0" dirty="0">
                <a:ln>
                  <a:noFill/>
                </a:ln>
                <a:solidFill>
                  <a:srgbClr val="000000"/>
                </a:solidFill>
                <a:effectLst/>
                <a:uLnTx/>
                <a:uFillTx/>
                <a:latin typeface="Arial"/>
                <a:ea typeface="ＭＳ Ｐゴシック" charset="0"/>
              </a:rPr>
              <a:t>: Remova o Guia de planejamento desta apresentação antes de compartilhar com outra pessoa.</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a:t>
            </a:fld>
            <a:endParaRPr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sz="4600">
                <a:solidFill>
                  <a:srgbClr val="B1E8FA"/>
                </a:solidFill>
                <a:latin typeface="Arial" pitchFamily="34" charset="0"/>
                <a:ea typeface="Arial" pitchFamily="34" charset="-122"/>
                <a:cs typeface="Arial" pitchFamily="34" charset="-120"/>
              </a:rPr>
              <a:t>1.2 Transmissão de dados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20</a:t>
            </a:fld>
            <a:endParaRPr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Transmissão de Dados</a:t>
            </a:r>
          </a:p>
        </p:txBody>
      </p:sp>
      <p:sp>
        <p:nvSpPr>
          <p:cNvPr id="3" name="Text 0"/>
          <p:cNvSpPr>
            <a:spLocks noGrp="1"/>
          </p:cNvSpPr>
          <p:nvPr>
            <p:ph type="body" idx="100" hasCustomPrompt="1"/>
          </p:nvPr>
        </p:nvSpPr>
        <p:spPr>
          <a:xfrm>
            <a:off x="0" y="274320"/>
            <a:ext cx="9144000" cy="407599"/>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Vídeo - Tipos de Dados Pessoais</a:t>
            </a:r>
          </a:p>
        </p:txBody>
      </p:sp>
      <p:sp>
        <p:nvSpPr>
          <p:cNvPr id="5" name="Text 2"/>
          <p:cNvSpPr/>
          <p:nvPr/>
        </p:nvSpPr>
        <p:spPr>
          <a:xfrm>
            <a:off x="458391" y="914400"/>
            <a:ext cx="8229600" cy="372015"/>
          </a:xfrm>
          <a:prstGeom prst="rect">
            <a:avLst/>
          </a:prstGeom>
          <a:noFill/>
          <a:ln/>
        </p:spPr>
        <p:txBody>
          <a:bodyPr wrap="square" lIns="91440" tIns="45720" rIns="91440" bIns="45720" rtlCol="0" anchor="t"/>
          <a:lstStyle/>
          <a:p>
            <a:pPr rtl="0">
              <a:lnSpc>
                <a:spcPts val="2000"/>
              </a:lnSpc>
            </a:pPr>
            <a:r>
              <a:rPr lang="pt-BR" sz="1400">
                <a:solidFill>
                  <a:srgbClr val="000000"/>
                </a:solidFill>
                <a:latin typeface="Arial"/>
                <a:cs typeface="Arial"/>
              </a:rPr>
              <a:t>Este vídeo explica o que são dados brutos e os tipos de dados pessoais.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21</a:t>
            </a:fld>
            <a:endParaRPr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Transmissão de Dados</a:t>
            </a:r>
          </a:p>
        </p:txBody>
      </p:sp>
      <p:sp>
        <p:nvSpPr>
          <p:cNvPr id="3" name="Text 0"/>
          <p:cNvSpPr>
            <a:spLocks noGrp="1"/>
          </p:cNvSpPr>
          <p:nvPr>
            <p:ph type="body" idx="100" hasCustomPrompt="1"/>
          </p:nvPr>
        </p:nvSpPr>
        <p:spPr>
          <a:xfrm>
            <a:off x="0" y="274320"/>
            <a:ext cx="9144000" cy="353684"/>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bit</a:t>
            </a:r>
          </a:p>
        </p:txBody>
      </p:sp>
      <p:sp>
        <p:nvSpPr>
          <p:cNvPr id="5" name="Text 2"/>
          <p:cNvSpPr/>
          <p:nvPr/>
        </p:nvSpPr>
        <p:spPr>
          <a:xfrm>
            <a:off x="458391" y="849701"/>
            <a:ext cx="8229600" cy="2334522"/>
          </a:xfrm>
          <a:prstGeom prst="rect">
            <a:avLst/>
          </a:prstGeom>
          <a:noFill/>
          <a:ln/>
        </p:spPr>
        <p:txBody>
          <a:bodyPr wrap="square" lIns="91440" tIns="45720" rIns="91440" bIns="45720" rtlCol="0" anchor="t"/>
          <a:lstStyle/>
          <a:p>
            <a:pPr marL="285750" indent="-285750" rtl="0">
              <a:buFont typeface="Arial"/>
              <a:buChar char="•"/>
            </a:pPr>
            <a:r>
              <a:rPr lang="pt-BR" sz="1400">
                <a:latin typeface="Arial"/>
                <a:ea typeface="+mn-lt"/>
                <a:cs typeface="+mn-lt"/>
              </a:rPr>
              <a:t>Você sabia que computadores e redes só trabalham com dígitos binários, zeros e uns? </a:t>
            </a:r>
          </a:p>
          <a:p>
            <a:pPr marL="285750" indent="-285750" rtl="0">
              <a:buFont typeface="Arial"/>
              <a:buChar char="•"/>
            </a:pPr>
            <a:r>
              <a:rPr lang="pt-BR" sz="1400">
                <a:latin typeface="Arial"/>
                <a:ea typeface="+mn-lt"/>
                <a:cs typeface="+mn-lt"/>
              </a:rPr>
              <a:t>Não é fácil imaginar que todos os nossos dados são armazenados e transmitidos como bits </a:t>
            </a:r>
          </a:p>
          <a:p>
            <a:pPr marL="285750" indent="-285750" rtl="0">
              <a:buFont typeface="Arial"/>
              <a:buChar char="•"/>
            </a:pPr>
            <a:r>
              <a:rPr lang="pt-BR" sz="1400">
                <a:latin typeface="Arial"/>
                <a:ea typeface="+mn-lt"/>
                <a:cs typeface="+mn-lt"/>
              </a:rPr>
              <a:t>Cada bit pode ter apenas dois valores possíveis: 0 ou 1. </a:t>
            </a:r>
          </a:p>
          <a:p>
            <a:pPr marL="285750" indent="-285750" rtl="0">
              <a:buFont typeface="Arial"/>
              <a:buChar char="•"/>
            </a:pPr>
            <a:r>
              <a:rPr lang="pt-BR" sz="1400">
                <a:latin typeface="Arial"/>
                <a:ea typeface="+mn-lt"/>
                <a:cs typeface="+mn-lt"/>
              </a:rPr>
              <a:t>O termo bit é uma abreviação de "dígito binário" e representa a menor unidade de informação. </a:t>
            </a:r>
          </a:p>
          <a:p>
            <a:pPr marL="285750" indent="-285750" rtl="0">
              <a:buFont typeface="Arial"/>
              <a:buChar char="•"/>
            </a:pPr>
            <a:r>
              <a:rPr lang="pt-BR" sz="1400">
                <a:latin typeface="Arial"/>
                <a:ea typeface="+mn-lt"/>
                <a:cs typeface="+mn-lt"/>
              </a:rPr>
              <a:t>Os seres humanosinterpretam palavras e imagens de computadores para analisar apenas padrões de bits. </a:t>
            </a:r>
          </a:p>
          <a:p>
            <a:pPr marL="285750" indent="-285750" rtl="0">
              <a:buFont typeface="Arial"/>
              <a:buChar char="•"/>
            </a:pPr>
            <a:r>
              <a:rPr lang="pt-BR" sz="1400">
                <a:latin typeface="Arial"/>
                <a:ea typeface="+mn-lt"/>
                <a:cs typeface="+mn-lt"/>
              </a:rPr>
              <a:t>Um bit é armazenado e transmitido como um entre dois estados distintos possíveis. </a:t>
            </a:r>
          </a:p>
          <a:p>
            <a:pPr marL="285750" indent="-285750" rtl="0">
              <a:buFont typeface="Arial"/>
              <a:buChar char="•"/>
            </a:pPr>
            <a:r>
              <a:rPr lang="pt-BR" sz="1400">
                <a:latin typeface="Arial"/>
                <a:ea typeface="+mn-lt"/>
                <a:cs typeface="+mn-lt"/>
              </a:rPr>
              <a:t>Isso pode incluir duas direções de magnetização, dois níveis diferentes de corrente ou voltagem, dois níveis diferentes de intensidade da luz ou qualquer outro sistema físico com dois estados distintos. </a:t>
            </a:r>
          </a:p>
          <a:p>
            <a:pPr marL="285750" indent="-285750" rtl="0">
              <a:buFont typeface="Arial"/>
              <a:buChar char="•"/>
            </a:pPr>
            <a:r>
              <a:rPr lang="pt-BR" sz="1400">
                <a:latin typeface="Arial"/>
                <a:ea typeface="+mn-lt"/>
                <a:cs typeface="+mn-lt"/>
              </a:rPr>
              <a:t>Por exemplo, um interruptor de luz pode estar ligado ou desligado; na representação binária, esses estados corresponderiam a 1 e 0, respectivamente.</a:t>
            </a:r>
          </a:p>
          <a:p>
            <a:pPr marL="285750" indent="-285750">
              <a:buFont typeface="Arial"/>
              <a:buChar char="•"/>
            </a:pPr>
            <a:endParaRPr lang="en-US" sz="1400" dirty="0">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22</a:t>
            </a:fld>
            <a:endParaRPr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Transmissão de Dados</a:t>
            </a:r>
          </a:p>
        </p:txBody>
      </p:sp>
      <p:sp>
        <p:nvSpPr>
          <p:cNvPr id="3" name="Text 0"/>
          <p:cNvSpPr>
            <a:spLocks noGrp="1"/>
          </p:cNvSpPr>
          <p:nvPr>
            <p:ph type="body" idx="100" hasCustomPrompt="1"/>
          </p:nvPr>
        </p:nvSpPr>
        <p:spPr>
          <a:xfrm>
            <a:off x="0" y="274320"/>
            <a:ext cx="9144000" cy="353684"/>
          </a:xfrm>
          <a:prstGeom prst="rect">
            <a:avLst/>
          </a:prstGeom>
          <a:noFill/>
          <a:ln/>
        </p:spPr>
        <p:txBody>
          <a:bodyPr wrap="square" lIns="91440" tIns="45720" rIns="91440" bIns="45720" rtlCol="0" anchor="t"/>
          <a:lstStyle/>
          <a:p>
            <a:pPr rtl="0"/>
            <a:r>
              <a:rPr lang="pt-BR" sz="2200">
                <a:solidFill>
                  <a:srgbClr val="024C69"/>
                </a:solidFill>
                <a:latin typeface="Arial"/>
                <a:cs typeface="Arial"/>
              </a:rPr>
              <a:t>O Bit </a:t>
            </a:r>
            <a:r>
              <a:rPr lang="pt-BR">
                <a:latin typeface="Arial"/>
                <a:cs typeface="Arial"/>
              </a:rPr>
              <a:t>(Cont.)</a:t>
            </a:r>
            <a:r>
              <a:rPr lang="pt-BR" sz="2200">
                <a:solidFill>
                  <a:srgbClr val="024C69"/>
                </a:solidFill>
                <a:latin typeface="Arial"/>
                <a:cs typeface="Arial"/>
              </a:rPr>
              <a:t> </a:t>
            </a:r>
          </a:p>
        </p:txBody>
      </p:sp>
      <p:sp>
        <p:nvSpPr>
          <p:cNvPr id="5" name="Text 2"/>
          <p:cNvSpPr/>
          <p:nvPr/>
        </p:nvSpPr>
        <p:spPr>
          <a:xfrm>
            <a:off x="458391" y="914400"/>
            <a:ext cx="8229600" cy="3304995"/>
          </a:xfrm>
          <a:prstGeom prst="rect">
            <a:avLst/>
          </a:prstGeom>
          <a:noFill/>
          <a:ln/>
        </p:spPr>
        <p:txBody>
          <a:bodyPr wrap="square" lIns="91440" tIns="45720" rIns="91440" bIns="45720" rtlCol="0" anchor="t"/>
          <a:lstStyle/>
          <a:p>
            <a:pPr marL="285750" indent="-285750" rtl="0">
              <a:buFont typeface="Arial"/>
              <a:buChar char="•"/>
            </a:pPr>
            <a:r>
              <a:rPr lang="pt-BR" sz="1400">
                <a:latin typeface="Arial"/>
                <a:ea typeface="+mn-lt"/>
                <a:cs typeface="+mn-lt"/>
              </a:rPr>
              <a:t>Cada dispositivo de entrada (mouse, teclado, receptor ativado por voz) converte a interação humana em código binário para a CPU processar e armazenar. </a:t>
            </a:r>
          </a:p>
          <a:p>
            <a:pPr marL="285750" indent="-285750" rtl="0">
              <a:buFont typeface="Arial"/>
              <a:buChar char="•"/>
            </a:pPr>
            <a:r>
              <a:rPr lang="pt-BR" sz="1400">
                <a:latin typeface="Arial"/>
                <a:ea typeface="+mn-lt"/>
                <a:cs typeface="+mn-lt"/>
              </a:rPr>
              <a:t>Cada dispositivo de saída (impressora, alto-falantes, monitores, etc.) receberá dados binários e os traduzirá em uma forma reconhecível pelos seres humanos. </a:t>
            </a:r>
          </a:p>
          <a:p>
            <a:pPr marL="285750" indent="-285750" rtl="0">
              <a:buFont typeface="Arial"/>
              <a:buChar char="•"/>
            </a:pPr>
            <a:r>
              <a:rPr lang="pt-BR" sz="1400">
                <a:latin typeface="Arial"/>
                <a:ea typeface="+mn-lt"/>
                <a:cs typeface="+mn-lt"/>
              </a:rPr>
              <a:t>Dentro do computador, todos os dados são processados e armazenados como binários. </a:t>
            </a:r>
          </a:p>
          <a:p>
            <a:pPr marL="285750" indent="-285750" rtl="0">
              <a:buFont typeface="Arial"/>
              <a:buChar char="•"/>
            </a:pPr>
            <a:r>
              <a:rPr lang="pt-BR" sz="1400">
                <a:latin typeface="Arial"/>
                <a:ea typeface="+mn-lt"/>
                <a:cs typeface="+mn-lt"/>
              </a:rPr>
              <a:t>Os computadores usam códigos binários para representar e interpretar letras, números e caracteres especiais com bits. </a:t>
            </a:r>
          </a:p>
          <a:p>
            <a:pPr marL="285750" indent="-285750" rtl="0">
              <a:buFont typeface="Arial"/>
              <a:buChar char="•"/>
            </a:pPr>
            <a:r>
              <a:rPr lang="pt-BR" sz="1400">
                <a:latin typeface="Arial"/>
                <a:ea typeface="+mn-lt"/>
                <a:cs typeface="+mn-lt"/>
              </a:rPr>
              <a:t>Um código comumente usado é o ASCII, onde cada caractere representa oito bits. </a:t>
            </a:r>
          </a:p>
          <a:p>
            <a:pPr marL="285750" indent="-285750" rtl="0">
              <a:buFont typeface="Arial"/>
              <a:buChar char="•"/>
            </a:pPr>
            <a:r>
              <a:rPr lang="pt-BR" sz="1400">
                <a:latin typeface="Arial"/>
                <a:ea typeface="+mn-lt"/>
                <a:cs typeface="+mn-lt"/>
              </a:rPr>
              <a:t>Por exemplo: </a:t>
            </a:r>
          </a:p>
          <a:p>
            <a:pPr marL="742950" lvl="1" indent="-285750" rtl="0">
              <a:buFont typeface="Arial"/>
              <a:buChar char="•"/>
            </a:pPr>
            <a:r>
              <a:rPr lang="pt-BR" sz="1400">
                <a:latin typeface="Arial"/>
                <a:ea typeface="+mn-lt"/>
                <a:cs typeface="+mn-lt"/>
              </a:rPr>
              <a:t>Letra maiúscula:  A = 01000001 </a:t>
            </a:r>
          </a:p>
          <a:p>
            <a:pPr marL="742950" lvl="1" indent="-285750" rtl="0">
              <a:buFont typeface="Arial"/>
              <a:buChar char="•"/>
            </a:pPr>
            <a:r>
              <a:rPr lang="pt-BR" sz="1400">
                <a:latin typeface="Arial"/>
                <a:ea typeface="+mn-lt"/>
                <a:cs typeface="+mn-lt"/>
              </a:rPr>
              <a:t>Número: 9 = 00111001 </a:t>
            </a:r>
          </a:p>
          <a:p>
            <a:pPr marL="742950" lvl="1" indent="-285750" rtl="0">
              <a:buFont typeface="Arial"/>
              <a:buChar char="•"/>
            </a:pPr>
            <a:r>
              <a:rPr lang="pt-BR" sz="1400">
                <a:latin typeface="Arial"/>
                <a:ea typeface="+mn-lt"/>
                <a:cs typeface="+mn-lt"/>
              </a:rPr>
              <a:t>Caractere especial: # = 00100011 </a:t>
            </a:r>
          </a:p>
          <a:p>
            <a:pPr marL="285750" indent="-285750" rtl="0">
              <a:buFont typeface="Arial"/>
              <a:buChar char="•"/>
            </a:pPr>
            <a:r>
              <a:rPr lang="pt-BR" sz="1400">
                <a:latin typeface="Arial"/>
                <a:ea typeface="+mn-lt"/>
                <a:cs typeface="+mn-lt"/>
              </a:rPr>
              <a:t>Cada grupo de oito bits, como as representações de letras e números, corresponde a um byte. </a:t>
            </a:r>
          </a:p>
          <a:p>
            <a:pPr marL="285750" indent="-285750" rtl="0">
              <a:buFont typeface="Arial"/>
              <a:buChar char="•"/>
            </a:pPr>
            <a:r>
              <a:rPr lang="pt-BR" sz="1400">
                <a:latin typeface="Arial"/>
                <a:ea typeface="+mn-lt"/>
                <a:cs typeface="+mn-lt"/>
              </a:rPr>
              <a:t>O uso de códigos pode representar  qualquer tipo de informação digitalmente, incluindo dados de computador, gráficos, fotos, voz, vídeo e música.</a:t>
            </a:r>
          </a:p>
          <a:p>
            <a:pPr marL="285750" indent="-285750">
              <a:buFont typeface="Arial"/>
              <a:buChar char="•"/>
            </a:pPr>
            <a:endParaRPr lang="en-US" sz="1400" dirty="0">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23</a:t>
            </a:fld>
            <a:endParaRPr b="0"/>
          </a:p>
        </p:txBody>
      </p:sp>
    </p:spTree>
    <p:extLst>
      <p:ext uri="{BB962C8B-B14F-4D97-AF65-F5344CB8AC3E}">
        <p14:creationId xmlns:p14="http://schemas.microsoft.com/office/powerpoint/2010/main" val="357974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Transmissão de Dados</a:t>
            </a:r>
          </a:p>
        </p:txBody>
      </p:sp>
      <p:sp>
        <p:nvSpPr>
          <p:cNvPr id="3" name="Text 0"/>
          <p:cNvSpPr>
            <a:spLocks noGrp="1"/>
          </p:cNvSpPr>
          <p:nvPr>
            <p:ph type="body" idx="100" hasCustomPrompt="1"/>
          </p:nvPr>
        </p:nvSpPr>
        <p:spPr>
          <a:xfrm>
            <a:off x="0" y="274320"/>
            <a:ext cx="9144000" cy="396816"/>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Métodos Comuns de Transmissão de Dados</a:t>
            </a:r>
          </a:p>
        </p:txBody>
      </p:sp>
      <p:sp>
        <p:nvSpPr>
          <p:cNvPr id="5" name="Text 2"/>
          <p:cNvSpPr/>
          <p:nvPr/>
        </p:nvSpPr>
        <p:spPr>
          <a:xfrm>
            <a:off x="458391" y="914400"/>
            <a:ext cx="8229600" cy="3391258"/>
          </a:xfrm>
          <a:prstGeom prst="rect">
            <a:avLst/>
          </a:prstGeom>
          <a:noFill/>
          <a:ln/>
        </p:spPr>
        <p:txBody>
          <a:bodyPr wrap="square" lIns="91440" tIns="45720" rIns="91440" bIns="45720" rtlCol="0" anchor="t"/>
          <a:lstStyle/>
          <a:p>
            <a:pPr marL="285750" indent="-285750" rtl="0">
              <a:buFont typeface="Arial"/>
              <a:buChar char="•"/>
            </a:pPr>
            <a:r>
              <a:rPr lang="pt-BR" sz="1400">
                <a:latin typeface="Arial"/>
                <a:ea typeface="+mn-lt"/>
                <a:cs typeface="+mn-lt"/>
              </a:rPr>
              <a:t>Depois que os dados se transformam em bits, eles são convertidos em sinais enviados pela mídia de rede ao seu destino.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Mídia significa o meio físico em que os sinais são transmitidos.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Alguns exemplos de mídia são fio de cobre, cabo de fibra óptica e ondas eletromagnéticas pelo ar.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Um sinal consiste em padrões ópticos ou elétricos que são transmitidos de um dispositivo conectado para outro.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Esses padrões representam os bits digitais (os dados) e viajam pela mídia da origem ao destino como uma série de pulsos de eletricidade, vibrações de luz ou ondas de rádio.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Os sinais podem ser convertidos muitas vezes antes de alcançar o destino, à medida que a mídia correspondente muda entre a origem e o destino.</a:t>
            </a:r>
          </a:p>
          <a:p>
            <a:pPr marL="285750" indent="-285750">
              <a:buFont typeface="Arial"/>
              <a:buChar char="•"/>
            </a:pPr>
            <a:endParaRPr lang="en-US" sz="1400" dirty="0">
              <a:latin typeface="Arial"/>
              <a:cs typeface="Calibri"/>
            </a:endParaRPr>
          </a:p>
          <a:p>
            <a:pPr marL="285750" indent="-285750">
              <a:buFont typeface="Arial"/>
              <a:buChar char="•"/>
            </a:pPr>
            <a:endParaRPr lang="en-US"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24</a:t>
            </a:fld>
            <a:endParaRPr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Transmissão de Dados</a:t>
            </a:r>
          </a:p>
        </p:txBody>
      </p:sp>
      <p:sp>
        <p:nvSpPr>
          <p:cNvPr id="3" name="Text 0"/>
          <p:cNvSpPr>
            <a:spLocks noGrp="1"/>
          </p:cNvSpPr>
          <p:nvPr>
            <p:ph type="body" idx="100" hasCustomPrompt="1"/>
          </p:nvPr>
        </p:nvSpPr>
        <p:spPr>
          <a:xfrm>
            <a:off x="0" y="274320"/>
            <a:ext cx="9144000" cy="396816"/>
          </a:xfrm>
          <a:prstGeom prst="rect">
            <a:avLst/>
          </a:prstGeom>
          <a:noFill/>
          <a:ln/>
        </p:spPr>
        <p:txBody>
          <a:bodyPr wrap="square" lIns="91440" tIns="45720" rIns="91440" bIns="45720" rtlCol="0" anchor="t"/>
          <a:lstStyle/>
          <a:p>
            <a:pPr rtl="0"/>
            <a:r>
              <a:rPr lang="pt-BR" sz="2200">
                <a:solidFill>
                  <a:srgbClr val="024C69"/>
                </a:solidFill>
                <a:latin typeface="Arial"/>
                <a:cs typeface="Arial"/>
              </a:rPr>
              <a:t>Métodos Comuns de Transmissão de Dados </a:t>
            </a:r>
            <a:r>
              <a:rPr lang="pt-BR">
                <a:latin typeface="Arial"/>
                <a:cs typeface="Arial"/>
              </a:rPr>
              <a:t>(Cont.)</a:t>
            </a:r>
          </a:p>
        </p:txBody>
      </p:sp>
      <p:sp>
        <p:nvSpPr>
          <p:cNvPr id="5" name="Text 2"/>
          <p:cNvSpPr/>
          <p:nvPr/>
        </p:nvSpPr>
        <p:spPr>
          <a:xfrm>
            <a:off x="156467" y="935966"/>
            <a:ext cx="4856560" cy="3699256"/>
          </a:xfrm>
          <a:prstGeom prst="rect">
            <a:avLst/>
          </a:prstGeom>
          <a:noFill/>
          <a:ln/>
        </p:spPr>
        <p:txBody>
          <a:bodyPr wrap="square" lIns="91440" tIns="45720" rIns="91440" bIns="45720" rtlCol="0" anchor="t"/>
          <a:lstStyle/>
          <a:p>
            <a:pPr marL="285750" indent="-285750" rtl="0">
              <a:buFont typeface="Arial"/>
              <a:buChar char="•"/>
            </a:pPr>
            <a:r>
              <a:rPr lang="pt-BR" sz="1300" dirty="0">
                <a:latin typeface="Arial"/>
                <a:ea typeface="+mn-lt"/>
                <a:cs typeface="+mn-lt"/>
              </a:rPr>
              <a:t>Existem três métodos comuns de transmissão de sinal usados em redes: </a:t>
            </a:r>
          </a:p>
          <a:p>
            <a:pPr marL="742950" lvl="1" indent="-285750" rtl="0">
              <a:buFont typeface="Arial"/>
              <a:buChar char="•"/>
            </a:pPr>
            <a:r>
              <a:rPr lang="pt-BR" sz="1300" b="1" dirty="0">
                <a:latin typeface="Arial"/>
                <a:ea typeface="+mn-lt"/>
                <a:cs typeface="+mn-lt"/>
              </a:rPr>
              <a:t>Sinais elétricos - </a:t>
            </a:r>
            <a:r>
              <a:rPr lang="pt-BR" sz="1300" dirty="0">
                <a:latin typeface="Arial"/>
                <a:ea typeface="+mn-lt"/>
                <a:cs typeface="+mn-lt"/>
              </a:rPr>
              <a:t>A transmissão é obtida pela representação de dados como pulsos elétricos em fio de cobre. </a:t>
            </a:r>
          </a:p>
          <a:p>
            <a:pPr marL="742950" lvl="1" indent="-285750" rtl="0">
              <a:buFont typeface="Arial"/>
              <a:buChar char="•"/>
            </a:pPr>
            <a:r>
              <a:rPr lang="pt-BR" sz="1300" b="1" dirty="0">
                <a:latin typeface="Arial"/>
                <a:ea typeface="+mn-lt"/>
                <a:cs typeface="+mn-lt"/>
              </a:rPr>
              <a:t>Sinais ópticos - </a:t>
            </a:r>
            <a:r>
              <a:rPr lang="pt-BR" sz="1300" dirty="0">
                <a:latin typeface="Arial"/>
                <a:ea typeface="+mn-lt"/>
                <a:cs typeface="+mn-lt"/>
              </a:rPr>
              <a:t>A transmissão é conseguida convertendo os sinais elétricos em pulsos de luz. </a:t>
            </a:r>
          </a:p>
          <a:p>
            <a:pPr marL="742950" lvl="1" indent="-285750" rtl="0">
              <a:buFont typeface="Arial"/>
              <a:buChar char="•"/>
            </a:pPr>
            <a:r>
              <a:rPr lang="pt-BR" sz="1300" b="1" dirty="0">
                <a:latin typeface="Arial"/>
                <a:ea typeface="+mn-lt"/>
                <a:cs typeface="+mn-lt"/>
              </a:rPr>
              <a:t> Sinais sem fio - </a:t>
            </a:r>
            <a:r>
              <a:rPr lang="pt-BR" sz="1300" dirty="0">
                <a:latin typeface="Arial"/>
                <a:ea typeface="+mn-lt"/>
                <a:cs typeface="+mn-lt"/>
              </a:rPr>
              <a:t>A transmissão é feita usando infravermelho, microondas ou ondas de rádio através do ar. </a:t>
            </a:r>
          </a:p>
          <a:p>
            <a:pPr marL="285750" indent="-285750" rtl="0">
              <a:buFont typeface="Arial"/>
              <a:buChar char="•"/>
            </a:pPr>
            <a:r>
              <a:rPr lang="pt-BR" sz="1300" dirty="0">
                <a:latin typeface="Arial"/>
                <a:ea typeface="+mn-lt"/>
                <a:cs typeface="+mn-lt"/>
              </a:rPr>
              <a:t>Na maioria das residências e das pequenas empresas, os sinais de rede são transmitidos através de fios de cobre (cabos) ou conexões sem fio habilitadas para Wi-Fi.</a:t>
            </a:r>
          </a:p>
          <a:p>
            <a:pPr marL="285750" indent="-285750" rtl="0">
              <a:buFont typeface="Arial"/>
              <a:buChar char="•"/>
            </a:pPr>
            <a:r>
              <a:rPr lang="pt-BR" sz="1300" dirty="0">
                <a:latin typeface="Arial"/>
                <a:ea typeface="+mn-lt"/>
                <a:cs typeface="+mn-lt"/>
              </a:rPr>
              <a:t>Redes mais extensas empregam cabos de fibra ótica para transportar sinais por distâncias maiores de forma confiável.</a:t>
            </a:r>
          </a:p>
          <a:p>
            <a:pPr marL="285750" indent="-285750">
              <a:buFont typeface="Arial"/>
              <a:buChar char="•"/>
            </a:pPr>
            <a:endParaRPr lang="en-US" sz="1400" dirty="0">
              <a:latin typeface="Arial"/>
              <a:cs typeface="Calibri"/>
            </a:endParaRPr>
          </a:p>
          <a:p>
            <a:pPr>
              <a:lnSpc>
                <a:spcPts val="2000"/>
              </a:lnSpc>
            </a:pPr>
            <a:endParaRPr lang="en-US" sz="1400" dirty="0">
              <a:latin typeface="Arial"/>
              <a:cs typeface="Arial"/>
            </a:endParaRPr>
          </a:p>
        </p:txBody>
      </p:sp>
      <p:pic>
        <p:nvPicPr>
          <p:cNvPr id="4" name="Picture 5" descr="Diagram&#10;&#10;Description automatically generated">
            <a:extLst>
              <a:ext uri="{FF2B5EF4-FFF2-40B4-BE49-F238E27FC236}">
                <a16:creationId xmlns:a16="http://schemas.microsoft.com/office/drawing/2014/main" id="{80AF8B74-7A7A-7838-567D-73E34FD2DB90}"/>
              </a:ext>
            </a:extLst>
          </p:cNvPr>
          <p:cNvPicPr>
            <a:picLocks noChangeAspect="1"/>
          </p:cNvPicPr>
          <p:nvPr/>
        </p:nvPicPr>
        <p:blipFill>
          <a:blip r:embed="rId3"/>
          <a:stretch>
            <a:fillRect/>
          </a:stretch>
        </p:blipFill>
        <p:spPr>
          <a:xfrm>
            <a:off x="5013027" y="1363008"/>
            <a:ext cx="3931486" cy="2417483"/>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25</a:t>
            </a:fld>
            <a:endParaRPr b="0"/>
          </a:p>
        </p:txBody>
      </p:sp>
    </p:spTree>
    <p:extLst>
      <p:ext uri="{BB962C8B-B14F-4D97-AF65-F5344CB8AC3E}">
        <p14:creationId xmlns:p14="http://schemas.microsoft.com/office/powerpoint/2010/main" val="29571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sz="4600">
                <a:solidFill>
                  <a:srgbClr val="B1E8FA"/>
                </a:solidFill>
                <a:latin typeface="Arial" pitchFamily="34" charset="0"/>
                <a:ea typeface="Arial" pitchFamily="34" charset="-122"/>
                <a:cs typeface="Arial" pitchFamily="34" charset="-120"/>
              </a:rPr>
              <a:t>1.3 Largura de Banda e Taxa de Transferência</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26</a:t>
            </a:fld>
            <a:endParaRPr b="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Largura de Banda e Taxa de Transferência</a:t>
            </a:r>
          </a:p>
        </p:txBody>
      </p:sp>
      <p:sp>
        <p:nvSpPr>
          <p:cNvPr id="3" name="Text 0"/>
          <p:cNvSpPr>
            <a:spLocks noGrp="1"/>
          </p:cNvSpPr>
          <p:nvPr>
            <p:ph type="body" idx="100" hasCustomPrompt="1"/>
          </p:nvPr>
        </p:nvSpPr>
        <p:spPr>
          <a:xfrm>
            <a:off x="0" y="274320"/>
            <a:ext cx="9144000" cy="37525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Largura de Banda</a:t>
            </a:r>
          </a:p>
        </p:txBody>
      </p:sp>
      <p:sp>
        <p:nvSpPr>
          <p:cNvPr id="4" name="CaixaDeTexto 3">
            <a:extLst>
              <a:ext uri="{FF2B5EF4-FFF2-40B4-BE49-F238E27FC236}">
                <a16:creationId xmlns:a16="http://schemas.microsoft.com/office/drawing/2014/main" id="{EB9F2FE6-8AE9-E2EC-E055-4F5A604DE54D}"/>
              </a:ext>
            </a:extLst>
          </p:cNvPr>
          <p:cNvSpPr txBox="1"/>
          <p:nvPr/>
        </p:nvSpPr>
        <p:spPr>
          <a:xfrm>
            <a:off x="240109" y="857250"/>
            <a:ext cx="867006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
              <a:buChar char="•"/>
            </a:pPr>
            <a:r>
              <a:rPr lang="pt-BR" sz="1400">
                <a:latin typeface="Arial"/>
                <a:ea typeface="+mn-lt"/>
                <a:cs typeface="+mn-lt"/>
              </a:rPr>
              <a:t>Transmitir um filme ou jogar com vários jogadores exige conexões seguras e rápidas.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As redes podem transmitir e receber bits a uma taxa muito alta para suportar aplicativos de alta largura de banda.</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Diferentes meios físicos suportam a transferência de bits em velocidades diferentes.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A transferência de dados normalmente é referenciada em termos de largura de banda e taxa de transferência.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Largura de banda é a capacidade de um meio de transportar dados.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A largura de banda digital mede a quantidade de dados que podem fluir de um lugar para outro durante um determinado tempo.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Largura de banda mede o número de bits que são (teoricamente) enviados pela mídia em um segundo. </a:t>
            </a:r>
          </a:p>
          <a:p>
            <a:pPr marL="285750" indent="-285750">
              <a:buFont typeface="Arial"/>
              <a:buChar char="•"/>
            </a:pPr>
            <a:endParaRPr lang="en-US" sz="1400" dirty="0">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27</a:t>
            </a:fld>
            <a:endParaRPr b="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Largura de banda e Taxa de Transferência</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rtl="0"/>
            <a:r>
              <a:rPr lang="pt-BR" sz="2200">
                <a:solidFill>
                  <a:srgbClr val="024C69"/>
                </a:solidFill>
                <a:latin typeface="Arial"/>
                <a:cs typeface="Arial"/>
              </a:rPr>
              <a:t>Largura de Banda </a:t>
            </a:r>
            <a:r>
              <a:rPr lang="pt-BR">
                <a:latin typeface="Arial"/>
                <a:cs typeface="Arial"/>
              </a:rPr>
              <a:t>(cont.)</a:t>
            </a:r>
          </a:p>
        </p:txBody>
      </p:sp>
      <p:sp>
        <p:nvSpPr>
          <p:cNvPr id="4" name="CaixaDeTexto 3">
            <a:extLst>
              <a:ext uri="{FF2B5EF4-FFF2-40B4-BE49-F238E27FC236}">
                <a16:creationId xmlns:a16="http://schemas.microsoft.com/office/drawing/2014/main" id="{0FFEFEF9-3C16-0CE5-0C01-F73C5755F8CC}"/>
              </a:ext>
            </a:extLst>
          </p:cNvPr>
          <p:cNvSpPr txBox="1"/>
          <p:nvPr/>
        </p:nvSpPr>
        <p:spPr>
          <a:xfrm>
            <a:off x="448061" y="718589"/>
            <a:ext cx="82387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Sans-Serif"/>
              <a:buChar char="•"/>
            </a:pPr>
            <a:r>
              <a:rPr lang="pt-BR" sz="1400" dirty="0">
                <a:latin typeface="Arial"/>
                <a:cs typeface="Arial"/>
              </a:rPr>
              <a:t>Estas são as medidas comuns de largura de banda:</a:t>
            </a:r>
          </a:p>
          <a:p>
            <a:pPr marL="742950" lvl="1" indent="-285750" rtl="0">
              <a:buFont typeface="Arial,Sans-Serif"/>
              <a:buChar char="•"/>
            </a:pPr>
            <a:r>
              <a:rPr lang="pt-BR" sz="1400" dirty="0">
                <a:latin typeface="Arial"/>
                <a:cs typeface="Arial"/>
              </a:rPr>
              <a:t>Milhares de bits por segundo (Kbps)</a:t>
            </a:r>
          </a:p>
          <a:p>
            <a:pPr marL="742950" lvl="1" indent="-285750" rtl="0">
              <a:buFont typeface="Arial,Sans-Serif"/>
              <a:buChar char="•"/>
            </a:pPr>
            <a:r>
              <a:rPr lang="pt-BR" sz="1400" dirty="0">
                <a:latin typeface="Arial"/>
                <a:cs typeface="Arial"/>
              </a:rPr>
              <a:t>Milhões de bits por segundo (Mbps)</a:t>
            </a:r>
          </a:p>
          <a:p>
            <a:pPr marL="742950" lvl="1" indent="-285750" rtl="0">
              <a:buFont typeface="Arial,Sans-Serif"/>
              <a:buChar char="•"/>
            </a:pPr>
            <a:r>
              <a:rPr lang="pt-BR" sz="1400" dirty="0">
                <a:latin typeface="Arial"/>
                <a:cs typeface="Arial"/>
              </a:rPr>
              <a:t>Bilhões de bits por segundo (Gbps)</a:t>
            </a:r>
          </a:p>
          <a:p>
            <a:pPr marL="285750" indent="-285750">
              <a:buFont typeface="Arial,Sans-Serif"/>
              <a:buChar char="•"/>
            </a:pPr>
            <a:endParaRPr lang="en-US" sz="1400" dirty="0">
              <a:latin typeface="Arial"/>
              <a:cs typeface="Arial"/>
            </a:endParaRPr>
          </a:p>
          <a:p>
            <a:pPr marL="285750" indent="-285750" rtl="0">
              <a:buFont typeface="Arial,Sans-Serif"/>
              <a:buChar char="•"/>
            </a:pPr>
            <a:r>
              <a:rPr lang="pt-BR" sz="1400" dirty="0">
                <a:latin typeface="Arial"/>
                <a:cs typeface="Arial"/>
              </a:rPr>
              <a:t>Propriedades dos meios físicos, tecnologias atuais e as leis da física têm função importante na determinação da  largura de banda disponível.</a:t>
            </a:r>
          </a:p>
          <a:p>
            <a:pPr marL="285750" indent="-285750">
              <a:buFont typeface="Arial,Sans-Serif"/>
              <a:buChar char="•"/>
            </a:pPr>
            <a:endParaRPr lang="en-US" sz="1400" dirty="0">
              <a:latin typeface="Arial"/>
              <a:cs typeface="Arial"/>
            </a:endParaRPr>
          </a:p>
          <a:p>
            <a:pPr marL="285750" indent="-285750" rtl="0">
              <a:buFont typeface="Arial,Sans-Serif"/>
              <a:buChar char="•"/>
            </a:pPr>
            <a:r>
              <a:rPr lang="pt-BR" sz="1400" dirty="0">
                <a:latin typeface="Arial"/>
                <a:cs typeface="Arial"/>
              </a:rPr>
              <a:t>A tabela mostra as unidades de medida comumente usadas para largura de banda.</a:t>
            </a:r>
          </a:p>
        </p:txBody>
      </p:sp>
      <p:graphicFrame>
        <p:nvGraphicFramePr>
          <p:cNvPr id="24" name="Table 0"/>
          <p:cNvGraphicFramePr>
            <a:graphicFrameLocks noGrp="1"/>
          </p:cNvGraphicFramePr>
          <p:nvPr>
            <p:extLst>
              <p:ext uri="{D42A27DB-BD31-4B8C-83A1-F6EECF244321}">
                <p14:modId xmlns:p14="http://schemas.microsoft.com/office/powerpoint/2010/main" val="3881791627"/>
              </p:ext>
            </p:extLst>
          </p:nvPr>
        </p:nvGraphicFramePr>
        <p:xfrm>
          <a:off x="1066627" y="2815690"/>
          <a:ext cx="6800664" cy="1828800"/>
        </p:xfrm>
        <a:graphic>
          <a:graphicData uri="http://schemas.openxmlformats.org/drawingml/2006/table">
            <a:tbl>
              <a:tblPr/>
              <a:tblGrid>
                <a:gridCol w="1991184">
                  <a:extLst>
                    <a:ext uri="{9D8B030D-6E8A-4147-A177-3AD203B41FA5}">
                      <a16:colId xmlns:a16="http://schemas.microsoft.com/office/drawing/2014/main" val="20000"/>
                    </a:ext>
                  </a:extLst>
                </a:gridCol>
                <a:gridCol w="1177798">
                  <a:extLst>
                    <a:ext uri="{9D8B030D-6E8A-4147-A177-3AD203B41FA5}">
                      <a16:colId xmlns:a16="http://schemas.microsoft.com/office/drawing/2014/main" val="20001"/>
                    </a:ext>
                  </a:extLst>
                </a:gridCol>
                <a:gridCol w="3631682">
                  <a:extLst>
                    <a:ext uri="{9D8B030D-6E8A-4147-A177-3AD203B41FA5}">
                      <a16:colId xmlns:a16="http://schemas.microsoft.com/office/drawing/2014/main" val="20002"/>
                    </a:ext>
                  </a:extLst>
                </a:gridCol>
              </a:tblGrid>
              <a:tr h="0">
                <a:tc>
                  <a:txBody>
                    <a:bodyPr/>
                    <a:lstStyle/>
                    <a:p>
                      <a:pPr rtl="0"/>
                      <a:r>
                        <a:rPr lang="pt-BR" sz="1200" b="1">
                          <a:solidFill>
                            <a:srgbClr val="FFFFFF"/>
                          </a:solidFill>
                          <a:latin typeface="Arial" panose="020B0604020202020204" pitchFamily="34" charset="0"/>
                          <a:cs typeface="Arial" panose="020B0604020202020204" pitchFamily="34" charset="0"/>
                        </a:rPr>
                        <a:t>Unidades de Largura de Banda</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b="1">
                          <a:solidFill>
                            <a:srgbClr val="FFFFFF"/>
                          </a:solidFill>
                          <a:latin typeface="Arial" panose="020B0604020202020204" pitchFamily="34" charset="0"/>
                          <a:cs typeface="Arial" panose="020B0604020202020204" pitchFamily="34" charset="0"/>
                        </a:rPr>
                        <a:t>Abreviação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b="1">
                          <a:solidFill>
                            <a:srgbClr val="FFFFFF"/>
                          </a:solidFill>
                          <a:latin typeface="Arial" panose="020B0604020202020204" pitchFamily="34" charset="0"/>
                          <a:cs typeface="Arial" panose="020B0604020202020204" pitchFamily="34" charset="0"/>
                        </a:rPr>
                        <a:t>Equivalência</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rtl="0"/>
                      <a:r>
                        <a:rPr lang="pt-BR" sz="1200">
                          <a:solidFill>
                            <a:srgbClr val="58585B"/>
                          </a:solidFill>
                          <a:latin typeface="Arial" panose="020B0604020202020204" pitchFamily="34" charset="0"/>
                          <a:cs typeface="Arial" panose="020B0604020202020204" pitchFamily="34" charset="0"/>
                        </a:rPr>
                        <a:t>Bits por segundo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bps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1 bps = unidade fundamental de largura de banda</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rtl="0"/>
                      <a:r>
                        <a:rPr lang="pt-BR" sz="1200">
                          <a:solidFill>
                            <a:srgbClr val="58585B"/>
                          </a:solidFill>
                          <a:latin typeface="Arial" panose="020B0604020202020204" pitchFamily="34" charset="0"/>
                          <a:cs typeface="Arial" panose="020B0604020202020204" pitchFamily="34" charset="0"/>
                        </a:rPr>
                        <a:t>Quilobits por segundo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Kbps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1 kb/s = 1.000 bps = 10</a:t>
                      </a:r>
                      <a:r>
                        <a:rPr lang="pt-BR" sz="1200" baseline="30000">
                          <a:solidFill>
                            <a:srgbClr val="58585B"/>
                          </a:solidFill>
                          <a:latin typeface="Arial" panose="020B0604020202020204" pitchFamily="34" charset="0"/>
                          <a:cs typeface="Arial" panose="020B0604020202020204" pitchFamily="34" charset="0"/>
                        </a:rPr>
                        <a:t>3</a:t>
                      </a:r>
                      <a:r>
                        <a:rPr lang="pt-BR" sz="1200">
                          <a:solidFill>
                            <a:srgbClr val="58585B"/>
                          </a:solidFill>
                          <a:latin typeface="Arial" panose="020B0604020202020204" pitchFamily="34" charset="0"/>
                          <a:cs typeface="Arial" panose="020B0604020202020204" pitchFamily="34" charset="0"/>
                        </a:rPr>
                        <a:t> bps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pPr rtl="0"/>
                      <a:r>
                        <a:rPr lang="pt-BR" sz="1200">
                          <a:solidFill>
                            <a:srgbClr val="58585B"/>
                          </a:solidFill>
                          <a:latin typeface="Arial" panose="020B0604020202020204" pitchFamily="34" charset="0"/>
                          <a:cs typeface="Arial" panose="020B0604020202020204" pitchFamily="34" charset="0"/>
                        </a:rPr>
                        <a:t>Megabits por segundo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Mbps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1 Mbps = 1,000,000 bps = 10</a:t>
                      </a:r>
                      <a:r>
                        <a:rPr lang="pt-BR" sz="1200" baseline="30000">
                          <a:solidFill>
                            <a:srgbClr val="58585B"/>
                          </a:solidFill>
                          <a:latin typeface="Arial" panose="020B0604020202020204" pitchFamily="34" charset="0"/>
                          <a:cs typeface="Arial" panose="020B0604020202020204" pitchFamily="34" charset="0"/>
                        </a:rPr>
                        <a:t>6</a:t>
                      </a:r>
                      <a:r>
                        <a:rPr lang="pt-BR" sz="1200">
                          <a:solidFill>
                            <a:srgbClr val="58585B"/>
                          </a:solidFill>
                          <a:latin typeface="Arial" panose="020B0604020202020204" pitchFamily="34" charset="0"/>
                          <a:cs typeface="Arial" panose="020B0604020202020204" pitchFamily="34" charset="0"/>
                        </a:rPr>
                        <a:t> bps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rtl="0"/>
                      <a:r>
                        <a:rPr lang="pt-BR" sz="1200">
                          <a:solidFill>
                            <a:srgbClr val="58585B"/>
                          </a:solidFill>
                          <a:latin typeface="Arial" panose="020B0604020202020204" pitchFamily="34" charset="0"/>
                          <a:cs typeface="Arial" panose="020B0604020202020204" pitchFamily="34" charset="0"/>
                        </a:rPr>
                        <a:t>Gigabits por segundo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Gbps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1 Gbps = 1,000,000,000 bps = 10 </a:t>
                      </a:r>
                      <a:r>
                        <a:rPr lang="pt-BR" sz="1200" baseline="30000">
                          <a:solidFill>
                            <a:srgbClr val="58585B"/>
                          </a:solidFill>
                          <a:latin typeface="Arial" panose="020B0604020202020204" pitchFamily="34" charset="0"/>
                          <a:cs typeface="Arial" panose="020B0604020202020204" pitchFamily="34" charset="0"/>
                        </a:rPr>
                        <a:t>9</a:t>
                      </a:r>
                      <a:r>
                        <a:rPr lang="pt-BR" sz="1200">
                          <a:solidFill>
                            <a:srgbClr val="58585B"/>
                          </a:solidFill>
                          <a:latin typeface="Arial" panose="020B0604020202020204" pitchFamily="34" charset="0"/>
                          <a:cs typeface="Arial" panose="020B0604020202020204" pitchFamily="34" charset="0"/>
                        </a:rPr>
                        <a:t>bps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r h="0">
                <a:tc>
                  <a:txBody>
                    <a:bodyPr/>
                    <a:lstStyle/>
                    <a:p>
                      <a:pPr rtl="0"/>
                      <a:r>
                        <a:rPr lang="pt-BR" sz="1200">
                          <a:solidFill>
                            <a:srgbClr val="58585B"/>
                          </a:solidFill>
                          <a:latin typeface="Arial" panose="020B0604020202020204" pitchFamily="34" charset="0"/>
                          <a:cs typeface="Arial" panose="020B0604020202020204" pitchFamily="34" charset="0"/>
                        </a:rPr>
                        <a:t>Terabits por segundo</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latin typeface="Arial" panose="020B0604020202020204" pitchFamily="34" charset="0"/>
                          <a:cs typeface="Arial" panose="020B0604020202020204" pitchFamily="34" charset="0"/>
                        </a:rPr>
                        <a:t>Tbps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dirty="0">
                          <a:solidFill>
                            <a:srgbClr val="58585B"/>
                          </a:solidFill>
                          <a:latin typeface="Arial" panose="020B0604020202020204" pitchFamily="34" charset="0"/>
                          <a:cs typeface="Arial" panose="020B0604020202020204" pitchFamily="34" charset="0"/>
                        </a:rPr>
                        <a:t>1 Tbps = 1,000,000,000,000 bps = 10</a:t>
                      </a:r>
                      <a:r>
                        <a:rPr lang="pt-BR" sz="1200" baseline="30000" dirty="0">
                          <a:solidFill>
                            <a:srgbClr val="58585B"/>
                          </a:solidFill>
                          <a:latin typeface="Arial" panose="020B0604020202020204" pitchFamily="34" charset="0"/>
                          <a:cs typeface="Arial" panose="020B0604020202020204" pitchFamily="34" charset="0"/>
                        </a:rPr>
                        <a:t>12</a:t>
                      </a:r>
                      <a:r>
                        <a:rPr lang="pt-BR" sz="1200" dirty="0">
                          <a:solidFill>
                            <a:srgbClr val="58585B"/>
                          </a:solidFill>
                          <a:latin typeface="Arial" panose="020B0604020202020204" pitchFamily="34" charset="0"/>
                          <a:cs typeface="Arial" panose="020B0604020202020204" pitchFamily="34" charset="0"/>
                        </a:rPr>
                        <a:t> bps</a:t>
                      </a:r>
                    </a:p>
                  </a:txBody>
                  <a:tcP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28</a:t>
            </a:fld>
            <a:endParaRPr b="0"/>
          </a:p>
        </p:txBody>
      </p:sp>
    </p:spTree>
    <p:extLst>
      <p:ext uri="{BB962C8B-B14F-4D97-AF65-F5344CB8AC3E}">
        <p14:creationId xmlns:p14="http://schemas.microsoft.com/office/powerpoint/2010/main" val="285926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Largura de Banda e Taxa de Transferência</a:t>
            </a:r>
          </a:p>
        </p:txBody>
      </p:sp>
      <p:sp>
        <p:nvSpPr>
          <p:cNvPr id="3" name="Text 0"/>
          <p:cNvSpPr>
            <a:spLocks noGrp="1"/>
          </p:cNvSpPr>
          <p:nvPr>
            <p:ph type="body" idx="100" hasCustomPrompt="1"/>
          </p:nvPr>
        </p:nvSpPr>
        <p:spPr>
          <a:xfrm>
            <a:off x="0" y="274320"/>
            <a:ext cx="9144000" cy="353684"/>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Taxa de Transferência (Throghput)</a:t>
            </a:r>
          </a:p>
        </p:txBody>
      </p:sp>
      <p:sp>
        <p:nvSpPr>
          <p:cNvPr id="5" name="Text 2"/>
          <p:cNvSpPr/>
          <p:nvPr/>
        </p:nvSpPr>
        <p:spPr>
          <a:xfrm>
            <a:off x="458391" y="914400"/>
            <a:ext cx="8229600" cy="3146258"/>
          </a:xfrm>
          <a:prstGeom prst="rect">
            <a:avLst/>
          </a:prstGeom>
          <a:noFill/>
          <a:ln/>
        </p:spPr>
        <p:txBody>
          <a:bodyPr wrap="square" lIns="91440" tIns="45720" rIns="91440" bIns="45720" rtlCol="0" anchor="t"/>
          <a:lstStyle/>
          <a:p>
            <a:pPr marL="285750" indent="-285750" rtl="0">
              <a:buFont typeface="Arial"/>
              <a:buChar char="•"/>
            </a:pPr>
            <a:r>
              <a:rPr lang="pt-BR" sz="1400">
                <a:latin typeface="Arial"/>
                <a:ea typeface="+mn-lt"/>
                <a:cs typeface="+mn-lt"/>
              </a:rPr>
              <a:t>Como a largura de banda, a taxa de transferência é a medida da transferência de bits através do meio físico durante um determinado período.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Entretanto,  geralmente a taxa de transferência não corresponde à largura de banda especificada devido a vários fatores.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Diversos fatores influenciam a taxa de transferência, incluindo: </a:t>
            </a:r>
          </a:p>
          <a:p>
            <a:pPr>
              <a:buFont typeface="Arial"/>
              <a:buChar char="•"/>
            </a:pPr>
            <a:endParaRPr lang="en-US" sz="1400" dirty="0">
              <a:latin typeface="Arial"/>
              <a:cs typeface="Arial"/>
            </a:endParaRPr>
          </a:p>
          <a:p>
            <a:pPr marL="742950" lvl="1" indent="-285750" rtl="0">
              <a:buFont typeface="Arial"/>
              <a:buChar char="•"/>
            </a:pPr>
            <a:r>
              <a:rPr lang="pt-BR" sz="1400">
                <a:latin typeface="Arial"/>
                <a:ea typeface="+mn-lt"/>
                <a:cs typeface="+mn-lt"/>
              </a:rPr>
              <a:t>A quantidade de dados enviados e recebidos através da conexão </a:t>
            </a:r>
          </a:p>
          <a:p>
            <a:pPr marL="742950" lvl="1" indent="-285750" rtl="0">
              <a:buFont typeface="Arial"/>
              <a:buChar char="•"/>
            </a:pPr>
            <a:r>
              <a:rPr lang="pt-BR" sz="1400">
                <a:latin typeface="Arial"/>
                <a:ea typeface="+mn-lt"/>
                <a:cs typeface="+mn-lt"/>
              </a:rPr>
              <a:t>Os tipos de dados transmitidos </a:t>
            </a:r>
          </a:p>
          <a:p>
            <a:pPr marL="742950" lvl="1" indent="-285750" rtl="0">
              <a:buFont typeface="Arial"/>
              <a:buChar char="•"/>
            </a:pPr>
            <a:r>
              <a:rPr lang="pt-BR" sz="1400">
                <a:latin typeface="Arial"/>
                <a:ea typeface="+mn-lt"/>
                <a:cs typeface="+mn-lt"/>
              </a:rPr>
              <a:t>A latência criada pelo número de dispositivos de rede encontrados entre a origem e o destino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Latência refere-se ao tempo, incluindo atrasos, para os dados viajarem de um determinado ponto para outro.</a:t>
            </a:r>
          </a:p>
          <a:p>
            <a:pPr marL="285750" indent="-285750">
              <a:buFont typeface="Arial"/>
              <a:buChar char="•"/>
            </a:pPr>
            <a:endParaRPr lang="en-US" sz="1400" dirty="0">
              <a:latin typeface="Arial"/>
              <a:cs typeface="Calibri"/>
            </a:endParaRPr>
          </a:p>
          <a:p>
            <a:pPr marL="285750" indent="-285750">
              <a:buFont typeface="Arial"/>
              <a:buChar char="•"/>
            </a:pPr>
            <a:endParaRPr lang="en-US"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29</a:t>
            </a:fld>
            <a:endParaRPr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Esperar Neste Módulo</a:t>
            </a:r>
          </a:p>
        </p:txBody>
      </p:sp>
      <p:sp>
        <p:nvSpPr>
          <p:cNvPr id="3" name="Text 1"/>
          <p:cNvSpPr/>
          <p:nvPr/>
        </p:nvSpPr>
        <p:spPr>
          <a:xfrm>
            <a:off x="0" y="457200"/>
            <a:ext cx="82296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500" b="0" i="0" u="none" strike="noStrike" kern="1200" cap="none" spc="0" normalizeH="0" baseline="0">
                <a:ln>
                  <a:noFill/>
                </a:ln>
                <a:solidFill>
                  <a:srgbClr val="000000"/>
                </a:solidFill>
                <a:effectLst/>
                <a:uLnTx/>
                <a:uFillTx/>
                <a:latin typeface="Arial"/>
                <a:ea typeface="ＭＳ Ｐゴシック" charset="0"/>
              </a:rPr>
              <a:t>Para facilitar o aprendizado, os seguintes recursos da interface do usuário podem ser incluídos neste módulo: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3539669354"/>
              </p:ext>
            </p:extLst>
          </p:nvPr>
        </p:nvGraphicFramePr>
        <p:xfrm>
          <a:off x="301658" y="1010440"/>
          <a:ext cx="8557528" cy="3553940"/>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82238">
                <a:tc>
                  <a:txBody>
                    <a:bodyPr/>
                    <a:lstStyle/>
                    <a:p>
                      <a:pPr rtl="0"/>
                      <a:r>
                        <a:rPr lang="pt-BR" sz="1400">
                          <a:latin typeface="Arial" panose="020B0604020202020204" pitchFamily="34" charset="0"/>
                          <a:cs typeface="Arial" panose="020B0604020202020204" pitchFamily="34" charset="0"/>
                        </a:rPr>
                        <a:t>Recurso</a:t>
                      </a:r>
                    </a:p>
                  </a:txBody>
                  <a:tcPr/>
                </a:tc>
                <a:tc>
                  <a:txBody>
                    <a:bodyPr/>
                    <a:lstStyle/>
                    <a:p>
                      <a:pPr rtl="0"/>
                      <a:r>
                        <a:rPr lang="pt-BR" sz="1400">
                          <a:latin typeface="Arial" panose="020B0604020202020204" pitchFamily="34" charset="0"/>
                          <a:cs typeface="Arial" panose="020B0604020202020204" pitchFamily="34" charset="0"/>
                        </a:rPr>
                        <a:t>Descrição</a:t>
                      </a:r>
                    </a:p>
                  </a:txBody>
                  <a:tcPr/>
                </a:tc>
                <a:extLst>
                  <a:ext uri="{0D108BD9-81ED-4DB2-BD59-A6C34878D82A}">
                    <a16:rowId xmlns:a16="http://schemas.microsoft.com/office/drawing/2014/main" val="367710602"/>
                  </a:ext>
                </a:extLst>
              </a:tr>
              <a:tr h="677372">
                <a:tc>
                  <a:txBody>
                    <a:bodyPr/>
                    <a:lstStyle/>
                    <a:p>
                      <a:pPr algn="l" rtl="0" fontAlgn="b"/>
                      <a:r>
                        <a:rPr lang="pt-BR" sz="1400" b="0" i="0" u="none" strike="noStrike" dirty="0">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Um personagem virtual, representando um especialista no assunto, adiciona informações contextuais adicionais às habilidades que os alunos aprenderam e os ajuda a conectar os pontos, fazendo perguntas de reflexão aberta.</a:t>
                      </a:r>
                    </a:p>
                  </a:txBody>
                  <a:tcPr/>
                </a:tc>
                <a:extLst>
                  <a:ext uri="{0D108BD9-81ED-4DB2-BD59-A6C34878D82A}">
                    <a16:rowId xmlns:a16="http://schemas.microsoft.com/office/drawing/2014/main" val="3678002380"/>
                  </a:ext>
                </a:extLst>
              </a:tr>
              <a:tr h="307014">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Animações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Expor os alunos a novas competências e conceitos.</a:t>
                      </a:r>
                    </a:p>
                  </a:txBody>
                  <a:tcPr/>
                </a:tc>
                <a:extLst>
                  <a:ext uri="{0D108BD9-81ED-4DB2-BD59-A6C34878D82A}">
                    <a16:rowId xmlns:a16="http://schemas.microsoft.com/office/drawing/2014/main" val="698835149"/>
                  </a:ext>
                </a:extLst>
              </a:tr>
              <a:tr h="35132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Vídeos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Exponha os alunos a novas habilidades e conceitos.</a:t>
                      </a:r>
                    </a:p>
                  </a:txBody>
                  <a:tcPr/>
                </a:tc>
                <a:extLst>
                  <a:ext uri="{0D108BD9-81ED-4DB2-BD59-A6C34878D82A}">
                    <a16:rowId xmlns:a16="http://schemas.microsoft.com/office/drawing/2014/main" val="904576505"/>
                  </a:ext>
                </a:extLst>
              </a:tr>
              <a:tr h="282238">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Verifique seu entendimento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Per topic online quiz to help learners gauge content understanding. </a:t>
                      </a:r>
                    </a:p>
                  </a:txBody>
                  <a:tcPr/>
                </a:tc>
                <a:extLst>
                  <a:ext uri="{0D108BD9-81ED-4DB2-BD59-A6C34878D82A}">
                    <a16:rowId xmlns:a16="http://schemas.microsoft.com/office/drawing/2014/main" val="2876586054"/>
                  </a:ext>
                </a:extLst>
              </a:tr>
              <a:tr h="47980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Arial" panose="020B0604020202020204" pitchFamily="34" charset="0"/>
                          <a:cs typeface="Arial" panose="020B0604020202020204" pitchFamily="34" charset="0"/>
                        </a:rPr>
                        <a:t>Atividades Interativas</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Uma variedade de formatos para ajudar os alunos a avaliar a compreensão do conteúdo.</a:t>
                      </a:r>
                    </a:p>
                  </a:txBody>
                  <a:tcPr/>
                </a:tc>
                <a:extLst>
                  <a:ext uri="{0D108BD9-81ED-4DB2-BD59-A6C34878D82A}">
                    <a16:rowId xmlns:a16="http://schemas.microsoft.com/office/drawing/2014/main" val="3454703549"/>
                  </a:ext>
                </a:extLst>
              </a:tr>
              <a:tr h="479805">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Verificador de Sintaxe</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479805">
                <a:tc>
                  <a:txBody>
                    <a:bodyPr/>
                    <a:lstStyle/>
                    <a:p>
                      <a:pPr algn="l" rtl="0" fontAlgn="b"/>
                      <a:r>
                        <a:rPr lang="pt-BR" sz="1400" b="0" i="0" u="none" strike="noStrike" dirty="0">
                          <a:solidFill>
                            <a:srgbClr val="000000"/>
                          </a:solidFill>
                          <a:effectLst/>
                          <a:latin typeface="Arial" panose="020B0604020202020204" pitchFamily="34" charset="0"/>
                          <a:cs typeface="Arial" panose="020B0604020202020204" pitchFamily="34" charset="0"/>
                        </a:rPr>
                        <a:t>Atividade do PT</a:t>
                      </a:r>
                    </a:p>
                  </a:txBody>
                  <a:tcPr marL="9525" marR="9525" marT="9525" marB="0" anchor="ctr"/>
                </a:tc>
                <a:tc>
                  <a:txBody>
                    <a:bodyPr/>
                    <a:lstStyle/>
                    <a:p>
                      <a:pPr rtl="0"/>
                      <a:r>
                        <a:rPr lang="pt-BR" sz="1400" dirty="0">
                          <a:latin typeface="Arial" panose="020B0604020202020204" pitchFamily="34" charset="0"/>
                          <a:cs typeface="Arial" panose="020B0604020202020204" pitchFamily="34" charset="0"/>
                        </a:rP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a:t>
            </a:fld>
            <a:endParaRPr b="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Largura de Banda e Taxa de Transferência</a:t>
            </a:r>
          </a:p>
        </p:txBody>
      </p:sp>
      <p:sp>
        <p:nvSpPr>
          <p:cNvPr id="3" name="Text 0"/>
          <p:cNvSpPr>
            <a:spLocks noGrp="1"/>
          </p:cNvSpPr>
          <p:nvPr>
            <p:ph type="body" idx="100" hasCustomPrompt="1"/>
          </p:nvPr>
        </p:nvSpPr>
        <p:spPr>
          <a:xfrm>
            <a:off x="0" y="274320"/>
            <a:ext cx="9144000" cy="353684"/>
          </a:xfrm>
          <a:prstGeom prst="rect">
            <a:avLst/>
          </a:prstGeom>
          <a:noFill/>
          <a:ln/>
        </p:spPr>
        <p:txBody>
          <a:bodyPr wrap="square" lIns="91440" tIns="45720" rIns="91440" bIns="45720" rtlCol="0" anchor="t"/>
          <a:lstStyle/>
          <a:p>
            <a:pPr rtl="0"/>
            <a:r>
              <a:rPr lang="pt-BR" sz="2200">
                <a:solidFill>
                  <a:srgbClr val="024C69"/>
                </a:solidFill>
                <a:latin typeface="Arial"/>
                <a:cs typeface="Arial"/>
              </a:rPr>
              <a:t>Taxa de Transferência </a:t>
            </a:r>
            <a:r>
              <a:rPr lang="pt-BR">
                <a:latin typeface="Arial"/>
                <a:cs typeface="Arial"/>
              </a:rPr>
              <a:t>(Throghput) (Cont.)</a:t>
            </a:r>
          </a:p>
        </p:txBody>
      </p:sp>
      <p:sp>
        <p:nvSpPr>
          <p:cNvPr id="5" name="Text 2"/>
          <p:cNvSpPr/>
          <p:nvPr/>
        </p:nvSpPr>
        <p:spPr>
          <a:xfrm>
            <a:off x="458391" y="914400"/>
            <a:ext cx="8229600" cy="3556599"/>
          </a:xfrm>
          <a:prstGeom prst="rect">
            <a:avLst/>
          </a:prstGeom>
          <a:noFill/>
          <a:ln/>
        </p:spPr>
        <p:txBody>
          <a:bodyPr wrap="square" lIns="91440" tIns="45720" rIns="91440" bIns="45720" rtlCol="0" anchor="t"/>
          <a:lstStyle/>
          <a:p>
            <a:pPr marL="285750" indent="-285750" rtl="0">
              <a:buFont typeface="Arial"/>
              <a:buChar char="•"/>
            </a:pPr>
            <a:r>
              <a:rPr lang="pt-BR" sz="1400">
                <a:latin typeface="Arial"/>
                <a:ea typeface="+mn-lt"/>
                <a:cs typeface="+mn-lt"/>
              </a:rPr>
              <a:t>As medições de taxa de transferência não consideram a validade ou utilidade dos bits sendo transmitidos e recebidos.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Muitas mensagens recebidas pela rede não são destinadas a aplicativos específicos de usuário.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Por exemplo, as mensagens de controle de rede que regulam o tráfego e corrigem erros.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Em uma inter-rede ou em uma rede com vários segmentos, a taxa de transferência não pode ser mais rápida do que o link mais lento do caminho entre o dispositivo emissor e o dispositivo receptor.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Mmesmo que todos ou a maioria dos segmentos tenham largura de banda alta, será necessária apenas uma parte do caminho com largura de banda menor para criar uma desaceleração da taxa de transferência de toda a rede. </a:t>
            </a:r>
          </a:p>
          <a:p>
            <a:pPr>
              <a:buFont typeface="Arial"/>
              <a:buChar char="•"/>
            </a:pPr>
            <a:endParaRPr lang="en-US" sz="1400" dirty="0">
              <a:latin typeface="Arial"/>
              <a:cs typeface="Arial"/>
            </a:endParaRPr>
          </a:p>
          <a:p>
            <a:pPr marL="285750" indent="-285750" rtl="0">
              <a:buFont typeface="Arial"/>
              <a:buChar char="•"/>
            </a:pPr>
            <a:r>
              <a:rPr lang="pt-BR" sz="1400">
                <a:latin typeface="Arial"/>
                <a:ea typeface="+mn-lt"/>
                <a:cs typeface="+mn-lt"/>
              </a:rPr>
              <a:t>Muitos testes de velocidade online podem revelar a taxa de transferência de uma conexão com a Internet</a:t>
            </a:r>
          </a:p>
          <a:p>
            <a:pPr marL="285750" indent="-285750">
              <a:buFont typeface="Arial"/>
              <a:buChar char="•"/>
            </a:pPr>
            <a:endParaRPr lang="en-US" sz="1400" dirty="0">
              <a:latin typeface="Arial"/>
              <a:cs typeface="Calibri"/>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30</a:t>
            </a:fld>
            <a:endParaRPr b="0"/>
          </a:p>
        </p:txBody>
      </p:sp>
    </p:spTree>
    <p:extLst>
      <p:ext uri="{BB962C8B-B14F-4D97-AF65-F5344CB8AC3E}">
        <p14:creationId xmlns:p14="http://schemas.microsoft.com/office/powerpoint/2010/main" val="1357161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Largura de banda e Taxa de transferência</a:t>
            </a:r>
          </a:p>
        </p:txBody>
      </p:sp>
      <p:sp>
        <p:nvSpPr>
          <p:cNvPr id="3" name="Text 0"/>
          <p:cNvSpPr>
            <a:spLocks noGrp="1"/>
          </p:cNvSpPr>
          <p:nvPr>
            <p:ph type="body" idx="100" hasCustomPrompt="1"/>
          </p:nvPr>
        </p:nvSpPr>
        <p:spPr>
          <a:xfrm>
            <a:off x="0" y="274320"/>
            <a:ext cx="9144000" cy="37525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Vídeo - Taxa de Transferência (Throughput)</a:t>
            </a:r>
          </a:p>
        </p:txBody>
      </p:sp>
      <p:sp>
        <p:nvSpPr>
          <p:cNvPr id="5" name="Text 2"/>
          <p:cNvSpPr/>
          <p:nvPr/>
        </p:nvSpPr>
        <p:spPr>
          <a:xfrm>
            <a:off x="458391" y="914400"/>
            <a:ext cx="8229600" cy="479845"/>
          </a:xfrm>
          <a:prstGeom prst="rect">
            <a:avLst/>
          </a:prstGeom>
          <a:noFill/>
          <a:ln/>
        </p:spPr>
        <p:txBody>
          <a:bodyPr wrap="square" lIns="91440" tIns="45720" rIns="91440" bIns="45720" rtlCol="0" anchor="t"/>
          <a:lstStyle/>
          <a:p>
            <a:pPr rtl="0">
              <a:lnSpc>
                <a:spcPts val="2000"/>
              </a:lnSpc>
            </a:pPr>
            <a:r>
              <a:rPr lang="pt-BR" sz="1400">
                <a:latin typeface="Arial"/>
                <a:ea typeface="+mn-lt"/>
                <a:cs typeface="+mn-lt"/>
              </a:rPr>
              <a:t>Este vídeo demonstra a taxa de transferência usando o site speedtest.net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31</a:t>
            </a:fld>
            <a:endParaRPr b="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1623252"/>
          </a:xfrm>
          <a:prstGeom prst="rect">
            <a:avLst/>
          </a:prstGeom>
          <a:noFill/>
          <a:ln/>
        </p:spPr>
        <p:txBody>
          <a:bodyPr wrap="square" rtlCol="0"/>
          <a:lstStyle/>
          <a:p>
            <a:pPr marL="0" indent="0" rtl="0">
              <a:buNone/>
            </a:pPr>
            <a:r>
              <a:rPr lang="pt-BR" sz="4600">
                <a:solidFill>
                  <a:srgbClr val="B1E8FA"/>
                </a:solidFill>
                <a:latin typeface="Arial" pitchFamily="34" charset="0"/>
                <a:ea typeface="Arial" pitchFamily="34" charset="-122"/>
                <a:cs typeface="Arial" pitchFamily="34" charset="-120"/>
              </a:rPr>
              <a:t>1.4 Resumo - Comunicação em um Mundo Conectado</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32</a:t>
            </a:fld>
            <a:endParaRPr b="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Resumo - Comunicação em um Mundo Conectado</a:t>
            </a:r>
          </a:p>
        </p:txBody>
      </p:sp>
      <p:sp>
        <p:nvSpPr>
          <p:cNvPr id="3" name="Text 0"/>
          <p:cNvSpPr>
            <a:spLocks noGrp="1"/>
          </p:cNvSpPr>
          <p:nvPr>
            <p:ph type="body" idx="100" hasCustomPrompt="1"/>
          </p:nvPr>
        </p:nvSpPr>
        <p:spPr>
          <a:xfrm>
            <a:off x="0" y="274320"/>
            <a:ext cx="9144000" cy="37525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eu Aprendi neste Módulo?</a:t>
            </a:r>
          </a:p>
        </p:txBody>
      </p:sp>
      <p:sp>
        <p:nvSpPr>
          <p:cNvPr id="5" name="Text 2"/>
          <p:cNvSpPr/>
          <p:nvPr/>
        </p:nvSpPr>
        <p:spPr>
          <a:xfrm>
            <a:off x="144859" y="819150"/>
            <a:ext cx="8999141" cy="3714750"/>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A internet é uma coleção mundial de redes interconectadas que cooperam para trocar informações usando padrões comuns. </a:t>
            </a:r>
          </a:p>
          <a:p>
            <a:pPr marL="285750" indent="-285750" rtl="0">
              <a:buFont typeface="Arial"/>
              <a:buChar char="•"/>
            </a:pPr>
            <a:r>
              <a:rPr lang="pt-BR" sz="1400" dirty="0">
                <a:latin typeface="Arial"/>
                <a:ea typeface="+mn-lt"/>
                <a:cs typeface="+mn-lt"/>
              </a:rPr>
              <a:t>Os usuários da Internet podem trocar informações de várias formas por meio de fios telefônicos, cabos de fibra ótica, transmissões sem fio e links de satélite. </a:t>
            </a:r>
          </a:p>
          <a:p>
            <a:pPr marL="285750" indent="-285750" rtl="0">
              <a:buFont typeface="Arial"/>
              <a:buChar char="•"/>
            </a:pPr>
            <a:r>
              <a:rPr lang="pt-BR" sz="1400" dirty="0">
                <a:latin typeface="Arial"/>
                <a:ea typeface="+mn-lt"/>
                <a:cs typeface="+mn-lt"/>
              </a:rPr>
              <a:t>Redes domésticas conectam alguns computadores entre si e à Internet. </a:t>
            </a:r>
          </a:p>
          <a:p>
            <a:pPr marL="285750" indent="-285750" rtl="0">
              <a:buFont typeface="Arial"/>
              <a:buChar char="•"/>
            </a:pPr>
            <a:r>
              <a:rPr lang="pt-BR" sz="1400" dirty="0">
                <a:latin typeface="Arial"/>
                <a:ea typeface="+mn-lt"/>
                <a:cs typeface="+mn-lt"/>
              </a:rPr>
              <a:t>A rede SOHO permite que computadores em um escritório em casa ou em um escritório remoto se conectem a uma rede corporativa, ou acessem recursos compartilhados centralizados. </a:t>
            </a:r>
          </a:p>
          <a:p>
            <a:pPr marL="285750" indent="-285750" rtl="0">
              <a:buFont typeface="Arial"/>
              <a:buChar char="•"/>
            </a:pPr>
            <a:r>
              <a:rPr lang="pt-BR" sz="1400" dirty="0">
                <a:latin typeface="Arial"/>
                <a:ea typeface="+mn-lt"/>
                <a:cs typeface="+mn-lt"/>
              </a:rPr>
              <a:t>Redes de médio a grande porte, como as usadas por empresas e escolas, podem ter muitos locais com centenas ou milhares de hosts interconectados. </a:t>
            </a:r>
          </a:p>
          <a:p>
            <a:pPr marL="285750" indent="-285750" rtl="0">
              <a:buFont typeface="Arial"/>
              <a:buChar char="•"/>
            </a:pPr>
            <a:r>
              <a:rPr lang="pt-BR" sz="1400" dirty="0">
                <a:latin typeface="Arial"/>
                <a:ea typeface="+mn-lt"/>
                <a:cs typeface="+mn-lt"/>
              </a:rPr>
              <a:t>Existem dispositivos ao seu redor com os quais você pode interagir diariamente que te conectam à Internet </a:t>
            </a:r>
          </a:p>
          <a:p>
            <a:pPr marL="285750" indent="-285750" rtl="0">
              <a:buFont typeface="Arial"/>
              <a:buChar char="•"/>
            </a:pPr>
            <a:r>
              <a:rPr lang="pt-BR" sz="1400" dirty="0">
                <a:latin typeface="Arial"/>
                <a:ea typeface="+mn-lt"/>
                <a:cs typeface="+mn-lt"/>
              </a:rPr>
              <a:t>Isso inclui dispositivos móveis, como smartphones, tablets, smartwatches e óculos inteligentes. </a:t>
            </a:r>
          </a:p>
          <a:p>
            <a:pPr marL="285750" indent="-285750" rtl="0">
              <a:buFont typeface="Arial"/>
              <a:buChar char="•"/>
            </a:pPr>
            <a:r>
              <a:rPr lang="pt-BR" sz="1400" dirty="0">
                <a:latin typeface="Arial"/>
                <a:ea typeface="+mn-lt"/>
                <a:cs typeface="+mn-lt"/>
              </a:rPr>
              <a:t>Coisas em sua casa podem ser conectadas à Internet, como um sistema de segurança, aparelhos, sua TV inteligente e seu console de jogos. </a:t>
            </a:r>
          </a:p>
          <a:p>
            <a:pPr marL="285750" indent="-285750" rtl="0">
              <a:buFont typeface="Arial"/>
              <a:buChar char="•"/>
            </a:pPr>
            <a:r>
              <a:rPr lang="pt-BR" sz="1400" dirty="0">
                <a:latin typeface="Arial"/>
                <a:ea typeface="+mn-lt"/>
                <a:cs typeface="+mn-lt"/>
              </a:rPr>
              <a:t>Fora de casa, há carros inteligentes, etiquetas RFID, sensores e atuadores e até dispositivos médicos que podem ser conectados. </a:t>
            </a:r>
          </a:p>
          <a:p>
            <a:pPr marL="285750" indent="-285750" rtl="0">
              <a:buFont typeface="Arial"/>
              <a:buChar char="•"/>
            </a:pPr>
            <a:r>
              <a:rPr lang="pt-BR" sz="1400" dirty="0">
                <a:latin typeface="Arial"/>
                <a:ea typeface="+mn-lt"/>
                <a:cs typeface="+mn-lt"/>
              </a:rPr>
              <a:t>As categorias usadas para classificar os tipos de dados pessoais são dados voluntários, dados observados e dados inferidos.</a:t>
            </a:r>
          </a:p>
          <a:p>
            <a:pPr marL="285750" indent="-285750">
              <a:buFont typeface="Arial"/>
              <a:buChar char="•"/>
            </a:pPr>
            <a:endParaRPr lang="en-US" sz="1400" dirty="0">
              <a:latin typeface="Arial"/>
              <a:cs typeface="Calibri"/>
            </a:endParaRPr>
          </a:p>
          <a:p>
            <a:pPr marL="285750" indent="-285750">
              <a:buFont typeface="Arial"/>
              <a:buChar char="•"/>
            </a:pPr>
            <a:endParaRPr lang="en-US" dirty="0">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33</a:t>
            </a:fld>
            <a:endParaRPr b="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Resumo - Comunicação em um Mundo Conectado</a:t>
            </a:r>
          </a:p>
        </p:txBody>
      </p:sp>
      <p:sp>
        <p:nvSpPr>
          <p:cNvPr id="3" name="Text 0"/>
          <p:cNvSpPr>
            <a:spLocks noGrp="1"/>
          </p:cNvSpPr>
          <p:nvPr>
            <p:ph type="body" idx="100" hasCustomPrompt="1"/>
          </p:nvPr>
        </p:nvSpPr>
        <p:spPr>
          <a:xfrm>
            <a:off x="0" y="274320"/>
            <a:ext cx="9144000" cy="375250"/>
          </a:xfrm>
          <a:prstGeom prst="rect">
            <a:avLst/>
          </a:prstGeom>
          <a:noFill/>
          <a:ln/>
        </p:spPr>
        <p:txBody>
          <a:bodyPr wrap="square" lIns="91440" tIns="45720" rIns="91440" bIns="45720" rtlCol="0" anchor="t"/>
          <a:lstStyle/>
          <a:p>
            <a:pPr rtl="0"/>
            <a:r>
              <a:rPr lang="pt-BR" sz="2200">
                <a:solidFill>
                  <a:srgbClr val="024C69"/>
                </a:solidFill>
                <a:latin typeface="Arial"/>
                <a:cs typeface="Arial"/>
              </a:rPr>
              <a:t>O que eu Aprendi neste Módulo?</a:t>
            </a:r>
            <a:r>
              <a:rPr lang="pt-BR">
                <a:latin typeface="Arial"/>
                <a:cs typeface="Arial"/>
              </a:rPr>
              <a:t> (Cont.)</a:t>
            </a:r>
          </a:p>
        </p:txBody>
      </p:sp>
      <p:sp>
        <p:nvSpPr>
          <p:cNvPr id="5" name="Text 2"/>
          <p:cNvSpPr/>
          <p:nvPr/>
        </p:nvSpPr>
        <p:spPr>
          <a:xfrm>
            <a:off x="144859" y="784465"/>
            <a:ext cx="8855015" cy="3574570"/>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O termo bit é uma abreviação de "dígito binário" e representa a menor unidade de informação. </a:t>
            </a:r>
          </a:p>
          <a:p>
            <a:pPr marL="285750" indent="-285750" rtl="0">
              <a:buFont typeface="Arial"/>
              <a:buChar char="•"/>
            </a:pPr>
            <a:r>
              <a:rPr lang="pt-BR" sz="1400" dirty="0">
                <a:latin typeface="Arial"/>
                <a:ea typeface="+mn-lt"/>
                <a:cs typeface="+mn-lt"/>
              </a:rPr>
              <a:t>Cada bit pode ter apenas dois valores possíveis: 0 ou 1. </a:t>
            </a:r>
          </a:p>
          <a:p>
            <a:pPr marL="285750" indent="-285750" rtl="0">
              <a:buFont typeface="Arial"/>
              <a:buChar char="•"/>
            </a:pPr>
            <a:r>
              <a:rPr lang="pt-BR" sz="1400" dirty="0">
                <a:latin typeface="Arial"/>
                <a:ea typeface="+mn-lt"/>
                <a:cs typeface="+mn-lt"/>
              </a:rPr>
              <a:t>Existem três métodos comuns de transmissão de sinal usados em redes: sinais elétricos, sinais óticos e sinais sem fio. </a:t>
            </a:r>
          </a:p>
          <a:p>
            <a:pPr marL="285750" indent="-285750" rtl="0">
              <a:buFont typeface="Arial"/>
              <a:buChar char="•"/>
            </a:pPr>
            <a:r>
              <a:rPr lang="pt-BR" sz="1400" dirty="0">
                <a:latin typeface="Arial"/>
                <a:ea typeface="+mn-lt"/>
                <a:cs typeface="+mn-lt"/>
              </a:rPr>
              <a:t>Largura de banda é a capacidade de um meio de transportar dados. </a:t>
            </a:r>
          </a:p>
          <a:p>
            <a:pPr marL="285750" indent="-285750" rtl="0">
              <a:buFont typeface="Arial"/>
              <a:buChar char="•"/>
            </a:pPr>
            <a:r>
              <a:rPr lang="pt-BR" sz="1400" dirty="0">
                <a:latin typeface="Arial"/>
                <a:ea typeface="+mn-lt"/>
                <a:cs typeface="+mn-lt"/>
              </a:rPr>
              <a:t>A largura de banda digital mede a quantidade de dados que podem fluir de um lugar para outro durante um determinado tempo. </a:t>
            </a:r>
          </a:p>
          <a:p>
            <a:pPr marL="285750" indent="-285750" rtl="0">
              <a:buFont typeface="Arial"/>
              <a:buChar char="•"/>
            </a:pPr>
            <a:r>
              <a:rPr lang="pt-BR" sz="1400" dirty="0">
                <a:latin typeface="Arial"/>
                <a:ea typeface="+mn-lt"/>
                <a:cs typeface="+mn-lt"/>
              </a:rPr>
              <a:t>Largura de banda mede o número de bits que são (teoricamente) enviados pela mídia em um segundo.</a:t>
            </a:r>
          </a:p>
          <a:p>
            <a:pPr marL="285750" indent="-285750" rtl="0">
              <a:buFont typeface="Arial"/>
              <a:buChar char="•"/>
            </a:pPr>
            <a:r>
              <a:rPr lang="pt-BR" sz="1400" dirty="0">
                <a:latin typeface="Arial"/>
                <a:ea typeface="+mn-lt"/>
                <a:cs typeface="+mn-lt"/>
              </a:rPr>
              <a:t>Medições comuns de largura de banda são milhares de bits por segundo (Kbps), milhões de bits por segundo (Mbps) e bilhões de bits por segundo (Gbps). </a:t>
            </a:r>
          </a:p>
          <a:p>
            <a:pPr marL="285750" indent="-285750" rtl="0">
              <a:buFont typeface="Arial"/>
              <a:buChar char="•"/>
            </a:pPr>
            <a:r>
              <a:rPr lang="pt-BR" sz="1400" dirty="0">
                <a:latin typeface="Arial"/>
                <a:ea typeface="+mn-lt"/>
                <a:cs typeface="+mn-lt"/>
              </a:rPr>
              <a:t>O número de bits (teoricamente) enviados pela mídia em um segundo, geralmente mede a largura de banda. </a:t>
            </a:r>
          </a:p>
          <a:p>
            <a:pPr marL="285750" indent="-285750" rtl="0">
              <a:buFont typeface="Arial"/>
              <a:buChar char="•"/>
            </a:pPr>
            <a:r>
              <a:rPr lang="pt-BR" sz="1400" dirty="0">
                <a:latin typeface="Arial"/>
                <a:ea typeface="+mn-lt"/>
                <a:cs typeface="+mn-lt"/>
              </a:rPr>
              <a:t>Diversos fatores influenciam a taxa de transferência, incluindo: </a:t>
            </a:r>
          </a:p>
          <a:p>
            <a:pPr marL="742950" lvl="1" indent="-285750" rtl="0">
              <a:buFont typeface="Arial"/>
              <a:buChar char="•"/>
            </a:pPr>
            <a:r>
              <a:rPr lang="pt-BR" sz="1400" dirty="0">
                <a:latin typeface="Arial"/>
                <a:ea typeface="+mn-lt"/>
                <a:cs typeface="+mn-lt"/>
              </a:rPr>
              <a:t>A quantidade de dados enviados e recebidos através da conexão </a:t>
            </a:r>
          </a:p>
          <a:p>
            <a:pPr marL="742950" lvl="1" indent="-285750" rtl="0">
              <a:buFont typeface="Arial"/>
              <a:buChar char="•"/>
            </a:pPr>
            <a:r>
              <a:rPr lang="pt-BR" sz="1400" dirty="0">
                <a:latin typeface="Arial"/>
                <a:ea typeface="+mn-lt"/>
                <a:cs typeface="+mn-lt"/>
              </a:rPr>
              <a:t>A latência criada pelo número de dispositivos de rede encontrados entre a origem e o destino </a:t>
            </a:r>
          </a:p>
          <a:p>
            <a:pPr marL="285750" indent="-285750" rtl="0">
              <a:buFont typeface="Arial"/>
              <a:buChar char="•"/>
            </a:pPr>
            <a:r>
              <a:rPr lang="pt-BR" sz="1400" dirty="0">
                <a:latin typeface="Arial"/>
                <a:ea typeface="+mn-lt"/>
                <a:cs typeface="+mn-lt"/>
              </a:rPr>
              <a:t>Latência refere-se ao tempo, incluindo atrasos, para os dados viajarem de um determinado ponto para outro.</a:t>
            </a:r>
          </a:p>
          <a:p>
            <a:pPr marL="285750" indent="-285750">
              <a:buFont typeface="Arial"/>
              <a:buChar char="•"/>
            </a:pPr>
            <a:endParaRPr lang="en-US" sz="1400" dirty="0">
              <a:latin typeface="Arial"/>
              <a:cs typeface="Calibri"/>
            </a:endParaRPr>
          </a:p>
          <a:p>
            <a:pPr marL="285750" indent="-285750">
              <a:buFont typeface="Arial"/>
              <a:buChar char="•"/>
            </a:pPr>
            <a:endParaRPr lang="en-US" sz="1400" dirty="0">
              <a:latin typeface="Arial"/>
              <a:cs typeface="Calibri"/>
            </a:endParaRPr>
          </a:p>
          <a:p>
            <a:pPr>
              <a:buFont typeface="Arial"/>
              <a:buChar char="•"/>
            </a:pPr>
            <a:endParaRPr lang="en-US" sz="1400" dirty="0">
              <a:latin typeface="Arial"/>
              <a:cs typeface="Calibri"/>
            </a:endParaRPr>
          </a:p>
          <a:p>
            <a:pPr marL="285750" indent="-285750">
              <a:buFont typeface="Arial"/>
              <a:buChar char="•"/>
            </a:pPr>
            <a:endParaRPr lang="en-US" sz="1400" dirty="0">
              <a:latin typeface="Arial"/>
              <a:cs typeface="Calibri"/>
            </a:endParaRPr>
          </a:p>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34</a:t>
            </a:fld>
            <a:endParaRPr b="0"/>
          </a:p>
        </p:txBody>
      </p:sp>
    </p:spTree>
    <p:extLst>
      <p:ext uri="{BB962C8B-B14F-4D97-AF65-F5344CB8AC3E}">
        <p14:creationId xmlns:p14="http://schemas.microsoft.com/office/powerpoint/2010/main" val="1843720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name="Slide 3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Resumo - Comunicação em um Mundo Conectado</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rtl="0"/>
            <a:r>
              <a:rPr lang="pt-BR">
                <a:latin typeface="Arial"/>
                <a:cs typeface="Arial"/>
              </a:rPr>
              <a:t>Novos termos e Comandos</a:t>
            </a:r>
          </a:p>
        </p:txBody>
      </p:sp>
      <p:graphicFrame>
        <p:nvGraphicFramePr>
          <p:cNvPr id="6" name="Tabela 5">
            <a:extLst>
              <a:ext uri="{FF2B5EF4-FFF2-40B4-BE49-F238E27FC236}">
                <a16:creationId xmlns:a16="http://schemas.microsoft.com/office/drawing/2014/main" id="{E18C1E86-C322-917D-2C49-DBD8017CDC61}"/>
              </a:ext>
            </a:extLst>
          </p:cNvPr>
          <p:cNvGraphicFramePr>
            <a:graphicFrameLocks noGrp="1"/>
          </p:cNvGraphicFramePr>
          <p:nvPr>
            <p:extLst>
              <p:ext uri="{D42A27DB-BD31-4B8C-83A1-F6EECF244321}">
                <p14:modId xmlns:p14="http://schemas.microsoft.com/office/powerpoint/2010/main" val="72857303"/>
              </p:ext>
            </p:extLst>
          </p:nvPr>
        </p:nvGraphicFramePr>
        <p:xfrm>
          <a:off x="119152" y="960677"/>
          <a:ext cx="8703168" cy="4145280"/>
        </p:xfrm>
        <a:graphic>
          <a:graphicData uri="http://schemas.openxmlformats.org/drawingml/2006/table">
            <a:tbl>
              <a:tblPr firstRow="1" bandRow="1">
                <a:tableStyleId>{5C22544A-7EE6-4342-B048-85BDC9FD1C3A}</a:tableStyleId>
              </a:tblPr>
              <a:tblGrid>
                <a:gridCol w="4351584">
                  <a:extLst>
                    <a:ext uri="{9D8B030D-6E8A-4147-A177-3AD203B41FA5}">
                      <a16:colId xmlns:a16="http://schemas.microsoft.com/office/drawing/2014/main" val="2165030125"/>
                    </a:ext>
                  </a:extLst>
                </a:gridCol>
                <a:gridCol w="4351584">
                  <a:extLst>
                    <a:ext uri="{9D8B030D-6E8A-4147-A177-3AD203B41FA5}">
                      <a16:colId xmlns:a16="http://schemas.microsoft.com/office/drawing/2014/main" val="1919601622"/>
                    </a:ext>
                  </a:extLst>
                </a:gridCol>
              </a:tblGrid>
              <a:tr h="3796392">
                <a:tc>
                  <a:txBody>
                    <a:bodyPr/>
                    <a:lstStyle/>
                    <a:p>
                      <a:pPr marL="285750" marR="0" lvl="0" indent="-285750" algn="l" rtl="0" fontAlgn="base">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Redes Domésticas </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Redes de Pequenos Escritórios e Escritórios Domésticos (Home Office) </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Redes</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Redes Médias a Grandes</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Rede Mundial</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Dispositivos  Móveis</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Smartphone</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Tablet</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Smartwatch</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Óculos  Inteligentes</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Dispositivos</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TV  Inteligente (Smart TV)</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Console  de Jogos</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Carros  Inteligentes</a:t>
                      </a:r>
                    </a:p>
                    <a:p>
                      <a:pPr marL="285750" marR="0" lvl="0" indent="-285750" algn="l" rtl="0">
                        <a:lnSpc>
                          <a:spcPct val="100000"/>
                        </a:lnSpc>
                        <a:spcBef>
                          <a:spcPts val="0"/>
                        </a:spcBef>
                        <a:spcAft>
                          <a:spcPts val="0"/>
                        </a:spcAft>
                        <a:buFont typeface="Arial" panose="020B0604020202020204" pitchFamily="34" charset="0"/>
                        <a:buChar char="•"/>
                      </a:pPr>
                      <a:r>
                        <a:rPr lang="pt-BR" sz="1400" b="0" i="0" u="none" strike="noStrike" dirty="0">
                          <a:solidFill>
                            <a:schemeClr val="tx1"/>
                          </a:solidFill>
                          <a:effectLst/>
                          <a:latin typeface="Arial"/>
                        </a:rPr>
                        <a:t>Etiquetas RFID</a:t>
                      </a:r>
                    </a:p>
                    <a:p>
                      <a:pPr marL="285750" lvl="0" indent="-285750" algn="l" rtl="0">
                        <a:buFont typeface="Arial"/>
                        <a:buChar char="•"/>
                      </a:pPr>
                      <a:r>
                        <a:rPr lang="pt-BR" sz="1400" b="0" dirty="0">
                          <a:solidFill>
                            <a:schemeClr val="tx1"/>
                          </a:solidFill>
                          <a:effectLst/>
                          <a:latin typeface="Arial"/>
                        </a:rPr>
                        <a:t>Sensores</a:t>
                      </a:r>
                    </a:p>
                    <a:p>
                      <a:pPr marL="285750" lvl="0" indent="-285750" algn="l" rtl="0" fontAlgn="base">
                        <a:buFont typeface="Arial"/>
                        <a:buChar char="•"/>
                      </a:pPr>
                      <a:r>
                        <a:rPr lang="pt-BR" sz="1400" b="0" dirty="0">
                          <a:solidFill>
                            <a:schemeClr val="tx1"/>
                          </a:solidFill>
                          <a:effectLst/>
                          <a:latin typeface="Arial"/>
                        </a:rPr>
                        <a:t>Atuadores</a:t>
                      </a:r>
                    </a:p>
                    <a:p>
                      <a:pPr marL="285750" lvl="0" indent="-285750" algn="l" rtl="0">
                        <a:buFont typeface="Arial"/>
                        <a:buChar char="•"/>
                      </a:pPr>
                      <a:r>
                        <a:rPr lang="pt-BR" sz="1400" b="0" dirty="0">
                          <a:solidFill>
                            <a:schemeClr val="tx1"/>
                          </a:solidFill>
                          <a:effectLst/>
                          <a:latin typeface="Arial"/>
                        </a:rPr>
                        <a:t>Dispositivos Médicos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lvl="0" indent="-285750" algn="l" rtl="0" fontAlgn="base">
                        <a:lnSpc>
                          <a:spcPct val="100000"/>
                        </a:lnSpc>
                        <a:spcBef>
                          <a:spcPts val="0"/>
                        </a:spcBef>
                        <a:spcAft>
                          <a:spcPts val="0"/>
                        </a:spcAft>
                        <a:buFont typeface="Arial"/>
                        <a:buChar char="•"/>
                      </a:pPr>
                      <a:r>
                        <a:rPr lang="pt-BR" sz="1400" b="0" i="0" u="none" strike="noStrike" dirty="0">
                          <a:solidFill>
                            <a:schemeClr val="tx1"/>
                          </a:solidFill>
                          <a:effectLst/>
                          <a:latin typeface="Arial"/>
                        </a:rPr>
                        <a:t>Bit</a:t>
                      </a:r>
                    </a:p>
                    <a:p>
                      <a:pPr marL="285750" lvl="0" indent="-285750" algn="l" rtl="0">
                        <a:lnSpc>
                          <a:spcPct val="100000"/>
                        </a:lnSpc>
                        <a:spcBef>
                          <a:spcPts val="0"/>
                        </a:spcBef>
                        <a:spcAft>
                          <a:spcPts val="0"/>
                        </a:spcAft>
                        <a:buFont typeface="Arial"/>
                        <a:buChar char="•"/>
                      </a:pPr>
                      <a:r>
                        <a:rPr lang="pt-BR" sz="1400" b="0" i="0" u="none" strike="noStrike" dirty="0">
                          <a:solidFill>
                            <a:schemeClr val="tx1"/>
                          </a:solidFill>
                          <a:effectLst/>
                          <a:latin typeface="Arial"/>
                        </a:rPr>
                        <a:t>American Standard Code for Information Interchange (ASCII)</a:t>
                      </a:r>
                    </a:p>
                    <a:p>
                      <a:pPr marL="285750" lvl="0" indent="-285750" algn="l" rtl="0">
                        <a:lnSpc>
                          <a:spcPct val="100000"/>
                        </a:lnSpc>
                        <a:spcBef>
                          <a:spcPts val="0"/>
                        </a:spcBef>
                        <a:spcAft>
                          <a:spcPts val="0"/>
                        </a:spcAft>
                        <a:buFont typeface="Arial"/>
                        <a:buChar char="•"/>
                      </a:pPr>
                      <a:r>
                        <a:rPr lang="pt-BR" sz="1400" b="0" i="0" u="none" strike="noStrike" dirty="0">
                          <a:solidFill>
                            <a:schemeClr val="tx1"/>
                          </a:solidFill>
                          <a:effectLst/>
                          <a:latin typeface="Arial"/>
                        </a:rPr>
                        <a:t>Sinais  Elétricos</a:t>
                      </a:r>
                    </a:p>
                    <a:p>
                      <a:pPr marL="285750" lvl="0" indent="-285750" algn="l" rtl="0">
                        <a:lnSpc>
                          <a:spcPct val="100000"/>
                        </a:lnSpc>
                        <a:spcBef>
                          <a:spcPts val="0"/>
                        </a:spcBef>
                        <a:spcAft>
                          <a:spcPts val="0"/>
                        </a:spcAft>
                        <a:buFont typeface="Arial"/>
                        <a:buChar char="•"/>
                      </a:pPr>
                      <a:r>
                        <a:rPr lang="pt-BR" sz="1400" b="0" i="0" u="none" strike="noStrike" dirty="0">
                          <a:solidFill>
                            <a:schemeClr val="tx1"/>
                          </a:solidFill>
                          <a:effectLst/>
                          <a:latin typeface="Arial"/>
                        </a:rPr>
                        <a:t>Sinais  Óticos</a:t>
                      </a:r>
                    </a:p>
                    <a:p>
                      <a:pPr marL="285750" lvl="0" indent="-285750" algn="l" rtl="0">
                        <a:lnSpc>
                          <a:spcPct val="100000"/>
                        </a:lnSpc>
                        <a:spcBef>
                          <a:spcPts val="0"/>
                        </a:spcBef>
                        <a:spcAft>
                          <a:spcPts val="0"/>
                        </a:spcAft>
                        <a:buFont typeface="Arial"/>
                        <a:buChar char="•"/>
                      </a:pPr>
                      <a:r>
                        <a:rPr lang="pt-BR" sz="1400" b="0" i="0" u="none" strike="noStrike" dirty="0">
                          <a:solidFill>
                            <a:schemeClr val="tx1"/>
                          </a:solidFill>
                          <a:effectLst/>
                          <a:latin typeface="Arial"/>
                        </a:rPr>
                        <a:t>Sinais  Sem Fio</a:t>
                      </a:r>
                    </a:p>
                    <a:p>
                      <a:pPr marL="285750" lvl="0" indent="-285750" algn="l" rtl="0">
                        <a:lnSpc>
                          <a:spcPct val="100000"/>
                        </a:lnSpc>
                        <a:spcBef>
                          <a:spcPts val="0"/>
                        </a:spcBef>
                        <a:spcAft>
                          <a:spcPts val="0"/>
                        </a:spcAft>
                        <a:buFont typeface="Arial"/>
                        <a:buChar char="•"/>
                      </a:pPr>
                      <a:r>
                        <a:rPr lang="pt-BR" sz="1400" b="0" i="0" u="none" strike="noStrike" dirty="0">
                          <a:solidFill>
                            <a:schemeClr val="tx1"/>
                          </a:solidFill>
                          <a:effectLst/>
                          <a:latin typeface="Arial"/>
                        </a:rPr>
                        <a:t>Pulsos de eletricidade</a:t>
                      </a:r>
                    </a:p>
                    <a:p>
                      <a:pPr marL="285750" lvl="0" indent="-285750" algn="l" rtl="0">
                        <a:lnSpc>
                          <a:spcPct val="100000"/>
                        </a:lnSpc>
                        <a:spcBef>
                          <a:spcPts val="0"/>
                        </a:spcBef>
                        <a:spcAft>
                          <a:spcPts val="0"/>
                        </a:spcAft>
                        <a:buFont typeface="Arial"/>
                        <a:buChar char="•"/>
                      </a:pPr>
                      <a:r>
                        <a:rPr lang="pt-BR" sz="1400" b="0" i="0" u="none" strike="noStrike" dirty="0">
                          <a:solidFill>
                            <a:schemeClr val="tx1"/>
                          </a:solidFill>
                          <a:effectLst/>
                          <a:latin typeface="Arial"/>
                        </a:rPr>
                        <a:t>Pulsos de luz</a:t>
                      </a:r>
                    </a:p>
                    <a:p>
                      <a:pPr marL="285750" lvl="0" indent="-285750" algn="l" rtl="0">
                        <a:lnSpc>
                          <a:spcPct val="100000"/>
                        </a:lnSpc>
                        <a:spcBef>
                          <a:spcPts val="0"/>
                        </a:spcBef>
                        <a:spcAft>
                          <a:spcPts val="0"/>
                        </a:spcAft>
                        <a:buFont typeface="Arial"/>
                        <a:buChar char="•"/>
                      </a:pPr>
                      <a:r>
                        <a:rPr lang="pt-BR" sz="1400" b="0" i="0" u="none" strike="noStrike" dirty="0">
                          <a:solidFill>
                            <a:schemeClr val="tx1"/>
                          </a:solidFill>
                          <a:effectLst/>
                          <a:latin typeface="Arial"/>
                        </a:rPr>
                        <a:t>Ondas  de rádio</a:t>
                      </a:r>
                    </a:p>
                    <a:p>
                      <a:pPr marL="285750" lvl="0" indent="-285750" algn="l" rtl="0">
                        <a:lnSpc>
                          <a:spcPct val="100000"/>
                        </a:lnSpc>
                        <a:spcBef>
                          <a:spcPts val="0"/>
                        </a:spcBef>
                        <a:spcAft>
                          <a:spcPts val="0"/>
                        </a:spcAft>
                        <a:buFont typeface="Arial"/>
                        <a:buChar char="•"/>
                      </a:pPr>
                      <a:r>
                        <a:rPr lang="pt-BR" sz="1400" b="0" i="0" u="none" strike="noStrike" dirty="0">
                          <a:solidFill>
                            <a:schemeClr val="tx1"/>
                          </a:solidFill>
                          <a:effectLst/>
                          <a:latin typeface="Arial"/>
                        </a:rPr>
                        <a:t>Largura de Banda</a:t>
                      </a:r>
                    </a:p>
                    <a:p>
                      <a:pPr marL="285750" lvl="0" indent="-285750" algn="l" rtl="0">
                        <a:buFont typeface="Arial"/>
                        <a:buChar char="•"/>
                      </a:pPr>
                      <a:r>
                        <a:rPr lang="pt-BR" sz="1400" b="0" i="0" u="none" strike="noStrike" dirty="0">
                          <a:solidFill>
                            <a:schemeClr val="tx1"/>
                          </a:solidFill>
                          <a:effectLst/>
                          <a:latin typeface="Arial"/>
                        </a:rPr>
                        <a:t>Taxa de Transferência (Throughput)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694859671"/>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35</a:t>
            </a:fld>
            <a:endParaRPr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Esperar Neste Módulo (Cont.)</a:t>
            </a:r>
          </a:p>
        </p:txBody>
      </p:sp>
      <p:sp>
        <p:nvSpPr>
          <p:cNvPr id="3" name="Text 1"/>
          <p:cNvSpPr/>
          <p:nvPr/>
        </p:nvSpPr>
        <p:spPr>
          <a:xfrm>
            <a:off x="0" y="457200"/>
            <a:ext cx="82296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500" b="0" i="0" u="none" strike="noStrike" kern="1200" cap="none" spc="0" normalizeH="0" baseline="0">
                <a:ln>
                  <a:noFill/>
                </a:ln>
                <a:solidFill>
                  <a:srgbClr val="000000"/>
                </a:solidFill>
                <a:effectLst/>
                <a:uLnTx/>
                <a:uFillTx/>
                <a:latin typeface="Arial"/>
                <a:ea typeface="ＭＳ Ｐゴシック" charset="0"/>
              </a:rPr>
              <a:t>Para facilitar o aprendizado, os seguintes recursos da interface do usuário podem ser incluídos neste módulo: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graphicFrame>
        <p:nvGraphicFramePr>
          <p:cNvPr id="4" name="Content Placeholder 3">
            <a:extLst>
              <a:ext uri="{FF2B5EF4-FFF2-40B4-BE49-F238E27FC236}">
                <a16:creationId xmlns:a16="http://schemas.microsoft.com/office/drawing/2014/main" id="{74BDC3A2-25BF-088E-7180-9A2D59018DFF}"/>
              </a:ext>
            </a:extLst>
          </p:cNvPr>
          <p:cNvGraphicFramePr>
            <a:graphicFrameLocks/>
          </p:cNvGraphicFramePr>
          <p:nvPr/>
        </p:nvGraphicFramePr>
        <p:xfrm>
          <a:off x="375270" y="1139190"/>
          <a:ext cx="8311530" cy="1432560"/>
        </p:xfrm>
        <a:graphic>
          <a:graphicData uri="http://schemas.openxmlformats.org/drawingml/2006/table">
            <a:tbl>
              <a:tblPr firstRow="1" bandRow="1">
                <a:tableStyleId>{5C22544A-7EE6-4342-B048-85BDC9FD1C3A}</a:tableStyleId>
              </a:tblPr>
              <a:tblGrid>
                <a:gridCol w="2106366">
                  <a:extLst>
                    <a:ext uri="{9D8B030D-6E8A-4147-A177-3AD203B41FA5}">
                      <a16:colId xmlns:a16="http://schemas.microsoft.com/office/drawing/2014/main" val="3215831619"/>
                    </a:ext>
                  </a:extLst>
                </a:gridCol>
                <a:gridCol w="6205164">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Arial" panose="020B0604020202020204" pitchFamily="34" charset="0"/>
                          <a:cs typeface="Arial" panose="020B0604020202020204" pitchFamily="34" charset="0"/>
                        </a:rPr>
                        <a:t>Recurso</a:t>
                      </a:r>
                    </a:p>
                  </a:txBody>
                  <a:tcPr marL="9525" marR="9525" marT="9525" marB="0" anchor="b"/>
                </a:tc>
                <a:tc>
                  <a:txBody>
                    <a:bodyPr/>
                    <a:lstStyle/>
                    <a:p>
                      <a:pPr rtl="0"/>
                      <a:r>
                        <a:rPr lang="pt-BR" sz="1400">
                          <a:latin typeface="Arial" panose="020B0604020202020204" pitchFamily="34" charset="0"/>
                          <a:cs typeface="Arial" panose="020B0604020202020204" pitchFamily="34" charset="0"/>
                        </a:rP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Laboratórios Práticos</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Testes de módulo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Resumo do módulo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Recapitula brevemente o conteúdo do módulo.</a:t>
                      </a:r>
                    </a:p>
                  </a:txBody>
                  <a:tcPr/>
                </a:tc>
                <a:extLst>
                  <a:ext uri="{0D108BD9-81ED-4DB2-BD59-A6C34878D82A}">
                    <a16:rowId xmlns:a16="http://schemas.microsoft.com/office/drawing/2014/main" val="22670462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4</a:t>
            </a:fld>
            <a:endParaRPr b="0"/>
          </a:p>
        </p:txBody>
      </p:sp>
    </p:spTree>
    <p:extLst>
      <p:ext uri="{BB962C8B-B14F-4D97-AF65-F5344CB8AC3E}">
        <p14:creationId xmlns:p14="http://schemas.microsoft.com/office/powerpoint/2010/main" val="222695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1"/>
            <a:ext cx="9144000" cy="375385"/>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Verifique seu entendimento</a:t>
            </a:r>
          </a:p>
        </p:txBody>
      </p:sp>
      <p:sp>
        <p:nvSpPr>
          <p:cNvPr id="4" name="Rectangle 34">
            <a:extLst>
              <a:ext uri="{FF2B5EF4-FFF2-40B4-BE49-F238E27FC236}">
                <a16:creationId xmlns:a16="http://schemas.microsoft.com/office/drawing/2014/main" id="{31E8D1AB-6919-3FF9-F586-59A9DEAF6AD3}"/>
              </a:ext>
            </a:extLst>
          </p:cNvPr>
          <p:cNvSpPr txBox="1">
            <a:spLocks noChangeArrowheads="1"/>
          </p:cNvSpPr>
          <p:nvPr/>
        </p:nvSpPr>
        <p:spPr>
          <a:xfrm>
            <a:off x="145357" y="965201"/>
            <a:ext cx="8878570" cy="364374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spcBef>
                <a:spcPct val="30000"/>
              </a:spcBef>
            </a:pPr>
            <a:r>
              <a:rPr lang="pt-BR" sz="1500">
                <a:latin typeface="Arial" panose="020B0604020202020204" pitchFamily="34" charset="0"/>
                <a:cs typeface="Arial" panose="020B0604020202020204" pitchFamily="34" charset="0"/>
              </a:rPr>
              <a:t>As atividades "Verifique sua compreensão" são projetadas para permitir que os alunos determinem rapidamente se entendem o conteúdo e podem prosseguir ou se precisam revisar. </a:t>
            </a:r>
          </a:p>
          <a:p>
            <a:pPr rtl="0">
              <a:spcBef>
                <a:spcPct val="30000"/>
              </a:spcBef>
            </a:pPr>
            <a:r>
              <a:rPr lang="pt-BR" sz="1500">
                <a:latin typeface="Arial" panose="020B0604020202020204" pitchFamily="34" charset="0"/>
                <a:cs typeface="Arial" panose="020B0604020202020204" pitchFamily="34" charset="0"/>
              </a:rPr>
              <a:t>Verifique se suas atividades de compreensão </a:t>
            </a:r>
            <a:r>
              <a:rPr lang="pt-BR" sz="1500" b="1" i="1">
                <a:latin typeface="Arial" panose="020B0604020202020204" pitchFamily="34" charset="0"/>
                <a:cs typeface="Arial" panose="020B0604020202020204" pitchFamily="34" charset="0"/>
              </a:rPr>
              <a:t>não </a:t>
            </a:r>
            <a:r>
              <a:rPr lang="pt-BR" sz="1500">
                <a:latin typeface="Arial" panose="020B0604020202020204" pitchFamily="34" charset="0"/>
                <a:cs typeface="Arial" panose="020B0604020202020204" pitchFamily="34" charset="0"/>
              </a:rPr>
              <a:t>afetam as notas do aluno.</a:t>
            </a:r>
          </a:p>
          <a:p>
            <a:pPr rtl="0">
              <a:spcBef>
                <a:spcPct val="30000"/>
              </a:spcBef>
            </a:pPr>
            <a:r>
              <a:rPr lang="pt-BR" sz="1500">
                <a:latin typeface="Arial" panose="020B0604020202020204" pitchFamily="34" charset="0"/>
                <a:cs typeface="Arial" panose="020B0604020202020204" pitchFamily="34" charset="0"/>
              </a:rPr>
              <a:t>Não há slides separados para essas atividades no PPT. Elas estão listadas na área de anotações do slide que aparece antes dessas atividades.</a:t>
            </a:r>
          </a:p>
          <a:p>
            <a:pPr marL="0" indent="0">
              <a:spcBef>
                <a:spcPct val="30000"/>
              </a:spcBef>
              <a:buFont typeface="Arial" pitchFamily="34" charset="0"/>
              <a:buNone/>
            </a:pPr>
            <a:endParaRPr lang="en-US" sz="1500" dirty="0">
              <a:latin typeface="Arial" panose="020B0604020202020204" pitchFamily="34" charset="0"/>
              <a:cs typeface="Arial" panose="020B0604020202020204" pitchFamily="34" charset="0"/>
            </a:endParaRPr>
          </a:p>
          <a:p>
            <a:pPr>
              <a:spcBef>
                <a:spcPct val="30000"/>
              </a:spcBef>
            </a:pPr>
            <a:endParaRPr lang="en-US" sz="1500" dirty="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5</a:t>
            </a:fld>
            <a:endParaRPr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Módulo 1: Atividades</a:t>
            </a: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36631" y="435393"/>
            <a:ext cx="8695135" cy="2869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rtl="0">
              <a:spcBef>
                <a:spcPct val="30000"/>
              </a:spcBef>
              <a:buFont typeface="Arial" pitchFamily="34" charset="0"/>
              <a:buNone/>
            </a:pPr>
            <a:r>
              <a:rPr lang="pt-BR" sz="1400">
                <a:latin typeface="Arial" panose="020B0604020202020204" pitchFamily="34" charset="0"/>
                <a:cs typeface="Arial" panose="020B0604020202020204" pitchFamily="34" charset="0"/>
              </a:rPr>
              <a:t>Quais atividades estão associadas a este módulo?</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4253962800"/>
              </p:ext>
            </p:extLst>
          </p:nvPr>
        </p:nvGraphicFramePr>
        <p:xfrm>
          <a:off x="206944" y="777648"/>
          <a:ext cx="8574747" cy="3798569"/>
        </p:xfrm>
        <a:graphic>
          <a:graphicData uri="http://schemas.openxmlformats.org/drawingml/2006/table">
            <a:tbl>
              <a:tblPr firstRow="1" bandRow="1">
                <a:tableStyleId>{5C22544A-7EE6-4342-B048-85BDC9FD1C3A}</a:tableStyleId>
              </a:tblPr>
              <a:tblGrid>
                <a:gridCol w="1046785">
                  <a:extLst>
                    <a:ext uri="{9D8B030D-6E8A-4147-A177-3AD203B41FA5}">
                      <a16:colId xmlns:a16="http://schemas.microsoft.com/office/drawing/2014/main" val="314965042"/>
                    </a:ext>
                  </a:extLst>
                </a:gridCol>
                <a:gridCol w="1576099">
                  <a:extLst>
                    <a:ext uri="{9D8B030D-6E8A-4147-A177-3AD203B41FA5}">
                      <a16:colId xmlns:a16="http://schemas.microsoft.com/office/drawing/2014/main" val="1540795028"/>
                    </a:ext>
                  </a:extLst>
                </a:gridCol>
                <a:gridCol w="4399108">
                  <a:extLst>
                    <a:ext uri="{9D8B030D-6E8A-4147-A177-3AD203B41FA5}">
                      <a16:colId xmlns:a16="http://schemas.microsoft.com/office/drawing/2014/main" val="2968452238"/>
                    </a:ext>
                  </a:extLst>
                </a:gridCol>
                <a:gridCol w="1552755">
                  <a:extLst>
                    <a:ext uri="{9D8B030D-6E8A-4147-A177-3AD203B41FA5}">
                      <a16:colId xmlns:a16="http://schemas.microsoft.com/office/drawing/2014/main" val="286226043"/>
                    </a:ext>
                  </a:extLst>
                </a:gridCol>
              </a:tblGrid>
              <a:tr h="370840">
                <a:tc>
                  <a:txBody>
                    <a:bodyPr/>
                    <a:lstStyle/>
                    <a:p>
                      <a:pPr algn="ctr" rtl="0"/>
                      <a:r>
                        <a:rPr lang="pt-BR" sz="1200" dirty="0">
                          <a:latin typeface="Arial" panose="020B0604020202020204" pitchFamily="34" charset="0"/>
                          <a:cs typeface="Arial" panose="020B0604020202020204" pitchFamily="34" charset="0"/>
                        </a:rPr>
                        <a:t>Nº da página</a:t>
                      </a:r>
                    </a:p>
                  </a:txBody>
                  <a:tcPr/>
                </a:tc>
                <a:tc>
                  <a:txBody>
                    <a:bodyPr/>
                    <a:lstStyle/>
                    <a:p>
                      <a:pPr algn="ctr" rtl="0"/>
                      <a:r>
                        <a:rPr lang="pt-BR" sz="1200">
                          <a:latin typeface="Arial" panose="020B0604020202020204" pitchFamily="34" charset="0"/>
                          <a:cs typeface="Arial" panose="020B0604020202020204" pitchFamily="34" charset="0"/>
                        </a:rPr>
                        <a:t>Atividade de</a:t>
                      </a:r>
                    </a:p>
                  </a:txBody>
                  <a:tcPr/>
                </a:tc>
                <a:tc>
                  <a:txBody>
                    <a:bodyPr/>
                    <a:lstStyle/>
                    <a:p>
                      <a:pPr algn="ctr" rtl="0"/>
                      <a:r>
                        <a:rPr lang="pt-BR" sz="1200">
                          <a:latin typeface="Arial" panose="020B0604020202020204" pitchFamily="34" charset="0"/>
                          <a:cs typeface="Arial" panose="020B0604020202020204" pitchFamily="34" charset="0"/>
                        </a:rPr>
                        <a:t>Nome da atividade</a:t>
                      </a:r>
                    </a:p>
                  </a:txBody>
                  <a:tcPr/>
                </a:tc>
                <a:tc>
                  <a:txBody>
                    <a:bodyPr/>
                    <a:lstStyle/>
                    <a:p>
                      <a:pPr algn="ctr" rtl="0"/>
                      <a:r>
                        <a:rPr lang="pt-BR" sz="1200">
                          <a:latin typeface="Arial" panose="020B0604020202020204" pitchFamily="34" charset="0"/>
                          <a:cs typeface="Arial" panose="020B0604020202020204" pitchFamily="34" charset="0"/>
                        </a:rPr>
                        <a:t>Opcional?</a:t>
                      </a:r>
                    </a:p>
                  </a:txBody>
                  <a:tcPr/>
                </a:tc>
                <a:extLst>
                  <a:ext uri="{0D108BD9-81ED-4DB2-BD59-A6C34878D82A}">
                    <a16:rowId xmlns:a16="http://schemas.microsoft.com/office/drawing/2014/main" val="317262977"/>
                  </a:ext>
                </a:extLst>
              </a:tr>
              <a:tr h="370840">
                <a:tc>
                  <a:txBody>
                    <a:bodyPr/>
                    <a:lstStyle/>
                    <a:p>
                      <a:pPr algn="ctr" rtl="0" fontAlgn="t"/>
                      <a:r>
                        <a:rPr lang="pt-BR" sz="1200" b="0" i="0" u="none" strike="noStrike">
                          <a:solidFill>
                            <a:srgbClr val="000000"/>
                          </a:solidFill>
                          <a:effectLst/>
                          <a:latin typeface="Arial" panose="020B0604020202020204" pitchFamily="34" charset="0"/>
                        </a:rPr>
                        <a:t>1.1.1</a:t>
                      </a:r>
                    </a:p>
                  </a:txBody>
                  <a:tcPr marL="6350" marR="6350" marT="6350" marB="0" anchor="ctr"/>
                </a:tc>
                <a:tc>
                  <a:txBody>
                    <a:bodyPr/>
                    <a:lstStyle/>
                    <a:p>
                      <a:pPr algn="l" rtl="0" fontAlgn="t"/>
                      <a:r>
                        <a:rPr lang="pt-BR" sz="1200" b="0" i="0" u="none" strike="noStrike" dirty="0">
                          <a:solidFill>
                            <a:srgbClr val="000000"/>
                          </a:solidFill>
                          <a:effectLst/>
                          <a:latin typeface="Arial" panose="020B0604020202020204" pitchFamily="34" charset="0"/>
                        </a:rPr>
                        <a:t>Vídeo</a:t>
                      </a:r>
                    </a:p>
                  </a:txBody>
                  <a:tcPr marL="6350" marR="6350" marT="6350" marB="0" anchor="ctr"/>
                </a:tc>
                <a:tc>
                  <a:txBody>
                    <a:bodyPr/>
                    <a:lstStyle/>
                    <a:p>
                      <a:pPr lvl="0" algn="l" rtl="0">
                        <a:buNone/>
                      </a:pPr>
                      <a:r>
                        <a:rPr lang="pt-BR" sz="1200">
                          <a:latin typeface="Arial"/>
                        </a:rPr>
                        <a:t> Vídeo - Bem-vindo ao Mundo das Redes</a:t>
                      </a: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a:latin typeface="Arial"/>
                          <a:cs typeface="Arial"/>
                        </a:rPr>
                        <a:t>Recomendada</a:t>
                      </a:r>
                    </a:p>
                  </a:txBody>
                  <a:tcPr anchor="ctr"/>
                </a:tc>
                <a:extLst>
                  <a:ext uri="{0D108BD9-81ED-4DB2-BD59-A6C34878D82A}">
                    <a16:rowId xmlns:a16="http://schemas.microsoft.com/office/drawing/2014/main" val="4152188421"/>
                  </a:ext>
                </a:extLst>
              </a:tr>
              <a:tr h="370840">
                <a:tc>
                  <a:txBody>
                    <a:bodyPr/>
                    <a:lstStyle/>
                    <a:p>
                      <a:pPr algn="ctr" rtl="0" fontAlgn="t"/>
                      <a:r>
                        <a:rPr lang="pt-BR" sz="1200" b="0" i="0" u="none" strike="noStrike">
                          <a:solidFill>
                            <a:srgbClr val="000000"/>
                          </a:solidFill>
                          <a:effectLst/>
                          <a:latin typeface="Arial"/>
                        </a:rPr>
                        <a:t>1.1.8</a:t>
                      </a:r>
                    </a:p>
                  </a:txBody>
                  <a:tcPr marL="6350" marR="6350" marT="6350" marB="0" anchor="ctr"/>
                </a:tc>
                <a:tc>
                  <a:txBody>
                    <a:bodyPr/>
                    <a:lstStyle/>
                    <a:p>
                      <a:pPr algn="l" rtl="0" fontAlgn="t"/>
                      <a:r>
                        <a:rPr lang="pt-BR" sz="1200" b="0" i="0" u="none" strike="noStrike" dirty="0">
                          <a:solidFill>
                            <a:srgbClr val="000000"/>
                          </a:solidFill>
                          <a:effectLst/>
                          <a:latin typeface="Arial"/>
                        </a:rPr>
                        <a:t>Verifique seu entendimento</a:t>
                      </a:r>
                    </a:p>
                  </a:txBody>
                  <a:tcPr marL="6350" marR="6350" marT="6350" marB="0" anchor="ctr"/>
                </a:tc>
                <a:tc>
                  <a:txBody>
                    <a:bodyPr/>
                    <a:lstStyle/>
                    <a:p>
                      <a:pPr lvl="0" algn="l" rtl="0">
                        <a:buNone/>
                      </a:pPr>
                      <a:r>
                        <a:rPr lang="pt-BR" sz="1200" b="0" i="0" u="none" strike="noStrike" dirty="0">
                          <a:effectLst/>
                          <a:latin typeface="Arial"/>
                        </a:rPr>
                        <a:t> Verifique sua compreensão – Tipos de Redes</a:t>
                      </a:r>
                    </a:p>
                  </a:txBody>
                  <a:tcPr marL="6350" marR="6350" marT="6350" marB="0" anchor="ctr"/>
                </a:tc>
                <a:tc>
                  <a:txBody>
                    <a:bodyPr/>
                    <a:lstStyle/>
                    <a:p>
                      <a:pPr algn="ctr" rtl="0"/>
                      <a:r>
                        <a:rPr lang="pt-BR" sz="1200">
                          <a:latin typeface="Arial"/>
                          <a:cs typeface="Arial"/>
                        </a:rPr>
                        <a:t>Recomendada</a:t>
                      </a:r>
                    </a:p>
                  </a:txBody>
                  <a:tcPr anchor="ctr"/>
                </a:tc>
                <a:extLst>
                  <a:ext uri="{0D108BD9-81ED-4DB2-BD59-A6C34878D82A}">
                    <a16:rowId xmlns:a16="http://schemas.microsoft.com/office/drawing/2014/main" val="808838465"/>
                  </a:ext>
                </a:extLst>
              </a:tr>
              <a:tr h="370840">
                <a:tc>
                  <a:txBody>
                    <a:bodyPr/>
                    <a:lstStyle/>
                    <a:p>
                      <a:pPr algn="ctr" rtl="0" fontAlgn="t"/>
                      <a:r>
                        <a:rPr lang="pt-BR" sz="1200" b="0" i="0" u="none" strike="noStrike">
                          <a:solidFill>
                            <a:srgbClr val="000000"/>
                          </a:solidFill>
                          <a:effectLst/>
                          <a:latin typeface="Arial"/>
                        </a:rPr>
                        <a:t>1.2.1</a:t>
                      </a:r>
                    </a:p>
                  </a:txBody>
                  <a:tcPr marL="6350" marR="6350" marT="6350" marB="0" anchor="ctr"/>
                </a:tc>
                <a:tc>
                  <a:txBody>
                    <a:bodyPr/>
                    <a:lstStyle/>
                    <a:p>
                      <a:pPr algn="l" rtl="0" fontAlgn="t"/>
                      <a:r>
                        <a:rPr lang="pt-BR" sz="1200" b="0" i="0" u="none" strike="noStrike">
                          <a:solidFill>
                            <a:srgbClr val="000000"/>
                          </a:solidFill>
                          <a:effectLst/>
                          <a:latin typeface="Arial"/>
                        </a:rPr>
                        <a:t>Vídeo</a:t>
                      </a:r>
                    </a:p>
                  </a:txBody>
                  <a:tcPr marL="6350" marR="6350" marT="6350" marB="0" anchor="ctr"/>
                </a:tc>
                <a:tc>
                  <a:txBody>
                    <a:bodyPr/>
                    <a:lstStyle/>
                    <a:p>
                      <a:pPr lvl="0" algn="l" rtl="0">
                        <a:buNone/>
                      </a:pPr>
                      <a:r>
                        <a:rPr lang="pt-BR" sz="1200" b="0" i="0" u="none" strike="noStrike" dirty="0">
                          <a:effectLst/>
                          <a:latin typeface="Arial"/>
                        </a:rPr>
                        <a:t> Vídeo - Tipos de Dados Pessoais</a:t>
                      </a: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a:latin typeface="Arial"/>
                          <a:cs typeface="Arial"/>
                        </a:rPr>
                        <a:t>Recomendada</a:t>
                      </a:r>
                    </a:p>
                  </a:txBody>
                  <a:tcPr anchor="ctr"/>
                </a:tc>
                <a:extLst>
                  <a:ext uri="{0D108BD9-81ED-4DB2-BD59-A6C34878D82A}">
                    <a16:rowId xmlns:a16="http://schemas.microsoft.com/office/drawing/2014/main" val="336137477"/>
                  </a:ext>
                </a:extLst>
              </a:tr>
              <a:tr h="370840">
                <a:tc>
                  <a:txBody>
                    <a:bodyPr/>
                    <a:lstStyle/>
                    <a:p>
                      <a:pPr algn="ctr" rtl="0" fontAlgn="t"/>
                      <a:r>
                        <a:rPr lang="pt-BR" sz="1200" b="0" i="0" u="none" strike="noStrike">
                          <a:solidFill>
                            <a:srgbClr val="000000"/>
                          </a:solidFill>
                          <a:effectLst/>
                          <a:latin typeface="Arial" panose="020B0604020202020204" pitchFamily="34" charset="0"/>
                        </a:rPr>
                        <a:t>1.2.2</a:t>
                      </a:r>
                    </a:p>
                  </a:txBody>
                  <a:tcPr marL="6350" marR="6350" marT="6350" marB="0" anchor="ctr"/>
                </a:tc>
                <a:tc>
                  <a:txBody>
                    <a:bodyPr/>
                    <a:lstStyle/>
                    <a:p>
                      <a:pPr algn="l" rtl="0" fontAlgn="t"/>
                      <a:r>
                        <a:rPr lang="pt-BR" sz="1200" b="0" i="0" u="none" strike="noStrike">
                          <a:solidFill>
                            <a:srgbClr val="000000"/>
                          </a:solidFill>
                          <a:effectLst/>
                          <a:latin typeface="Arial" panose="020B0604020202020204" pitchFamily="34" charset="0"/>
                        </a:rPr>
                        <a:t>Atividade de</a:t>
                      </a:r>
                    </a:p>
                  </a:txBody>
                  <a:tcPr marL="6350" marR="6350" marT="6350" marB="0" anchor="ctr"/>
                </a:tc>
                <a:tc>
                  <a:txBody>
                    <a:bodyPr/>
                    <a:lstStyle/>
                    <a:p>
                      <a:pPr lvl="0" algn="l" rtl="0">
                        <a:buNone/>
                      </a:pPr>
                      <a:r>
                        <a:rPr lang="pt-BR" sz="1200" dirty="0">
                          <a:latin typeface="Arial"/>
                        </a:rPr>
                        <a:t>O bit</a:t>
                      </a:r>
                    </a:p>
                  </a:txBody>
                  <a:tcPr marL="6350" marR="6350" marT="6350" marB="0" anchor="ctr"/>
                </a:tc>
                <a:tc>
                  <a:txBody>
                    <a:bodyPr/>
                    <a:lstStyle/>
                    <a:p>
                      <a:pPr algn="ctr" rtl="0"/>
                      <a:r>
                        <a:rPr lang="pt-BR" sz="1200">
                          <a:latin typeface="Arial" panose="020B0604020202020204" pitchFamily="34" charset="0"/>
                          <a:cs typeface="Arial" panose="020B0604020202020204" pitchFamily="34" charset="0"/>
                        </a:rPr>
                        <a:t>Recomendada</a:t>
                      </a:r>
                    </a:p>
                  </a:txBody>
                  <a:tcPr anchor="ctr"/>
                </a:tc>
                <a:extLst>
                  <a:ext uri="{0D108BD9-81ED-4DB2-BD59-A6C34878D82A}">
                    <a16:rowId xmlns:a16="http://schemas.microsoft.com/office/drawing/2014/main" val="3718577183"/>
                  </a:ext>
                </a:extLst>
              </a:tr>
              <a:tr h="370840">
                <a:tc>
                  <a:txBody>
                    <a:bodyPr/>
                    <a:lstStyle/>
                    <a:p>
                      <a:pPr algn="ctr" rtl="0" fontAlgn="t"/>
                      <a:r>
                        <a:rPr lang="pt-BR" sz="1200" b="0" i="0" u="none" strike="noStrike">
                          <a:solidFill>
                            <a:srgbClr val="000000"/>
                          </a:solidFill>
                          <a:effectLst/>
                          <a:latin typeface="Arial"/>
                        </a:rPr>
                        <a:t>1.2.4</a:t>
                      </a:r>
                    </a:p>
                  </a:txBody>
                  <a:tcPr marL="6350" marR="6350" marT="6350" marB="0" anchor="ctr"/>
                </a:tc>
                <a:tc>
                  <a:txBody>
                    <a:bodyPr/>
                    <a:lstStyle/>
                    <a:p>
                      <a:pPr algn="l" rtl="0" fontAlgn="t"/>
                      <a:r>
                        <a:rPr lang="pt-BR" sz="1200" b="0" i="0" u="none" strike="noStrike">
                          <a:solidFill>
                            <a:srgbClr val="000000"/>
                          </a:solidFill>
                          <a:effectLst/>
                          <a:latin typeface="Arial"/>
                        </a:rPr>
                        <a:t>Verifique seu entendimento</a:t>
                      </a:r>
                    </a:p>
                  </a:txBody>
                  <a:tcPr marL="6350" marR="6350" marT="6350" marB="0" anchor="ctr"/>
                </a:tc>
                <a:tc>
                  <a:txBody>
                    <a:bodyPr/>
                    <a:lstStyle/>
                    <a:p>
                      <a:pPr lvl="0" algn="l" rtl="0">
                        <a:buNone/>
                      </a:pPr>
                      <a:r>
                        <a:rPr lang="pt-BR" sz="1200" b="0" i="0" u="none" strike="noStrike" dirty="0">
                          <a:effectLst/>
                          <a:latin typeface="Arial"/>
                        </a:rPr>
                        <a:t>Verifique a sua compreensão - Transmissão de Dados</a:t>
                      </a:r>
                    </a:p>
                  </a:txBody>
                  <a:tcPr marL="6350" marR="6350" marT="6350" marB="0" anchor="ctr"/>
                </a:tc>
                <a:tc>
                  <a:txBody>
                    <a:bodyPr/>
                    <a:lstStyle/>
                    <a:p>
                      <a:pPr algn="ctr" rtl="0"/>
                      <a:r>
                        <a:rPr lang="pt-BR" sz="1200">
                          <a:latin typeface="Arial"/>
                          <a:cs typeface="Arial"/>
                        </a:rPr>
                        <a:t>Recomendada</a:t>
                      </a:r>
                    </a:p>
                  </a:txBody>
                  <a:tcPr anchor="ctr"/>
                </a:tc>
                <a:extLst>
                  <a:ext uri="{0D108BD9-81ED-4DB2-BD59-A6C34878D82A}">
                    <a16:rowId xmlns:a16="http://schemas.microsoft.com/office/drawing/2014/main" val="3927996564"/>
                  </a:ext>
                </a:extLst>
              </a:tr>
              <a:tr h="370840">
                <a:tc>
                  <a:txBody>
                    <a:bodyPr/>
                    <a:lstStyle/>
                    <a:p>
                      <a:pPr algn="ctr" rtl="0" fontAlgn="t"/>
                      <a:r>
                        <a:rPr lang="pt-BR" sz="1200" b="0" i="0" u="none" strike="noStrike">
                          <a:solidFill>
                            <a:srgbClr val="000000"/>
                          </a:solidFill>
                          <a:effectLst/>
                          <a:latin typeface="Arial"/>
                        </a:rPr>
                        <a:t>1.3.3</a:t>
                      </a:r>
                    </a:p>
                  </a:txBody>
                  <a:tcPr marL="6350" marR="6350" marT="6350" marB="0" anchor="ctr"/>
                </a:tc>
                <a:tc>
                  <a:txBody>
                    <a:bodyPr/>
                    <a:lstStyle/>
                    <a:p>
                      <a:pPr algn="l" rtl="0" fontAlgn="t"/>
                      <a:r>
                        <a:rPr lang="pt-BR" sz="1200" b="0" i="0" u="none" strike="noStrike">
                          <a:solidFill>
                            <a:srgbClr val="000000"/>
                          </a:solidFill>
                          <a:effectLst/>
                          <a:latin typeface="Arial"/>
                        </a:rPr>
                        <a:t>Vídeo</a:t>
                      </a:r>
                    </a:p>
                  </a:txBody>
                  <a:tcPr marL="6350" marR="6350" marT="6350" marB="0" anchor="ctr"/>
                </a:tc>
                <a:tc>
                  <a:txBody>
                    <a:bodyPr/>
                    <a:lstStyle/>
                    <a:p>
                      <a:pPr lvl="0" algn="l" rtl="0">
                        <a:buNone/>
                      </a:pPr>
                      <a:r>
                        <a:rPr lang="pt-BR" sz="1200" b="0" i="0" u="none" strike="noStrike" dirty="0">
                          <a:effectLst/>
                          <a:latin typeface="Arial"/>
                        </a:rPr>
                        <a:t>Vídeo - Taxa de Transferência (Throughput)</a:t>
                      </a:r>
                    </a:p>
                  </a:txBody>
                  <a:tcPr marL="6350" marR="6350" marT="6350" marB="0" anchor="ctr"/>
                </a:tc>
                <a:tc>
                  <a:txBody>
                    <a:bodyPr/>
                    <a:lstStyle/>
                    <a:p>
                      <a:pPr algn="ctr" rtl="0"/>
                      <a:r>
                        <a:rPr lang="pt-BR" sz="1200">
                          <a:latin typeface="Arial"/>
                          <a:cs typeface="Arial"/>
                        </a:rPr>
                        <a:t>Recomendada</a:t>
                      </a:r>
                    </a:p>
                  </a:txBody>
                  <a:tcPr anchor="ctr"/>
                </a:tc>
                <a:extLst>
                  <a:ext uri="{0D108BD9-81ED-4DB2-BD59-A6C34878D82A}">
                    <a16:rowId xmlns:a16="http://schemas.microsoft.com/office/drawing/2014/main" val="3946910163"/>
                  </a:ext>
                </a:extLst>
              </a:tr>
              <a:tr h="370840">
                <a:tc>
                  <a:txBody>
                    <a:bodyPr/>
                    <a:lstStyle/>
                    <a:p>
                      <a:pPr algn="ctr" rtl="0" fontAlgn="t"/>
                      <a:r>
                        <a:rPr lang="pt-BR" sz="1200" b="0" i="0" u="none" strike="noStrike">
                          <a:solidFill>
                            <a:srgbClr val="000000"/>
                          </a:solidFill>
                          <a:effectLst/>
                          <a:latin typeface="Arial"/>
                        </a:rPr>
                        <a:t>1.3.4</a:t>
                      </a:r>
                    </a:p>
                  </a:txBody>
                  <a:tcPr marL="6350" marR="6350" marT="6350" marB="0" anchor="ctr"/>
                </a:tc>
                <a:tc>
                  <a:txBody>
                    <a:bodyPr/>
                    <a:lstStyle/>
                    <a:p>
                      <a:pPr algn="l" rtl="0" fontAlgn="t"/>
                      <a:r>
                        <a:rPr lang="pt-BR" sz="1200" b="0" i="0" u="none" strike="noStrike">
                          <a:solidFill>
                            <a:srgbClr val="000000"/>
                          </a:solidFill>
                          <a:effectLst/>
                          <a:latin typeface="Arial"/>
                        </a:rPr>
                        <a:t>Verifique seu entendimento</a:t>
                      </a:r>
                    </a:p>
                  </a:txBody>
                  <a:tcPr marL="6350" marR="6350" marT="6350" marB="0" anchor="ctr"/>
                </a:tc>
                <a:tc>
                  <a:txBody>
                    <a:bodyPr/>
                    <a:lstStyle/>
                    <a:p>
                      <a:pPr lvl="0" algn="l" rtl="0">
                        <a:buNone/>
                      </a:pPr>
                      <a:r>
                        <a:rPr lang="pt-BR" sz="1200" b="0" i="0" u="none" strike="noStrike" dirty="0">
                          <a:effectLst/>
                          <a:latin typeface="Arial"/>
                        </a:rPr>
                        <a:t> Verifique sua compreensão - Largura de banda e Taxa de Transferência</a:t>
                      </a:r>
                    </a:p>
                  </a:txBody>
                  <a:tcPr marL="6350" marR="6350" marT="6350" marB="0" anchor="ctr"/>
                </a:tc>
                <a:tc>
                  <a:txBody>
                    <a:bodyPr/>
                    <a:lstStyle/>
                    <a:p>
                      <a:pPr algn="ctr" rtl="0"/>
                      <a:r>
                        <a:rPr lang="pt-BR" sz="1200">
                          <a:latin typeface="Arial"/>
                          <a:cs typeface="Arial"/>
                        </a:rPr>
                        <a:t>Recomendada</a:t>
                      </a:r>
                    </a:p>
                  </a:txBody>
                  <a:tcPr anchor="ctr"/>
                </a:tc>
                <a:extLst>
                  <a:ext uri="{0D108BD9-81ED-4DB2-BD59-A6C34878D82A}">
                    <a16:rowId xmlns:a16="http://schemas.microsoft.com/office/drawing/2014/main" val="2405848159"/>
                  </a:ext>
                </a:extLst>
              </a:tr>
              <a:tr h="370839">
                <a:tc>
                  <a:txBody>
                    <a:bodyPr/>
                    <a:lstStyle/>
                    <a:p>
                      <a:pPr lvl="0" algn="ctr" rtl="0">
                        <a:buNone/>
                      </a:pPr>
                      <a:r>
                        <a:rPr lang="pt-BR" sz="1200" b="0" i="0" u="none" strike="noStrike">
                          <a:solidFill>
                            <a:srgbClr val="000000"/>
                          </a:solidFill>
                          <a:effectLst/>
                          <a:latin typeface="Arial"/>
                        </a:rPr>
                        <a:t>1.4.2</a:t>
                      </a:r>
                    </a:p>
                  </a:txBody>
                  <a:tcPr marL="6350" marR="6350" marT="6350" marB="0" anchor="ctr"/>
                </a:tc>
                <a:tc>
                  <a:txBody>
                    <a:bodyPr/>
                    <a:lstStyle/>
                    <a:p>
                      <a:pPr marL="0" lvl="0" indent="0" algn="l" defTabSz="914400" rtl="0">
                        <a:lnSpc>
                          <a:spcPct val="100000"/>
                        </a:lnSpc>
                        <a:spcBef>
                          <a:spcPts val="0"/>
                        </a:spcBef>
                        <a:spcAft>
                          <a:spcPts val="0"/>
                        </a:spcAft>
                        <a:buNone/>
                        <a:tabLst/>
                        <a:defRPr/>
                      </a:pPr>
                      <a:r>
                        <a:rPr lang="pt-BR" sz="1200" b="0" i="0" u="none" strike="noStrike">
                          <a:solidFill>
                            <a:srgbClr val="000000"/>
                          </a:solidFill>
                          <a:effectLst/>
                          <a:latin typeface="Arial"/>
                        </a:rPr>
                        <a:t>Avatar</a:t>
                      </a:r>
                    </a:p>
                  </a:txBody>
                  <a:tcPr marL="6350" marR="6350" marT="6350" marB="0" anchor="ctr"/>
                </a:tc>
                <a:tc>
                  <a:txBody>
                    <a:bodyPr/>
                    <a:lstStyle/>
                    <a:p>
                      <a:pPr lvl="0" algn="l" rtl="0">
                        <a:buNone/>
                      </a:pPr>
                      <a:r>
                        <a:rPr lang="pt-BR" sz="1200" b="0" i="0" u="none" strike="noStrike">
                          <a:effectLst/>
                          <a:latin typeface="Arial"/>
                        </a:rPr>
                        <a:t>Webster - Perguntas de Reflexão</a:t>
                      </a:r>
                    </a:p>
                  </a:txBody>
                  <a:tcPr marL="6350" marR="6350" marT="6350" marB="0" anchor="ctr"/>
                </a:tc>
                <a:tc>
                  <a:txBody>
                    <a:bodyPr/>
                    <a:lstStyle/>
                    <a:p>
                      <a:pPr lvl="0" algn="ctr" rtl="0">
                        <a:buNone/>
                      </a:pPr>
                      <a:r>
                        <a:rPr lang="pt-BR" sz="1200" dirty="0">
                          <a:latin typeface="Arial"/>
                          <a:cs typeface="Arial"/>
                        </a:rPr>
                        <a:t>Recomendada</a:t>
                      </a:r>
                    </a:p>
                  </a:txBody>
                  <a:tcPr anchor="ctr"/>
                </a:tc>
                <a:extLst>
                  <a:ext uri="{0D108BD9-81ED-4DB2-BD59-A6C34878D82A}">
                    <a16:rowId xmlns:a16="http://schemas.microsoft.com/office/drawing/2014/main" val="1328244625"/>
                  </a:ext>
                </a:extLst>
              </a:tr>
              <a:tr h="370840">
                <a:tc>
                  <a:txBody>
                    <a:bodyPr/>
                    <a:lstStyle/>
                    <a:p>
                      <a:pPr algn="ctr" rtl="0" fontAlgn="t"/>
                      <a:r>
                        <a:rPr lang="pt-BR" sz="1200" b="0" i="0" u="none" strike="noStrike">
                          <a:solidFill>
                            <a:srgbClr val="000000"/>
                          </a:solidFill>
                          <a:effectLst/>
                          <a:latin typeface="Arial"/>
                        </a:rPr>
                        <a:t>1.4.3</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pt-BR" sz="1200" b="0" i="0" u="none" strike="noStrike">
                          <a:solidFill>
                            <a:srgbClr val="000000"/>
                          </a:solidFill>
                          <a:effectLst/>
                          <a:latin typeface="Arial"/>
                        </a:rPr>
                        <a:t>Questionário</a:t>
                      </a:r>
                    </a:p>
                  </a:txBody>
                  <a:tcPr marL="6350" marR="6350" marT="6350" marB="0" anchor="ctr"/>
                </a:tc>
                <a:tc>
                  <a:txBody>
                    <a:bodyPr/>
                    <a:lstStyle/>
                    <a:p>
                      <a:pPr lvl="0" algn="l" rtl="0">
                        <a:buNone/>
                      </a:pPr>
                      <a:r>
                        <a:rPr lang="pt-BR" sz="1200" b="0" i="0" u="none" strike="noStrike">
                          <a:effectLst/>
                          <a:latin typeface="Arial"/>
                        </a:rPr>
                        <a:t>Questionário  Comunicação em um mundo conectado</a:t>
                      </a:r>
                    </a:p>
                  </a:txBody>
                  <a:tcPr marL="6350" marR="6350" marT="6350" marB="0" anchor="ctr"/>
                </a:tc>
                <a:tc>
                  <a:txBody>
                    <a:bodyPr/>
                    <a:lstStyle/>
                    <a:p>
                      <a:pPr algn="ctr" rtl="0"/>
                      <a:r>
                        <a:rPr lang="pt-BR" sz="1200" dirty="0">
                          <a:latin typeface="Arial"/>
                          <a:cs typeface="Arial"/>
                        </a:rPr>
                        <a:t>Recomendada</a:t>
                      </a:r>
                    </a:p>
                  </a:txBody>
                  <a:tcPr anchor="ctr"/>
                </a:tc>
                <a:extLst>
                  <a:ext uri="{0D108BD9-81ED-4DB2-BD59-A6C34878D82A}">
                    <a16:rowId xmlns:a16="http://schemas.microsoft.com/office/drawing/2014/main" val="294599978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6</a:t>
            </a:fld>
            <a:endParaRPr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Módulo 1: Práticas recomendadas</a:t>
            </a:r>
          </a:p>
        </p:txBody>
      </p:sp>
      <p:sp>
        <p:nvSpPr>
          <p:cNvPr id="3" name="Text 1"/>
          <p:cNvSpPr/>
          <p:nvPr/>
        </p:nvSpPr>
        <p:spPr>
          <a:xfrm>
            <a:off x="0" y="457200"/>
            <a:ext cx="8795084" cy="4030579"/>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a:ln>
                  <a:noFill/>
                </a:ln>
                <a:solidFill>
                  <a:srgbClr val="000000"/>
                </a:solidFill>
                <a:effectLst/>
                <a:uLnTx/>
                <a:uFillTx/>
                <a:latin typeface="Arial"/>
                <a:ea typeface="ＭＳ Ｐゴシック" charset="0"/>
              </a:rPr>
              <a:t>Antes de ensinar o Módulo 1, o instrutor deve:</a:t>
            </a: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a:ln>
                  <a:noFill/>
                </a:ln>
                <a:solidFill>
                  <a:srgbClr val="000000"/>
                </a:solidFill>
                <a:effectLst/>
                <a:uLnTx/>
                <a:uFillTx/>
                <a:latin typeface="Arial"/>
                <a:ea typeface="ＭＳ Ｐゴシック" charset="0"/>
              </a:rPr>
              <a:t>Revise as atividades e avaliações para este módulo.</a:t>
            </a: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a:ln>
                  <a:noFill/>
                </a:ln>
                <a:solidFill>
                  <a:srgbClr val="000000"/>
                </a:solidFill>
                <a:effectLst/>
                <a:uLnTx/>
                <a:uFillTx/>
                <a:latin typeface="Arial"/>
                <a:ea typeface="ＭＳ Ｐゴシック" charset="0"/>
              </a:rPr>
              <a:t>Tente incluir o máximo de perguntas possível para manter os alunos envolvidos durante a apresentação em sala de aula.</a:t>
            </a: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endParaRPr kumimoji="0" lang="en-US" sz="14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a:ln>
                  <a:noFill/>
                </a:ln>
                <a:solidFill>
                  <a:srgbClr val="000000"/>
                </a:solidFill>
                <a:effectLst/>
                <a:uLnTx/>
                <a:uFillTx/>
                <a:latin typeface="Arial"/>
                <a:ea typeface="ＭＳ Ｐゴシック" charset="0"/>
              </a:rPr>
              <a:t>Tópico 1.1</a:t>
            </a:r>
          </a:p>
          <a:p>
            <a:pPr marL="358775" lvl="1" indent="-215900" defTabSz="684213" rtl="0" fontAlgn="base">
              <a:spcBef>
                <a:spcPts val="300"/>
              </a:spcBef>
              <a:spcAft>
                <a:spcPts val="300"/>
              </a:spcAft>
              <a:buClr>
                <a:srgbClr val="58585B"/>
              </a:buClr>
              <a:buFont typeface="Arial" charset="0"/>
              <a:buChar char="•"/>
              <a:defRPr/>
            </a:pPr>
            <a:r>
              <a:rPr kumimoji="0" lang="pt-BR" sz="1400" b="0" i="0" u="none" strike="noStrike" kern="1200" cap="none" spc="0" normalizeH="0" baseline="0">
                <a:ln>
                  <a:noFill/>
                </a:ln>
                <a:solidFill>
                  <a:srgbClr val="000000"/>
                </a:solidFill>
                <a:effectLst/>
                <a:uLnTx/>
                <a:uFillTx/>
                <a:latin typeface="Arial"/>
                <a:ea typeface="ＭＳ Ｐゴシック"/>
              </a:rPr>
              <a:t>Peça à turma para </a:t>
            </a:r>
            <a:r>
              <a:rPr lang="pt-BR" sz="1400">
                <a:solidFill>
                  <a:srgbClr val="000000"/>
                </a:solidFill>
                <a:latin typeface="Arial"/>
                <a:ea typeface="ＭＳ Ｐゴシック"/>
              </a:rPr>
              <a:t>assistir ao Vídeo 1.1.1 sobre uma introdução ao mundo das redes.</a:t>
            </a:r>
          </a:p>
          <a:p>
            <a:pPr marL="358775" lvl="1" indent="-215900" defTabSz="684213" rtl="0">
              <a:spcBef>
                <a:spcPts val="300"/>
              </a:spcBef>
              <a:spcAft>
                <a:spcPts val="300"/>
              </a:spcAft>
              <a:buClr>
                <a:srgbClr val="58585B"/>
              </a:buClr>
              <a:buFont typeface="Arial" charset="0"/>
              <a:buChar char="•"/>
              <a:defRPr/>
            </a:pPr>
            <a:r>
              <a:rPr lang="pt-BR" sz="1400">
                <a:latin typeface="Arial"/>
                <a:ea typeface="ＭＳ Ｐゴシック"/>
                <a:cs typeface="Arial"/>
              </a:rPr>
              <a:t>Explique o que é internet e ilustre as diferentes categorias de redes com exemplos.</a:t>
            </a:r>
          </a:p>
          <a:p>
            <a:pPr marL="358775" lvl="1" indent="-215900" defTabSz="684213" rtl="0">
              <a:spcBef>
                <a:spcPts val="300"/>
              </a:spcBef>
              <a:spcAft>
                <a:spcPts val="300"/>
              </a:spcAft>
              <a:buClr>
                <a:srgbClr val="58585B"/>
              </a:buClr>
              <a:buFont typeface="Arial" charset="0"/>
              <a:buChar char="•"/>
              <a:defRPr/>
            </a:pPr>
            <a:r>
              <a:rPr lang="pt-BR" sz="1400">
                <a:latin typeface="Arial"/>
                <a:ea typeface="ＭＳ Ｐゴシック"/>
                <a:cs typeface="Arial"/>
              </a:rPr>
              <a:t>Traga para a aula diferentes tipos de dispositivos móveis e explique as funções de cada um.</a:t>
            </a:r>
          </a:p>
          <a:p>
            <a:pPr marL="358775" lvl="1" indent="-215900" defTabSz="684213" rtl="0">
              <a:spcBef>
                <a:spcPts val="300"/>
              </a:spcBef>
              <a:spcAft>
                <a:spcPts val="300"/>
              </a:spcAft>
              <a:buClr>
                <a:srgbClr val="58585B"/>
              </a:buClr>
              <a:buFont typeface="Arial" charset="0"/>
              <a:buChar char="•"/>
              <a:defRPr/>
            </a:pPr>
            <a:r>
              <a:rPr lang="pt-BR" sz="1400">
                <a:latin typeface="Arial"/>
                <a:ea typeface="ＭＳ Ｐゴシック"/>
                <a:cs typeface="Arial"/>
              </a:rPr>
              <a:t>Peça aos alunos que dêem alguns exemplos de dispositivos domésticos conectados e depois expliquem as funções de cada um.</a:t>
            </a:r>
          </a:p>
          <a:p>
            <a:pPr marL="358775" lvl="1" indent="-215900" defTabSz="684213" rtl="0">
              <a:spcBef>
                <a:spcPts val="300"/>
              </a:spcBef>
              <a:spcAft>
                <a:spcPts val="300"/>
              </a:spcAft>
              <a:buClr>
                <a:srgbClr val="58585B"/>
              </a:buClr>
              <a:buFont typeface="Arial" charset="0"/>
              <a:buChar char="•"/>
              <a:defRPr/>
            </a:pPr>
            <a:r>
              <a:rPr lang="pt-BR" sz="1400">
                <a:latin typeface="Arial"/>
                <a:ea typeface="ＭＳ Ｐゴシック"/>
                <a:cs typeface="Arial"/>
              </a:rPr>
              <a:t>Peça aos alunos que dêem alguns exemplos de dispositivos conectados encontrados no mundo, fora de sua casa, e expliquem as funções de cada um.</a:t>
            </a:r>
          </a:p>
          <a:p>
            <a:pPr marL="358775" lvl="1" indent="-215900" defTabSz="684213">
              <a:spcBef>
                <a:spcPts val="300"/>
              </a:spcBef>
              <a:spcAft>
                <a:spcPts val="300"/>
              </a:spcAft>
              <a:buClr>
                <a:srgbClr val="58585B"/>
              </a:buClr>
              <a:buFont typeface="Arial" charset="0"/>
              <a:buChar char="•"/>
              <a:defRPr/>
            </a:pPr>
            <a:endParaRPr lang="en-US" altLang="ja-JP" sz="1400" dirty="0">
              <a:latin typeface="Arial"/>
              <a:ea typeface="ＭＳ Ｐゴシック"/>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7</a:t>
            </a:fld>
            <a:endParaRPr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pPr rtl="0"/>
            <a:r>
              <a:rPr lang="pt-BR" sz="1600">
                <a:solidFill>
                  <a:srgbClr val="024C69"/>
                </a:solidFill>
                <a:latin typeface="Arial"/>
                <a:cs typeface="Arial"/>
              </a:rPr>
              <a:t>Módulo 1: Melhores Práticas </a:t>
            </a:r>
            <a:r>
              <a:rPr lang="pt-BR">
                <a:latin typeface="Arial"/>
                <a:cs typeface="Arial"/>
              </a:rPr>
              <a:t>(cont.)</a:t>
            </a:r>
          </a:p>
        </p:txBody>
      </p:sp>
      <p:sp>
        <p:nvSpPr>
          <p:cNvPr id="3" name="Text 1"/>
          <p:cNvSpPr/>
          <p:nvPr/>
        </p:nvSpPr>
        <p:spPr>
          <a:xfrm>
            <a:off x="0" y="589547"/>
            <a:ext cx="8229600" cy="2809374"/>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a:ln>
                  <a:noFill/>
                </a:ln>
                <a:solidFill>
                  <a:srgbClr val="000000"/>
                </a:solidFill>
                <a:effectLst/>
                <a:uLnTx/>
                <a:uFillTx/>
                <a:latin typeface="Arial"/>
                <a:ea typeface="ＭＳ Ｐゴシック"/>
              </a:rPr>
              <a:t>Tópico </a:t>
            </a:r>
            <a:r>
              <a:rPr lang="pt-BR" sz="1400">
                <a:solidFill>
                  <a:srgbClr val="000000"/>
                </a:solidFill>
                <a:latin typeface="Arial"/>
                <a:ea typeface="ＭＳ Ｐゴシック"/>
              </a:rPr>
              <a:t>1.2</a:t>
            </a:r>
          </a:p>
          <a:p>
            <a:pPr marL="358775" lvl="1" indent="-215900" defTabSz="684213" rtl="0" fontAlgn="base">
              <a:spcBef>
                <a:spcPts val="300"/>
              </a:spcBef>
              <a:spcAft>
                <a:spcPts val="300"/>
              </a:spcAft>
              <a:buClr>
                <a:srgbClr val="58585B"/>
              </a:buClr>
              <a:buFont typeface="Arial" charset="0"/>
              <a:buChar char="•"/>
              <a:defRPr/>
            </a:pPr>
            <a:r>
              <a:rPr kumimoji="0" lang="pt-BR" sz="1400" b="0" i="0" u="none" strike="noStrike" kern="1200" cap="none" spc="0" normalizeH="0" baseline="0">
                <a:ln>
                  <a:noFill/>
                </a:ln>
                <a:solidFill>
                  <a:srgbClr val="000000"/>
                </a:solidFill>
                <a:effectLst/>
                <a:uLnTx/>
                <a:uFillTx/>
                <a:latin typeface="Arial"/>
                <a:ea typeface="ＭＳ Ｐゴシック"/>
              </a:rPr>
              <a:t>Peça à turma para </a:t>
            </a:r>
            <a:r>
              <a:rPr lang="pt-BR" sz="1400">
                <a:solidFill>
                  <a:srgbClr val="000000"/>
                </a:solidFill>
                <a:latin typeface="Arial"/>
                <a:ea typeface="ＭＳ Ｐゴシック"/>
              </a:rPr>
              <a:t>assistir ao Vídeo 1.2.1 para aprender sobre os tipos de dados pessoais.</a:t>
            </a:r>
            <a:r>
              <a:rPr kumimoji="0" lang="pt-BR" sz="1400" b="0" i="0" u="none" strike="noStrike" kern="1200" cap="none" spc="0" normalizeH="0" baseline="0">
                <a:ln>
                  <a:noFill/>
                </a:ln>
                <a:solidFill>
                  <a:srgbClr val="000000"/>
                </a:solidFill>
                <a:effectLst/>
                <a:uLnTx/>
                <a:uFillTx/>
                <a:latin typeface="Arial"/>
                <a:ea typeface="ＭＳ Ｐゴシック"/>
              </a:rPr>
              <a:t> </a:t>
            </a:r>
          </a:p>
          <a:p>
            <a:pPr marL="358775" lvl="1" indent="-215900" defTabSz="684213" rtl="0">
              <a:spcBef>
                <a:spcPts val="300"/>
              </a:spcBef>
              <a:spcAft>
                <a:spcPts val="300"/>
              </a:spcAft>
              <a:buClr>
                <a:srgbClr val="58585B"/>
              </a:buClr>
              <a:buFont typeface="Arial" charset="0"/>
              <a:buChar char="•"/>
              <a:defRPr/>
            </a:pPr>
            <a:r>
              <a:rPr lang="pt-BR" sz="1400">
                <a:latin typeface="Arial"/>
                <a:ea typeface="ＭＳ Ｐゴシック"/>
                <a:cs typeface="Arial"/>
              </a:rPr>
              <a:t>Explica o conceito de bit e byte</a:t>
            </a:r>
          </a:p>
          <a:p>
            <a:pPr marL="358775" lvl="1" indent="-215900" defTabSz="684213" rtl="0">
              <a:spcBef>
                <a:spcPts val="300"/>
              </a:spcBef>
              <a:spcAft>
                <a:spcPts val="300"/>
              </a:spcAft>
              <a:buClr>
                <a:srgbClr val="58585B"/>
              </a:buClr>
              <a:buFont typeface="Arial" charset="0"/>
              <a:buChar char="•"/>
              <a:defRPr/>
            </a:pPr>
            <a:r>
              <a:rPr lang="pt-BR" sz="1400">
                <a:latin typeface="Arial"/>
                <a:ea typeface="ＭＳ Ｐゴシック"/>
                <a:cs typeface="Arial"/>
              </a:rPr>
              <a:t>Explique os métodos comuns de transmissão de dados e dê exemplos de cada um.</a:t>
            </a:r>
          </a:p>
          <a:p>
            <a:pPr marL="358775" lvl="1" indent="-215900" defTabSz="684213">
              <a:spcBef>
                <a:spcPts val="300"/>
              </a:spcBef>
              <a:spcAft>
                <a:spcPts val="300"/>
              </a:spcAft>
              <a:buClr>
                <a:srgbClr val="58585B"/>
              </a:buClr>
              <a:buFont typeface="Arial" charset="0"/>
              <a:buChar char="•"/>
              <a:defRPr/>
            </a:pPr>
            <a:endParaRPr lang="en-US" altLang="ja-JP" sz="1400" dirty="0">
              <a:latin typeface="Arial"/>
              <a:ea typeface="ＭＳ Ｐゴシック"/>
              <a:cs typeface="Arial"/>
            </a:endParaRPr>
          </a:p>
          <a:p>
            <a:pPr indent="-314325" defTabSz="684213" rtl="0">
              <a:spcBef>
                <a:spcPts val="300"/>
              </a:spcBef>
              <a:spcAft>
                <a:spcPts val="300"/>
              </a:spcAft>
              <a:buClr>
                <a:srgbClr val="58585B"/>
              </a:buClr>
              <a:defRPr/>
            </a:pPr>
            <a:r>
              <a:rPr lang="pt-BR" sz="1400">
                <a:latin typeface="Arial"/>
                <a:ea typeface="ＭＳ Ｐゴシック"/>
                <a:cs typeface="Arial"/>
              </a:rPr>
              <a:t>Tópico 1.3</a:t>
            </a:r>
          </a:p>
          <a:p>
            <a:pPr indent="-314325" defTabSz="684213" rtl="0">
              <a:spcBef>
                <a:spcPts val="300"/>
              </a:spcBef>
              <a:spcAft>
                <a:spcPts val="300"/>
              </a:spcAft>
              <a:buFont typeface="Arial"/>
              <a:buChar char="•"/>
              <a:defRPr/>
            </a:pPr>
            <a:r>
              <a:rPr kumimoji="0" lang="pt-BR" sz="1400" b="0" i="0" u="none" strike="noStrike" kern="1200" cap="none" spc="0" normalizeH="0" baseline="0">
                <a:ln>
                  <a:noFill/>
                </a:ln>
                <a:solidFill>
                  <a:srgbClr val="000000"/>
                </a:solidFill>
                <a:effectLst/>
                <a:uLnTx/>
                <a:uFillTx/>
                <a:latin typeface="Arial"/>
                <a:ea typeface="ＭＳ Ｐゴシック"/>
              </a:rPr>
              <a:t>Peça à turma para assistir </a:t>
            </a:r>
            <a:r>
              <a:rPr lang="pt-BR" sz="1400">
                <a:solidFill>
                  <a:srgbClr val="000000"/>
                </a:solidFill>
                <a:latin typeface="Arial"/>
                <a:ea typeface="ＭＳ Ｐゴシック"/>
              </a:rPr>
              <a:t>ao Vídeo 1.3.1 para saber mais sobre a taxa de transferência.</a:t>
            </a:r>
            <a:r>
              <a:rPr kumimoji="0" lang="pt-BR" sz="1400" b="0" i="0" u="none" strike="noStrike" kern="1200" cap="none" spc="0" normalizeH="0" baseline="0">
                <a:ln>
                  <a:noFill/>
                </a:ln>
                <a:solidFill>
                  <a:srgbClr val="000000"/>
                </a:solidFill>
                <a:effectLst/>
                <a:uLnTx/>
                <a:uFillTx/>
                <a:latin typeface="Arial"/>
                <a:ea typeface="ＭＳ Ｐゴシック"/>
              </a:rPr>
              <a:t> </a:t>
            </a:r>
          </a:p>
          <a:p>
            <a:pPr indent="-314325" defTabSz="684213" rtl="0">
              <a:spcBef>
                <a:spcPts val="300"/>
              </a:spcBef>
              <a:spcAft>
                <a:spcPts val="300"/>
              </a:spcAft>
              <a:buFont typeface="Arial"/>
              <a:buChar char="•"/>
              <a:defRPr/>
            </a:pPr>
            <a:r>
              <a:rPr lang="pt-BR" sz="1400">
                <a:latin typeface="Arial"/>
                <a:ea typeface="ＭＳ Ｐゴシック"/>
                <a:cs typeface="Arial"/>
              </a:rPr>
              <a:t>Explique os conceitos de largura de banda e taxa de transferência e ilustre com exemplos.</a:t>
            </a:r>
          </a:p>
          <a:p>
            <a:pPr marL="358775" lvl="1" indent="-215900" defTabSz="684213" fontAlgn="base">
              <a:spcBef>
                <a:spcPts val="300"/>
              </a:spcBef>
              <a:spcAft>
                <a:spcPts val="300"/>
              </a:spcAft>
              <a:buClr>
                <a:srgbClr val="58585B"/>
              </a:buClr>
              <a:buFont typeface="Arial" charset="0"/>
              <a:buChar char="•"/>
              <a:defRPr/>
            </a:pPr>
            <a:endParaRPr lang="en-US" sz="1400" dirty="0">
              <a:latin typeface="Calibri"/>
              <a:ea typeface="ＭＳ Ｐゴシック"/>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8</a:t>
            </a:fld>
            <a:endParaRPr b="0"/>
          </a:p>
        </p:txBody>
      </p:sp>
    </p:spTree>
    <p:extLst>
      <p:ext uri="{BB962C8B-B14F-4D97-AF65-F5344CB8AC3E}">
        <p14:creationId xmlns:p14="http://schemas.microsoft.com/office/powerpoint/2010/main" val="263620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nchor="ctr"/>
          <a:lstStyle/>
          <a:p>
            <a:pPr marL="0" indent="0" rtl="0">
              <a:buNone/>
            </a:pPr>
            <a:r>
              <a:rPr lang="pt-BR" sz="4200">
                <a:solidFill>
                  <a:srgbClr val="AFE8FB"/>
                </a:solidFill>
                <a:latin typeface="Arial" pitchFamily="34" charset="0"/>
                <a:ea typeface="Arial" pitchFamily="34" charset="-122"/>
                <a:cs typeface="Arial" pitchFamily="34" charset="-120"/>
              </a:rPr>
              <a:t>Módulo 1: Comunicação em um Mundo Conectado</a:t>
            </a:r>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Owner xmlns="6cf0ffbd-cd96-4ba4-bd4f-bd34e8409846">
      <UserInfo>
        <DisplayName/>
        <AccountId xsi:nil="true"/>
        <AccountType/>
      </UserInfo>
    </Owner>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20" ma:contentTypeDescription="Create a new document." ma:contentTypeScope="" ma:versionID="0a5b24c302906d588561a662a9504c88">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5e5e6082b2934d0e7c15e0947cabc27a"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element ref="ns2:Ow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Owner" ma:index="25"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7CBA0C-E155-475D-9F38-A9FE13A31739}">
  <ds:schemaRefs>
    <ds:schemaRef ds:uri="http://schemas.microsoft.com/sharepoint/v3/contenttype/forms"/>
  </ds:schemaRefs>
</ds:datastoreItem>
</file>

<file path=customXml/itemProps2.xml><?xml version="1.0" encoding="utf-8"?>
<ds:datastoreItem xmlns:ds="http://schemas.openxmlformats.org/officeDocument/2006/customXml" ds:itemID="{0080A1B7-2DC8-4DE0-89AE-847AA3137189}">
  <ds:schemaRefs>
    <ds:schemaRef ds:uri="http://purl.org/dc/dcmitype/"/>
    <ds:schemaRef ds:uri="http://schemas.microsoft.com/office/2006/documentManagement/types"/>
    <ds:schemaRef ds:uri="http://schemas.microsoft.com/office/2006/metadata/properties"/>
    <ds:schemaRef ds:uri="20a0b39e-fcd0-423b-9f17-9d26d967be51"/>
    <ds:schemaRef ds:uri="http://schemas.openxmlformats.org/package/2006/metadata/core-properties"/>
    <ds:schemaRef ds:uri="http://purl.org/dc/terms/"/>
    <ds:schemaRef ds:uri="http://purl.org/dc/elements/1.1/"/>
    <ds:schemaRef ds:uri="http://schemas.microsoft.com/office/infopath/2007/PartnerControls"/>
    <ds:schemaRef ds:uri="810553ce-449d-4340-bb0a-414d416a9b51"/>
    <ds:schemaRef ds:uri="http://www.w3.org/XML/1998/namespace"/>
    <ds:schemaRef ds:uri="6cf0ffbd-cd96-4ba4-bd4f-bd34e8409846"/>
    <ds:schemaRef ds:uri="ef7ae401-bd17-41a5-97cb-ef653218410e"/>
  </ds:schemaRefs>
</ds:datastoreItem>
</file>

<file path=customXml/itemProps3.xml><?xml version="1.0" encoding="utf-8"?>
<ds:datastoreItem xmlns:ds="http://schemas.openxmlformats.org/officeDocument/2006/customXml" ds:itemID="{FA8873DD-F483-44FC-8390-5507C77A733F}"/>
</file>

<file path=docProps/app.xml><?xml version="1.0" encoding="utf-8"?>
<Properties xmlns="http://schemas.openxmlformats.org/officeDocument/2006/extended-properties" xmlns:vt="http://schemas.openxmlformats.org/officeDocument/2006/docPropsVTypes">
  <TotalTime>0</TotalTime>
  <Words>4537</Words>
  <Application>Microsoft Office PowerPoint</Application>
  <PresentationFormat>On-screen Show (16:9)</PresentationFormat>
  <Paragraphs>480</Paragraphs>
  <Slides>35</Slides>
  <Notes>35</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Arial,Sans-Serif</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2022-12-16T17:38:26Z</dcterms:created>
  <dcterms:modified xsi:type="dcterms:W3CDTF">2023-09-19T12:08:37Z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0x010100198F9F34832A35489A19D5E200F54CC8</vt:lpwstr>
  </property>
  <property fmtid="{D5CDD505-2E9C-101B-9397-08002B2CF9AE}" pid="4" name="Order">
    <vt:r8>2106800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