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69" r:id="rId13"/>
    <p:sldId id="30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3" r:id="rId22"/>
    <p:sldId id="292" r:id="rId23"/>
    <p:sldId id="294" r:id="rId24"/>
    <p:sldId id="295" r:id="rId25"/>
    <p:sldId id="297" r:id="rId26"/>
    <p:sldId id="298" r:id="rId27"/>
    <p:sldId id="296" r:id="rId28"/>
    <p:sldId id="299" r:id="rId29"/>
    <p:sldId id="300" r:id="rId30"/>
    <p:sldId id="301" r:id="rId31"/>
    <p:sldId id="302" r:id="rId32"/>
    <p:sldId id="271" r:id="rId33"/>
    <p:sldId id="323" r:id="rId34"/>
    <p:sldId id="322" r:id="rId35"/>
    <p:sldId id="324" r:id="rId36"/>
    <p:sldId id="328" r:id="rId37"/>
    <p:sldId id="325" r:id="rId38"/>
    <p:sldId id="326" r:id="rId39"/>
    <p:sldId id="327" r:id="rId40"/>
    <p:sldId id="272" r:id="rId41"/>
    <p:sldId id="265" r:id="rId42"/>
    <p:sldId id="310" r:id="rId43"/>
    <p:sldId id="311" r:id="rId44"/>
    <p:sldId id="314" r:id="rId45"/>
    <p:sldId id="266" r:id="rId46"/>
    <p:sldId id="316" r:id="rId47"/>
    <p:sldId id="329" r:id="rId48"/>
    <p:sldId id="267" r:id="rId49"/>
    <p:sldId id="330" r:id="rId50"/>
    <p:sldId id="331" r:id="rId51"/>
    <p:sldId id="262" r:id="rId52"/>
    <p:sldId id="318" r:id="rId53"/>
    <p:sldId id="319" r:id="rId54"/>
    <p:sldId id="320" r:id="rId55"/>
    <p:sldId id="259" r:id="rId56"/>
    <p:sldId id="270" r:id="rId57"/>
    <p:sldId id="307" r:id="rId58"/>
    <p:sldId id="308" r:id="rId59"/>
    <p:sldId id="309" r:id="rId60"/>
    <p:sldId id="260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6" autoAdjust="0"/>
    <p:restoredTop sz="94660"/>
  </p:normalViewPr>
  <p:slideViewPr>
    <p:cSldViewPr snapToGrid="0">
      <p:cViewPr varScale="1">
        <p:scale>
          <a:sx n="83" d="100"/>
          <a:sy n="83" d="100"/>
        </p:scale>
        <p:origin x="91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-scm.com/book/pt-br/v1/Primeiros-passos-Instalando-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-scm.com/book/pt-br/v1/Primeiros-passos-Instalando-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t.wikipedia.org/wiki/Gi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pt-br/v1/Primeiros-passos-Uma-Breve-Hist%C3%B3ria-do-Git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pt-br/v1/Primeiros-passos-Instalando-Git" TargetMode="External"/><Relationship Id="rId2" Type="http://schemas.openxmlformats.org/officeDocument/2006/relationships/hyperlink" Target="http://msysgit.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-scm.com/book/pt-br/v1/Primeiros-passos-Instalando-Git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bitbucket.org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bitbucket.org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-scm.com/book/pt-br/v1/Primeiros-passos-Instalando-Git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hyperlink" Target="http://jeiks.net/wp-content/uploads/2016/11/GIT.pdf" TargetMode="External"/><Relationship Id="rId3" Type="http://schemas.openxmlformats.org/officeDocument/2006/relationships/hyperlink" Target="https://git-scm.com/book/pt-br/v2" TargetMode="External"/><Relationship Id="rId7" Type="http://schemas.openxmlformats.org/officeDocument/2006/relationships/hyperlink" Target="https://pt.wikipedia.org/wiki/Bitbucket" TargetMode="External"/><Relationship Id="rId2" Type="http://schemas.openxmlformats.org/officeDocument/2006/relationships/hyperlink" Target="https://git-scm.com/do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t.wikipedia.org/wiki/GitHub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pt.wikipedia.org/wiki/Git" TargetMode="External"/><Relationship Id="rId10" Type="http://schemas.openxmlformats.org/officeDocument/2006/relationships/image" Target="../media/image19.png"/><Relationship Id="rId4" Type="http://schemas.openxmlformats.org/officeDocument/2006/relationships/hyperlink" Target="https://git-scm.com/book/pt-br/v1/Primeiros-passos-Sobre-Controle-de-Vers%C3%A3o" TargetMode="External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-scm.com/book/pt-br/v1/Primeiros-passos-Instalando-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-scm.com/book/pt-br/v1/Primeiros-passos-Instalando-Gi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-scm.com/book/pt-br/v1/Primeiros-passos-Instalando-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11587617-1CD9-4BB4-8FDB-02547523F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B2359BEA-F467-446B-9ED2-7DE4AE394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5E840B-2A49-490F-94C2-10F8DFC3D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6729" y="4459039"/>
            <a:ext cx="8643011" cy="551528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600" dirty="0" err="1"/>
              <a:t>Git</a:t>
            </a:r>
            <a:r>
              <a:rPr lang="pt-BR" sz="3600" dirty="0"/>
              <a:t> - Sistema de controle de versões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79377A-6E89-4204-8905-B3FF521BD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6729" y="5016709"/>
            <a:ext cx="8638543" cy="457219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       Senac rio – </a:t>
            </a:r>
            <a:r>
              <a:rPr lang="pt-BR" dirty="0" err="1"/>
              <a:t>luis</a:t>
            </a:r>
            <a:r>
              <a:rPr lang="pt-BR" dirty="0"/>
              <a:t> Paulo </a:t>
            </a:r>
            <a:r>
              <a:rPr lang="pt-BR" dirty="0" err="1"/>
              <a:t>jr</a:t>
            </a:r>
            <a:endParaRPr lang="pt-BR" dirty="0"/>
          </a:p>
        </p:txBody>
      </p:sp>
      <p:pic>
        <p:nvPicPr>
          <p:cNvPr id="1026" name="Picture 2" descr="Resultado de imagem para git">
            <a:extLst>
              <a:ext uri="{FF2B5EF4-FFF2-40B4-BE49-F238E27FC236}">
                <a16:creationId xmlns:a16="http://schemas.microsoft.com/office/drawing/2014/main" id="{D9BE167B-9A46-4E34-8CC8-171E097F8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137" y="664704"/>
            <a:ext cx="8648601" cy="361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7C4A58F-EDCB-42E6-BB21-2D410EF07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CEF18BD6-B169-4CEE-BB3D-71DFD6A8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C253CD2-F713-407C-B979-22CDBA531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025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363DE-768D-47C2-8DE4-16A09E51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o </a:t>
            </a:r>
            <a:r>
              <a:rPr lang="pt-BR" dirty="0" err="1"/>
              <a:t>git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715E8-C1ED-48B7-B2BE-6ACD4BD8D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7ª Etapa - Deixe selecionado </a:t>
            </a:r>
            <a:r>
              <a:rPr lang="pt-BR" i="1" dirty="0"/>
              <a:t>Use </a:t>
            </a:r>
            <a:r>
              <a:rPr lang="pt-BR" i="1" dirty="0" err="1"/>
              <a:t>MinTTY</a:t>
            </a:r>
            <a:r>
              <a:rPr lang="pt-BR" i="1" dirty="0"/>
              <a:t> </a:t>
            </a:r>
            <a:r>
              <a:rPr lang="pt-BR" dirty="0"/>
              <a:t>e clique em </a:t>
            </a:r>
            <a:r>
              <a:rPr lang="pt-BR" i="1" u="sng" dirty="0"/>
              <a:t>Next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B3495A4-952B-40A0-9C1E-2FD2D83A41B6}"/>
              </a:ext>
            </a:extLst>
          </p:cNvPr>
          <p:cNvSpPr/>
          <p:nvPr/>
        </p:nvSpPr>
        <p:spPr>
          <a:xfrm>
            <a:off x="7301865" y="5054478"/>
            <a:ext cx="387653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>
                <a:hlinkClick r:id="rId2"/>
              </a:rPr>
              <a:t>https://git-scm.com/book/pt-br/v1/Primeiros-passos-Instalando-Git</a:t>
            </a:r>
            <a:endParaRPr lang="pt-BR" sz="105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A154EEB-BD11-4203-990D-A9F1284FD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905" y="2558212"/>
            <a:ext cx="3362687" cy="275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69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363DE-768D-47C2-8DE4-16A09E51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o </a:t>
            </a:r>
            <a:r>
              <a:rPr lang="pt-BR" dirty="0" err="1"/>
              <a:t>git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715E8-C1ED-48B7-B2BE-6ACD4BD8D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8ª Etapa - Deixe selecionado </a:t>
            </a:r>
            <a:r>
              <a:rPr lang="pt-BR" i="1" dirty="0"/>
              <a:t>Use </a:t>
            </a:r>
            <a:r>
              <a:rPr lang="pt-BR" i="1" dirty="0" err="1"/>
              <a:t>MinTTY</a:t>
            </a:r>
            <a:r>
              <a:rPr lang="pt-BR" i="1" dirty="0"/>
              <a:t> </a:t>
            </a:r>
            <a:r>
              <a:rPr lang="pt-BR" dirty="0"/>
              <a:t>e clique em </a:t>
            </a:r>
            <a:r>
              <a:rPr lang="pt-BR" i="1" u="sng" dirty="0" err="1"/>
              <a:t>Install</a:t>
            </a:r>
            <a:endParaRPr lang="pt-BR" i="1" u="sng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B3495A4-952B-40A0-9C1E-2FD2D83A41B6}"/>
              </a:ext>
            </a:extLst>
          </p:cNvPr>
          <p:cNvSpPr/>
          <p:nvPr/>
        </p:nvSpPr>
        <p:spPr>
          <a:xfrm>
            <a:off x="7301865" y="5054478"/>
            <a:ext cx="387653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>
                <a:hlinkClick r:id="rId2"/>
              </a:rPr>
              <a:t>https://git-scm.com/book/pt-br/v1/Primeiros-passos-Instalando-Git</a:t>
            </a:r>
            <a:endParaRPr lang="pt-BR" sz="105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8C63092-0D33-479B-B215-09491562F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904" y="2558212"/>
            <a:ext cx="3362687" cy="275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57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363DE-768D-47C2-8DE4-16A09E51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/>
              <a:t>Principais comandos do git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715E8-C1ED-48B7-B2BE-6ACD4BD8D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endParaRPr lang="pt-BR" dirty="0"/>
          </a:p>
          <a:p>
            <a:pPr lvl="1"/>
            <a:r>
              <a:rPr lang="pt-BR" dirty="0"/>
              <a:t>Você pode usá-lo para configurar o nome do autor, endereço de e-mail, formatos de arquivo e muito mais.</a:t>
            </a:r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Podemos usar o parâmetro --global para aplicar essa configuração de autor para todos os projetos.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4DCD9E8-9CAA-4C30-A64B-797FE799E20B}"/>
              </a:ext>
            </a:extLst>
          </p:cNvPr>
          <p:cNvSpPr txBox="1"/>
          <p:nvPr/>
        </p:nvSpPr>
        <p:spPr>
          <a:xfrm>
            <a:off x="2204720" y="3417872"/>
            <a:ext cx="698177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2"/>
            <a:r>
              <a:rPr lang="pt-BR" i="1" dirty="0" err="1">
                <a:latin typeface="Arial Unicode MS"/>
              </a:rPr>
              <a:t>git</a:t>
            </a:r>
            <a:r>
              <a:rPr lang="pt-BR" i="1" dirty="0">
                <a:latin typeface="Arial Unicode MS"/>
              </a:rPr>
              <a:t> </a:t>
            </a:r>
            <a:r>
              <a:rPr lang="pt-BR" i="1" dirty="0" err="1">
                <a:latin typeface="Arial Unicode MS"/>
              </a:rPr>
              <a:t>config</a:t>
            </a:r>
            <a:r>
              <a:rPr lang="pt-BR" i="1" dirty="0">
                <a:latin typeface="Arial Unicode MS"/>
              </a:rPr>
              <a:t> user.name "Luis Paulo Jr"</a:t>
            </a:r>
          </a:p>
          <a:p>
            <a:pPr lvl="2"/>
            <a:r>
              <a:rPr lang="pt-BR" i="1" dirty="0" err="1">
                <a:latin typeface="Arial Unicode MS"/>
              </a:rPr>
              <a:t>git</a:t>
            </a:r>
            <a:r>
              <a:rPr lang="pt-BR" i="1" dirty="0">
                <a:latin typeface="Arial Unicode MS"/>
              </a:rPr>
              <a:t> </a:t>
            </a:r>
            <a:r>
              <a:rPr lang="pt-BR" i="1" dirty="0" err="1">
                <a:latin typeface="Arial Unicode MS"/>
              </a:rPr>
              <a:t>config</a:t>
            </a:r>
            <a:r>
              <a:rPr lang="pt-BR" i="1" dirty="0">
                <a:latin typeface="Arial Unicode MS"/>
              </a:rPr>
              <a:t> </a:t>
            </a:r>
            <a:r>
              <a:rPr lang="pt-BR" i="1" dirty="0" err="1">
                <a:latin typeface="Arial Unicode MS"/>
              </a:rPr>
              <a:t>user.email</a:t>
            </a:r>
            <a:r>
              <a:rPr lang="pt-BR" i="1" dirty="0">
                <a:latin typeface="Arial Unicode MS"/>
              </a:rPr>
              <a:t> "luis@senac.com"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4D6349B4-0FB2-4176-BCDE-23EC899B28B1}"/>
              </a:ext>
            </a:extLst>
          </p:cNvPr>
          <p:cNvSpPr txBox="1"/>
          <p:nvPr/>
        </p:nvSpPr>
        <p:spPr>
          <a:xfrm>
            <a:off x="2204719" y="5143177"/>
            <a:ext cx="698177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2"/>
            <a:r>
              <a:rPr lang="pt-BR" i="1" dirty="0" err="1">
                <a:latin typeface="Arial Unicode MS"/>
              </a:rPr>
              <a:t>git</a:t>
            </a:r>
            <a:r>
              <a:rPr lang="pt-BR" i="1" dirty="0">
                <a:latin typeface="Arial Unicode MS"/>
              </a:rPr>
              <a:t> </a:t>
            </a:r>
            <a:r>
              <a:rPr lang="pt-BR" i="1" dirty="0" err="1">
                <a:latin typeface="Arial Unicode MS"/>
              </a:rPr>
              <a:t>config</a:t>
            </a:r>
            <a:r>
              <a:rPr lang="pt-BR" i="1" dirty="0">
                <a:latin typeface="Arial Unicode MS"/>
              </a:rPr>
              <a:t> --global user.name "Luis Paulo Jr"</a:t>
            </a:r>
          </a:p>
          <a:p>
            <a:pPr lvl="2"/>
            <a:r>
              <a:rPr lang="pt-BR" i="1" dirty="0" err="1">
                <a:latin typeface="Arial Unicode MS"/>
              </a:rPr>
              <a:t>git</a:t>
            </a:r>
            <a:r>
              <a:rPr lang="pt-BR" i="1" dirty="0">
                <a:latin typeface="Arial Unicode MS"/>
              </a:rPr>
              <a:t> </a:t>
            </a:r>
            <a:r>
              <a:rPr lang="pt-BR" i="1" dirty="0" err="1">
                <a:latin typeface="Arial Unicode MS"/>
              </a:rPr>
              <a:t>config</a:t>
            </a:r>
            <a:r>
              <a:rPr lang="pt-BR" i="1" dirty="0">
                <a:latin typeface="Arial Unicode MS"/>
              </a:rPr>
              <a:t> --global </a:t>
            </a:r>
            <a:r>
              <a:rPr lang="pt-BR" i="1" dirty="0" err="1">
                <a:latin typeface="Arial Unicode MS"/>
              </a:rPr>
              <a:t>user.email</a:t>
            </a:r>
            <a:r>
              <a:rPr lang="pt-BR" i="1" dirty="0">
                <a:latin typeface="Arial Unicode MS"/>
              </a:rPr>
              <a:t> "luis@senac.com"</a:t>
            </a:r>
          </a:p>
        </p:txBody>
      </p:sp>
    </p:spTree>
    <p:extLst>
      <p:ext uri="{BB962C8B-B14F-4D97-AF65-F5344CB8AC3E}">
        <p14:creationId xmlns:p14="http://schemas.microsoft.com/office/powerpoint/2010/main" val="2496206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363DE-768D-47C2-8DE4-16A09E51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/>
              <a:t>Principais comandos do git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715E8-C1ED-48B7-B2BE-6ACD4BD8D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blame</a:t>
            </a:r>
            <a:r>
              <a:rPr lang="pt-BR" dirty="0"/>
              <a:t> &lt;</a:t>
            </a:r>
            <a:r>
              <a:rPr lang="pt-BR" dirty="0" err="1"/>
              <a:t>nome_arquivo</a:t>
            </a:r>
            <a:r>
              <a:rPr lang="pt-BR" dirty="0"/>
              <a:t>&gt;</a:t>
            </a:r>
          </a:p>
          <a:p>
            <a:pPr lvl="1"/>
            <a:r>
              <a:rPr lang="pt-BR" dirty="0"/>
              <a:t>Você visualizar cada linha do arquivo que foi editada por último e seu autor.</a:t>
            </a:r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Podemos limitar essa visualização usando parâmetro –L e definir a faixa de linhas.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4DCD9E8-9CAA-4C30-A64B-797FE799E20B}"/>
              </a:ext>
            </a:extLst>
          </p:cNvPr>
          <p:cNvSpPr txBox="1"/>
          <p:nvPr/>
        </p:nvSpPr>
        <p:spPr>
          <a:xfrm>
            <a:off x="2204717" y="3244334"/>
            <a:ext cx="69817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2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blame</a:t>
            </a:r>
            <a:r>
              <a:rPr lang="pt-BR" dirty="0"/>
              <a:t> classes/</a:t>
            </a:r>
            <a:r>
              <a:rPr lang="pt-BR" dirty="0" err="1"/>
              <a:t>ProdutosDAO.php</a:t>
            </a:r>
            <a:endParaRPr lang="pt-BR" i="1" dirty="0">
              <a:latin typeface="Arial Unicode MS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4D6349B4-0FB2-4176-BCDE-23EC899B28B1}"/>
              </a:ext>
            </a:extLst>
          </p:cNvPr>
          <p:cNvSpPr txBox="1"/>
          <p:nvPr/>
        </p:nvSpPr>
        <p:spPr>
          <a:xfrm>
            <a:off x="2204717" y="4657602"/>
            <a:ext cx="69817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2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blame</a:t>
            </a:r>
            <a:r>
              <a:rPr lang="pt-BR" dirty="0"/>
              <a:t> -L 12,22 classes/</a:t>
            </a:r>
            <a:r>
              <a:rPr lang="pt-BR" dirty="0" err="1"/>
              <a:t>ProdutosDAO.php</a:t>
            </a:r>
            <a:endParaRPr lang="pt-BR" i="1" dirty="0"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479988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363DE-768D-47C2-8DE4-16A09E51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/>
              <a:t>Principais comandos do git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715E8-C1ED-48B7-B2BE-6ACD4BD8D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init</a:t>
            </a:r>
            <a:endParaRPr lang="pt-BR" dirty="0"/>
          </a:p>
          <a:p>
            <a:pPr lvl="1"/>
            <a:r>
              <a:rPr lang="pt-BR" dirty="0"/>
              <a:t>Usando esse comando, você garante que seu repositório </a:t>
            </a:r>
            <a:r>
              <a:rPr lang="pt-BR" dirty="0" err="1"/>
              <a:t>git</a:t>
            </a:r>
            <a:r>
              <a:rPr lang="pt-BR" dirty="0"/>
              <a:t> seja inicializado e crie o .</a:t>
            </a:r>
            <a:r>
              <a:rPr lang="pt-BR" dirty="0" err="1"/>
              <a:t>git</a:t>
            </a:r>
            <a:r>
              <a:rPr lang="pt-BR" dirty="0"/>
              <a:t> diretório inicial em um projeto novo ou existente. A saída será a seguinte:</a:t>
            </a:r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Você pode desfazer um </a:t>
            </a:r>
            <a:r>
              <a:rPr lang="pt-BR" i="1" dirty="0" err="1"/>
              <a:t>git</a:t>
            </a:r>
            <a:r>
              <a:rPr lang="pt-BR" i="1" dirty="0"/>
              <a:t> </a:t>
            </a:r>
            <a:r>
              <a:rPr lang="pt-BR" i="1" dirty="0" err="1"/>
              <a:t>init</a:t>
            </a:r>
            <a:r>
              <a:rPr lang="pt-BR" dirty="0"/>
              <a:t> com </a:t>
            </a:r>
            <a:r>
              <a:rPr lang="pt-BR" i="1" dirty="0" err="1"/>
              <a:t>rm</a:t>
            </a:r>
            <a:r>
              <a:rPr lang="pt-BR" i="1" dirty="0"/>
              <a:t> -</a:t>
            </a:r>
            <a:r>
              <a:rPr lang="pt-BR" i="1" dirty="0" err="1"/>
              <a:t>rf</a:t>
            </a:r>
            <a:r>
              <a:rPr lang="pt-BR" i="1" dirty="0"/>
              <a:t> .</a:t>
            </a:r>
            <a:r>
              <a:rPr lang="pt-BR" i="1" dirty="0" err="1"/>
              <a:t>git</a:t>
            </a:r>
            <a:r>
              <a:rPr lang="pt-BR" i="1" dirty="0"/>
              <a:t> </a:t>
            </a:r>
            <a:r>
              <a:rPr lang="pt-BR" dirty="0"/>
              <a:t>no Linux ou </a:t>
            </a:r>
            <a:r>
              <a:rPr lang="pt-BR" i="1" dirty="0"/>
              <a:t>RD /s .</a:t>
            </a:r>
            <a:r>
              <a:rPr lang="pt-BR" i="1" dirty="0" err="1"/>
              <a:t>git</a:t>
            </a:r>
            <a:r>
              <a:rPr lang="pt-BR" dirty="0"/>
              <a:t> 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4DCD9E8-9CAA-4C30-A64B-797FE799E20B}"/>
              </a:ext>
            </a:extLst>
          </p:cNvPr>
          <p:cNvSpPr txBox="1"/>
          <p:nvPr/>
        </p:nvSpPr>
        <p:spPr>
          <a:xfrm>
            <a:off x="2204720" y="3417872"/>
            <a:ext cx="69817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2"/>
            <a:r>
              <a:rPr lang="en-US" i="1" dirty="0">
                <a:latin typeface="Arial Unicode MS"/>
              </a:rPr>
              <a:t>Initialized empty Git repository in /path/.git/</a:t>
            </a:r>
            <a:endParaRPr lang="pt-BR" i="1" dirty="0">
              <a:latin typeface="Arial Unicode MS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4D6349B4-0FB2-4176-BCDE-23EC899B28B1}"/>
              </a:ext>
            </a:extLst>
          </p:cNvPr>
          <p:cNvSpPr txBox="1"/>
          <p:nvPr/>
        </p:nvSpPr>
        <p:spPr>
          <a:xfrm>
            <a:off x="2204719" y="4820014"/>
            <a:ext cx="698177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2"/>
            <a:r>
              <a:rPr lang="pt-BR" i="1" dirty="0" err="1">
                <a:latin typeface="Arial Unicode MS"/>
              </a:rPr>
              <a:t>rm</a:t>
            </a:r>
            <a:r>
              <a:rPr lang="pt-BR" i="1" dirty="0">
                <a:latin typeface="Arial Unicode MS"/>
              </a:rPr>
              <a:t> –rd .</a:t>
            </a:r>
            <a:r>
              <a:rPr lang="pt-BR" i="1" dirty="0" err="1">
                <a:latin typeface="Arial Unicode MS"/>
              </a:rPr>
              <a:t>git</a:t>
            </a:r>
            <a:r>
              <a:rPr lang="pt-BR" i="1" dirty="0">
                <a:latin typeface="Arial Unicode MS"/>
              </a:rPr>
              <a:t> -- Linux</a:t>
            </a:r>
          </a:p>
          <a:p>
            <a:pPr lvl="2"/>
            <a:r>
              <a:rPr lang="pt-BR" i="1" dirty="0">
                <a:latin typeface="Arial Unicode MS"/>
              </a:rPr>
              <a:t>RD /s .</a:t>
            </a:r>
            <a:r>
              <a:rPr lang="pt-BR" i="1" dirty="0" err="1">
                <a:latin typeface="Arial Unicode MS"/>
              </a:rPr>
              <a:t>git</a:t>
            </a:r>
            <a:r>
              <a:rPr lang="pt-BR" i="1" dirty="0">
                <a:latin typeface="Arial Unicode MS"/>
              </a:rPr>
              <a:t> -- Windows </a:t>
            </a:r>
          </a:p>
        </p:txBody>
      </p:sp>
    </p:spTree>
    <p:extLst>
      <p:ext uri="{BB962C8B-B14F-4D97-AF65-F5344CB8AC3E}">
        <p14:creationId xmlns:p14="http://schemas.microsoft.com/office/powerpoint/2010/main" val="1112626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363DE-768D-47C2-8DE4-16A09E51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/>
              <a:t>Principais comandos do git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715E8-C1ED-48B7-B2BE-6ACD4BD8D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r>
              <a:rPr lang="pt-BR" dirty="0" err="1"/>
              <a:t>git</a:t>
            </a:r>
            <a:r>
              <a:rPr lang="pt-BR" dirty="0"/>
              <a:t> clone &lt;path&gt;</a:t>
            </a:r>
          </a:p>
          <a:p>
            <a:pPr lvl="1"/>
            <a:r>
              <a:rPr lang="pt-BR" dirty="0"/>
              <a:t>Cria uma cópia de um repositório </a:t>
            </a:r>
            <a:r>
              <a:rPr lang="pt-BR" dirty="0" err="1"/>
              <a:t>Git</a:t>
            </a:r>
            <a:r>
              <a:rPr lang="pt-BR" dirty="0"/>
              <a:t> remoto para o seu repositório local. </a:t>
            </a:r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Além disso, você pode adicionar o </a:t>
            </a:r>
            <a:r>
              <a:rPr lang="pt-BR" b="1" dirty="0"/>
              <a:t>local original</a:t>
            </a:r>
            <a:r>
              <a:rPr lang="pt-BR" dirty="0"/>
              <a:t> como um controle remoto para que possa recuperá-lo facilmente e enviá-lo se tiver permissões. Uma vez clonado o projeto, você pode começar a trabalhar nele.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4DCD9E8-9CAA-4C30-A64B-797FE799E20B}"/>
              </a:ext>
            </a:extLst>
          </p:cNvPr>
          <p:cNvSpPr txBox="1"/>
          <p:nvPr/>
        </p:nvSpPr>
        <p:spPr>
          <a:xfrm>
            <a:off x="2204717" y="3244334"/>
            <a:ext cx="69817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2"/>
            <a:r>
              <a:rPr lang="pt-BR" i="1" dirty="0" err="1">
                <a:latin typeface="Arial Unicode MS"/>
              </a:rPr>
              <a:t>git</a:t>
            </a:r>
            <a:r>
              <a:rPr lang="pt-BR" i="1" dirty="0">
                <a:latin typeface="Arial Unicode MS"/>
              </a:rPr>
              <a:t> clone /path/</a:t>
            </a:r>
            <a:r>
              <a:rPr lang="pt-BR" i="1" dirty="0" err="1">
                <a:latin typeface="Arial Unicode MS"/>
              </a:rPr>
              <a:t>repository</a:t>
            </a:r>
            <a:endParaRPr lang="pt-BR" i="1" dirty="0">
              <a:latin typeface="Arial Unicode MS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4D6349B4-0FB2-4176-BCDE-23EC899B28B1}"/>
              </a:ext>
            </a:extLst>
          </p:cNvPr>
          <p:cNvSpPr txBox="1"/>
          <p:nvPr/>
        </p:nvSpPr>
        <p:spPr>
          <a:xfrm>
            <a:off x="2204717" y="5097013"/>
            <a:ext cx="69817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2"/>
            <a:r>
              <a:rPr lang="pt-BR" i="1" dirty="0" err="1">
                <a:latin typeface="Arial Unicode MS"/>
              </a:rPr>
              <a:t>git</a:t>
            </a:r>
            <a:r>
              <a:rPr lang="pt-BR" i="1" dirty="0">
                <a:latin typeface="Arial Unicode MS"/>
              </a:rPr>
              <a:t> clone </a:t>
            </a:r>
            <a:r>
              <a:rPr lang="pt-BR" i="1" dirty="0" err="1">
                <a:latin typeface="Arial Unicode MS"/>
              </a:rPr>
              <a:t>git@github:user</a:t>
            </a:r>
            <a:r>
              <a:rPr lang="pt-BR" i="1" dirty="0">
                <a:latin typeface="Arial Unicode MS"/>
              </a:rPr>
              <a:t>/</a:t>
            </a:r>
            <a:r>
              <a:rPr lang="pt-BR" i="1" dirty="0" err="1">
                <a:latin typeface="Arial Unicode MS"/>
              </a:rPr>
              <a:t>repository.git</a:t>
            </a:r>
            <a:endParaRPr lang="pt-BR" i="1" dirty="0"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629961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363DE-768D-47C2-8DE4-16A09E51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/>
              <a:t>Principais comandos do git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715E8-C1ED-48B7-B2BE-6ACD4BD8D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clone &lt;path&gt;</a:t>
            </a:r>
          </a:p>
          <a:p>
            <a:pPr lvl="1"/>
            <a:r>
              <a:rPr lang="pt-BR" dirty="0"/>
              <a:t>Você pode clonar uma ramificação(</a:t>
            </a:r>
            <a:r>
              <a:rPr lang="pt-BR" dirty="0" err="1"/>
              <a:t>branch</a:t>
            </a:r>
            <a:r>
              <a:rPr lang="pt-BR" dirty="0"/>
              <a:t>) específica de cada vez </a:t>
            </a:r>
            <a:r>
              <a:rPr lang="pt-BR" dirty="0" err="1"/>
              <a:t>git</a:t>
            </a:r>
            <a:r>
              <a:rPr lang="pt-BR" dirty="0"/>
              <a:t> clone -b &lt;</a:t>
            </a:r>
            <a:r>
              <a:rPr lang="pt-BR" dirty="0" err="1"/>
              <a:t>nome_branch</a:t>
            </a:r>
            <a:r>
              <a:rPr lang="pt-BR" dirty="0"/>
              <a:t>&gt;&lt;</a:t>
            </a:r>
            <a:r>
              <a:rPr lang="pt-BR" dirty="0" err="1"/>
              <a:t>repository_url</a:t>
            </a:r>
            <a:r>
              <a:rPr lang="pt-BR" dirty="0"/>
              <a:t>&gt;: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4DCD9E8-9CAA-4C30-A64B-797FE799E20B}"/>
              </a:ext>
            </a:extLst>
          </p:cNvPr>
          <p:cNvSpPr txBox="1"/>
          <p:nvPr/>
        </p:nvSpPr>
        <p:spPr>
          <a:xfrm>
            <a:off x="2204720" y="3417872"/>
            <a:ext cx="69817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2"/>
            <a:r>
              <a:rPr lang="en-US" i="1" dirty="0">
                <a:latin typeface="Arial Unicode MS"/>
              </a:rPr>
              <a:t>git clone -b </a:t>
            </a:r>
            <a:r>
              <a:rPr lang="pt-BR" dirty="0" err="1"/>
              <a:t>nome_branch</a:t>
            </a:r>
            <a:r>
              <a:rPr lang="en-US" i="1" dirty="0">
                <a:latin typeface="Arial Unicode MS"/>
              </a:rPr>
              <a:t> </a:t>
            </a:r>
            <a:r>
              <a:rPr lang="en-US" i="1" dirty="0" err="1">
                <a:latin typeface="Arial Unicode MS"/>
              </a:rPr>
              <a:t>git@github:user</a:t>
            </a:r>
            <a:r>
              <a:rPr lang="en-US" i="1" dirty="0">
                <a:latin typeface="Arial Unicode MS"/>
              </a:rPr>
              <a:t>/</a:t>
            </a:r>
            <a:r>
              <a:rPr lang="en-US" i="1" dirty="0" err="1">
                <a:latin typeface="Arial Unicode MS"/>
              </a:rPr>
              <a:t>repository.git</a:t>
            </a:r>
            <a:endParaRPr lang="pt-BR" i="1" dirty="0"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34570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363DE-768D-47C2-8DE4-16A09E51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/>
              <a:t>Principais comandos do git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715E8-C1ED-48B7-B2BE-6ACD4BD8D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&lt;</a:t>
            </a:r>
            <a:r>
              <a:rPr lang="pt-BR" dirty="0" err="1"/>
              <a:t>nome_arquivo</a:t>
            </a:r>
            <a:r>
              <a:rPr lang="pt-BR" dirty="0"/>
              <a:t>&gt;</a:t>
            </a:r>
          </a:p>
          <a:p>
            <a:pPr lvl="1"/>
            <a:r>
              <a:rPr lang="pt-BR" dirty="0"/>
              <a:t>Adicione um ou mais arquivos em seu </a:t>
            </a:r>
            <a:r>
              <a:rPr lang="pt-BR" dirty="0" err="1"/>
              <a:t>working</a:t>
            </a:r>
            <a:r>
              <a:rPr lang="pt-BR" dirty="0"/>
              <a:t> </a:t>
            </a:r>
            <a:r>
              <a:rPr lang="pt-BR" dirty="0" err="1"/>
              <a:t>directory</a:t>
            </a:r>
            <a:r>
              <a:rPr lang="pt-BR" dirty="0"/>
              <a:t> ao seu index.</a:t>
            </a:r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Podemos usar o parâmetro --</a:t>
            </a:r>
            <a:r>
              <a:rPr lang="pt-BR" dirty="0" err="1"/>
              <a:t>all</a:t>
            </a:r>
            <a:r>
              <a:rPr lang="pt-BR" dirty="0"/>
              <a:t> para adicionar todos os arquivos de uma só vez.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4DCD9E8-9CAA-4C30-A64B-797FE799E20B}"/>
              </a:ext>
            </a:extLst>
          </p:cNvPr>
          <p:cNvSpPr txBox="1"/>
          <p:nvPr/>
        </p:nvSpPr>
        <p:spPr>
          <a:xfrm>
            <a:off x="2204718" y="3147619"/>
            <a:ext cx="69817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2"/>
            <a:r>
              <a:rPr lang="pt-BR" i="1" dirty="0" err="1">
                <a:latin typeface="Arial Unicode MS"/>
              </a:rPr>
              <a:t>git</a:t>
            </a:r>
            <a:r>
              <a:rPr lang="pt-BR" i="1" dirty="0">
                <a:latin typeface="Arial Unicode MS"/>
              </a:rPr>
              <a:t> </a:t>
            </a:r>
            <a:r>
              <a:rPr lang="pt-BR" i="1" dirty="0" err="1">
                <a:latin typeface="Arial Unicode MS"/>
              </a:rPr>
              <a:t>add</a:t>
            </a:r>
            <a:r>
              <a:rPr lang="pt-BR" i="1" dirty="0">
                <a:latin typeface="Arial Unicode MS"/>
              </a:rPr>
              <a:t> </a:t>
            </a:r>
            <a:r>
              <a:rPr lang="pt-BR" i="1" dirty="0" err="1">
                <a:latin typeface="Arial Unicode MS"/>
              </a:rPr>
              <a:t>index.php</a:t>
            </a:r>
            <a:endParaRPr lang="pt-BR" i="1" dirty="0">
              <a:latin typeface="Arial Unicode MS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4D6349B4-0FB2-4176-BCDE-23EC899B28B1}"/>
              </a:ext>
            </a:extLst>
          </p:cNvPr>
          <p:cNvSpPr txBox="1"/>
          <p:nvPr/>
        </p:nvSpPr>
        <p:spPr>
          <a:xfrm>
            <a:off x="2204719" y="4442108"/>
            <a:ext cx="69817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2"/>
            <a:r>
              <a:rPr lang="pt-BR" i="1" dirty="0" err="1">
                <a:latin typeface="Arial Unicode MS"/>
              </a:rPr>
              <a:t>git</a:t>
            </a:r>
            <a:r>
              <a:rPr lang="pt-BR" i="1" dirty="0">
                <a:latin typeface="Arial Unicode MS"/>
              </a:rPr>
              <a:t> </a:t>
            </a:r>
            <a:r>
              <a:rPr lang="pt-BR" i="1" dirty="0" err="1">
                <a:latin typeface="Arial Unicode MS"/>
              </a:rPr>
              <a:t>add</a:t>
            </a:r>
            <a:r>
              <a:rPr lang="pt-BR" i="1" dirty="0">
                <a:latin typeface="Arial Unicode MS"/>
              </a:rPr>
              <a:t> --</a:t>
            </a:r>
            <a:r>
              <a:rPr lang="pt-BR" i="1" dirty="0" err="1">
                <a:latin typeface="Arial Unicode MS"/>
              </a:rPr>
              <a:t>all</a:t>
            </a:r>
            <a:endParaRPr lang="pt-BR" i="1" dirty="0"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070270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363DE-768D-47C2-8DE4-16A09E51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/>
              <a:t>Principais comandos do git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715E8-C1ED-48B7-B2BE-6ACD4BD8D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endParaRPr lang="pt-BR" dirty="0"/>
          </a:p>
          <a:p>
            <a:pPr lvl="1"/>
            <a:r>
              <a:rPr lang="pt-BR" dirty="0"/>
              <a:t>Pegue todas as suas alterações escritas no index para o </a:t>
            </a:r>
            <a:r>
              <a:rPr lang="pt-BR" dirty="0" err="1"/>
              <a:t>branch</a:t>
            </a:r>
            <a:r>
              <a:rPr lang="pt-BR" dirty="0"/>
              <a:t> HEAD com -m “mensagem”.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4DCD9E8-9CAA-4C30-A64B-797FE799E20B}"/>
              </a:ext>
            </a:extLst>
          </p:cNvPr>
          <p:cNvSpPr txBox="1"/>
          <p:nvPr/>
        </p:nvSpPr>
        <p:spPr>
          <a:xfrm>
            <a:off x="2213956" y="3244334"/>
            <a:ext cx="69817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2"/>
            <a:r>
              <a:rPr lang="en-US" i="1" dirty="0">
                <a:latin typeface="Arial Unicode MS"/>
              </a:rPr>
              <a:t>git commit -m “</a:t>
            </a:r>
            <a:r>
              <a:rPr lang="en-US" i="1" dirty="0" err="1">
                <a:latin typeface="Arial Unicode MS"/>
              </a:rPr>
              <a:t>Adicionado</a:t>
            </a:r>
            <a:r>
              <a:rPr lang="en-US" i="1" dirty="0">
                <a:latin typeface="Arial Unicode MS"/>
              </a:rPr>
              <a:t> as classes </a:t>
            </a:r>
            <a:r>
              <a:rPr lang="en-US" i="1" dirty="0" err="1">
                <a:latin typeface="Arial Unicode MS"/>
              </a:rPr>
              <a:t>modelo</a:t>
            </a:r>
            <a:r>
              <a:rPr lang="en-US" i="1" dirty="0">
                <a:latin typeface="Arial Unicode MS"/>
              </a:rPr>
              <a:t> </a:t>
            </a:r>
            <a:r>
              <a:rPr lang="en-US" i="1" dirty="0" err="1">
                <a:latin typeface="Arial Unicode MS"/>
              </a:rPr>
              <a:t>ao</a:t>
            </a:r>
            <a:r>
              <a:rPr lang="en-US" i="1" dirty="0">
                <a:latin typeface="Arial Unicode MS"/>
              </a:rPr>
              <a:t> </a:t>
            </a:r>
            <a:r>
              <a:rPr lang="en-US" i="1" dirty="0" err="1">
                <a:latin typeface="Arial Unicode MS"/>
              </a:rPr>
              <a:t>projeto</a:t>
            </a:r>
            <a:r>
              <a:rPr lang="en-US" i="1" dirty="0">
                <a:latin typeface="Arial Unicode MS"/>
              </a:rPr>
              <a:t>"</a:t>
            </a:r>
            <a:endParaRPr lang="pt-BR" i="1" dirty="0"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601080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363DE-768D-47C2-8DE4-16A09E51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/>
              <a:t>Principais comandos do git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715E8-C1ED-48B7-B2BE-6ACD4BD8D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status</a:t>
            </a:r>
          </a:p>
          <a:p>
            <a:pPr lvl="1"/>
            <a:r>
              <a:rPr lang="pt-BR" dirty="0"/>
              <a:t>Mostra a diferença de status entre um index e </a:t>
            </a:r>
            <a:r>
              <a:rPr lang="pt-BR" i="1" dirty="0"/>
              <a:t>arquivos</a:t>
            </a:r>
            <a:r>
              <a:rPr lang="pt-BR" dirty="0"/>
              <a:t> </a:t>
            </a:r>
            <a:r>
              <a:rPr lang="pt-BR" b="1" i="1" dirty="0" err="1"/>
              <a:t>working</a:t>
            </a:r>
            <a:r>
              <a:rPr lang="pt-BR" b="1" i="1" dirty="0"/>
              <a:t> </a:t>
            </a:r>
            <a:r>
              <a:rPr lang="pt-BR" b="1" i="1" dirty="0" err="1"/>
              <a:t>directory</a:t>
            </a:r>
            <a:r>
              <a:rPr lang="pt-BR" dirty="0"/>
              <a:t>. Lista os arquivos </a:t>
            </a:r>
            <a:r>
              <a:rPr lang="pt-BR" b="1" dirty="0" err="1"/>
              <a:t>modified</a:t>
            </a:r>
            <a:r>
              <a:rPr lang="pt-BR" dirty="0"/>
              <a:t> que você alterou, os </a:t>
            </a:r>
            <a:r>
              <a:rPr lang="pt-BR" b="1" dirty="0" err="1"/>
              <a:t>untracked</a:t>
            </a:r>
            <a:r>
              <a:rPr lang="pt-BR" dirty="0"/>
              <a:t> que estão apenas em seu diretório de trabalho e os arquivos </a:t>
            </a:r>
            <a:r>
              <a:rPr lang="pt-BR" b="1" dirty="0" err="1"/>
              <a:t>estaged</a:t>
            </a:r>
            <a:r>
              <a:rPr lang="pt-BR" b="1" dirty="0"/>
              <a:t> </a:t>
            </a:r>
            <a:r>
              <a:rPr lang="pt-BR" dirty="0"/>
              <a:t>que estão em estágio, pois estão prontos para serem </a:t>
            </a:r>
            <a:r>
              <a:rPr lang="pt-BR" dirty="0" err="1"/>
              <a:t>comitados</a:t>
            </a:r>
            <a:r>
              <a:rPr lang="pt-BR" dirty="0"/>
              <a:t>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4DCD9E8-9CAA-4C30-A64B-797FE799E20B}"/>
              </a:ext>
            </a:extLst>
          </p:cNvPr>
          <p:cNvSpPr txBox="1"/>
          <p:nvPr/>
        </p:nvSpPr>
        <p:spPr>
          <a:xfrm>
            <a:off x="2181571" y="3741038"/>
            <a:ext cx="6981771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2"/>
            <a:r>
              <a:rPr lang="en-US" sz="1400" i="1" dirty="0">
                <a:latin typeface="Arial Unicode MS"/>
              </a:rPr>
              <a:t>On branch master</a:t>
            </a:r>
          </a:p>
          <a:p>
            <a:pPr lvl="2"/>
            <a:r>
              <a:rPr lang="en-US" sz="1400" i="1" dirty="0">
                <a:latin typeface="Arial Unicode MS"/>
              </a:rPr>
              <a:t>Initial commit</a:t>
            </a:r>
          </a:p>
          <a:p>
            <a:pPr lvl="2"/>
            <a:endParaRPr lang="en-US" sz="1400" i="1" dirty="0">
              <a:latin typeface="Arial Unicode MS"/>
            </a:endParaRPr>
          </a:p>
          <a:p>
            <a:pPr lvl="2"/>
            <a:r>
              <a:rPr lang="en-US" sz="1400" i="1" dirty="0">
                <a:latin typeface="Arial Unicode MS"/>
              </a:rPr>
              <a:t>Untracked files:</a:t>
            </a:r>
          </a:p>
          <a:p>
            <a:pPr lvl="2"/>
            <a:r>
              <a:rPr lang="en-US" sz="1400" i="1" dirty="0">
                <a:latin typeface="Arial Unicode MS"/>
              </a:rPr>
              <a:t>  (use "git add &lt;file&gt;..." to include in what will be committed)</a:t>
            </a:r>
          </a:p>
          <a:p>
            <a:pPr lvl="2"/>
            <a:endParaRPr lang="en-US" sz="1400" i="1" dirty="0">
              <a:latin typeface="Arial Unicode MS"/>
            </a:endParaRPr>
          </a:p>
          <a:p>
            <a:pPr lvl="2"/>
            <a:r>
              <a:rPr lang="en-US" sz="1400" i="1" dirty="0">
                <a:latin typeface="Arial Unicode MS"/>
              </a:rPr>
              <a:t>    </a:t>
            </a:r>
            <a:r>
              <a:rPr lang="en-US" sz="1400" i="1" dirty="0" err="1">
                <a:latin typeface="Arial Unicode MS"/>
              </a:rPr>
              <a:t>File_name</a:t>
            </a:r>
            <a:endParaRPr lang="en-US" sz="1400" i="1" dirty="0">
              <a:latin typeface="Arial Unicode MS"/>
            </a:endParaRPr>
          </a:p>
          <a:p>
            <a:pPr lvl="2"/>
            <a:endParaRPr lang="en-US" sz="1400" i="1" dirty="0">
              <a:latin typeface="Arial Unicode MS"/>
            </a:endParaRPr>
          </a:p>
          <a:p>
            <a:pPr lvl="2"/>
            <a:r>
              <a:rPr lang="en-US" sz="1400" i="1" dirty="0">
                <a:latin typeface="Arial Unicode MS"/>
              </a:rPr>
              <a:t>nothing added to commit but untracked files present (use "git add" to track)</a:t>
            </a:r>
            <a:endParaRPr lang="pt-BR" sz="1400" i="1" dirty="0"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78163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363DE-768D-47C2-8DE4-16A09E51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6705"/>
            <a:ext cx="9603275" cy="1047049"/>
          </a:xfrm>
        </p:spPr>
        <p:txBody>
          <a:bodyPr/>
          <a:lstStyle/>
          <a:p>
            <a:r>
              <a:rPr lang="pt-BR" dirty="0"/>
              <a:t>O que é </a:t>
            </a:r>
            <a:r>
              <a:rPr lang="pt-BR" dirty="0" err="1"/>
              <a:t>git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715E8-C1ED-48B7-B2BE-6ACD4BD8D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r>
              <a:rPr lang="pt-BR" dirty="0" err="1"/>
              <a:t>Git</a:t>
            </a:r>
            <a:r>
              <a:rPr lang="pt-BR" dirty="0"/>
              <a:t> é um sistema de controle de versões distribuído, usado principalmente no desenvolvimento de software, mas pode ser usado para registrar o histórico de edições de qualquer tipo de arquivo.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 algn="r">
              <a:buNone/>
            </a:pPr>
            <a:endParaRPr lang="pt-BR" sz="1050" dirty="0">
              <a:hlinkClick r:id="rId2"/>
            </a:endParaRPr>
          </a:p>
          <a:p>
            <a:pPr marL="0" indent="0" algn="r">
              <a:buNone/>
            </a:pPr>
            <a:r>
              <a:rPr lang="pt-BR" sz="1050" dirty="0">
                <a:hlinkClick r:id="rId2"/>
              </a:rPr>
              <a:t>https://pt.wikipedia.org/wiki/Git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2237262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363DE-768D-47C2-8DE4-16A09E51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/>
              <a:t>Principais comandos do git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715E8-C1ED-48B7-B2BE-6ACD4BD8D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ls</a:t>
            </a:r>
            <a:r>
              <a:rPr lang="pt-BR" dirty="0"/>
              <a:t>-files</a:t>
            </a:r>
          </a:p>
          <a:p>
            <a:pPr lvl="1"/>
            <a:r>
              <a:rPr lang="pt-BR" dirty="0"/>
              <a:t>Liste todos os arquivos persistidos no </a:t>
            </a:r>
            <a:r>
              <a:rPr lang="pt-BR" dirty="0" err="1"/>
              <a:t>git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4DCD9E8-9CAA-4C30-A64B-797FE799E20B}"/>
              </a:ext>
            </a:extLst>
          </p:cNvPr>
          <p:cNvSpPr txBox="1"/>
          <p:nvPr/>
        </p:nvSpPr>
        <p:spPr>
          <a:xfrm>
            <a:off x="2195484" y="3244334"/>
            <a:ext cx="69817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2"/>
            <a:r>
              <a:rPr lang="en-US" i="1" dirty="0">
                <a:latin typeface="Arial Unicode MS"/>
              </a:rPr>
              <a:t>git ls-files</a:t>
            </a:r>
            <a:endParaRPr lang="pt-BR" i="1" dirty="0"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20713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CFA57896-F518-431B-8F9F-E066664C7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/>
              <a:t>Principais comandos do git</a:t>
            </a:r>
            <a:endParaRPr lang="pt-BR" dirty="0"/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3FB0C8D6-AF44-404F-93F7-C25F4555B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remote</a:t>
            </a:r>
            <a:endParaRPr lang="pt-BR" dirty="0"/>
          </a:p>
          <a:p>
            <a:pPr lvl="1"/>
            <a:r>
              <a:rPr lang="pt-BR" dirty="0"/>
              <a:t>Mostra todas as versões remotas do seu repositório.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92D7491-81F5-4EC3-A0FA-0B18F79E8832}"/>
              </a:ext>
            </a:extLst>
          </p:cNvPr>
          <p:cNvSpPr txBox="1"/>
          <p:nvPr/>
        </p:nvSpPr>
        <p:spPr>
          <a:xfrm>
            <a:off x="2195483" y="3244334"/>
            <a:ext cx="69817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2"/>
            <a:r>
              <a:rPr lang="en-US" i="1" dirty="0">
                <a:latin typeface="Arial Unicode MS"/>
              </a:rPr>
              <a:t>git remote</a:t>
            </a:r>
            <a:endParaRPr lang="pt-BR" i="1" dirty="0"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864373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363DE-768D-47C2-8DE4-16A09E51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/>
              <a:t>Principais comandos do git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715E8-C1ED-48B7-B2BE-6ACD4BD8D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checkout &lt;</a:t>
            </a:r>
            <a:r>
              <a:rPr lang="pt-BR" dirty="0" err="1"/>
              <a:t>nome_branch</a:t>
            </a:r>
            <a:r>
              <a:rPr lang="pt-BR" dirty="0"/>
              <a:t>&gt;</a:t>
            </a:r>
          </a:p>
          <a:p>
            <a:pPr lvl="1"/>
            <a:r>
              <a:rPr lang="pt-BR" dirty="0"/>
              <a:t>Você pode alternar de uma ramificação(</a:t>
            </a:r>
            <a:r>
              <a:rPr lang="pt-BR" dirty="0" err="1"/>
              <a:t>branch</a:t>
            </a:r>
            <a:r>
              <a:rPr lang="pt-BR" dirty="0"/>
              <a:t>) existente para outra ou criar uma nova ramificação e alternar para ela: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4DCD9E8-9CAA-4C30-A64B-797FE799E20B}"/>
              </a:ext>
            </a:extLst>
          </p:cNvPr>
          <p:cNvSpPr txBox="1"/>
          <p:nvPr/>
        </p:nvSpPr>
        <p:spPr>
          <a:xfrm>
            <a:off x="2204720" y="3417872"/>
            <a:ext cx="69817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2"/>
            <a:r>
              <a:rPr lang="en-US" i="1" dirty="0">
                <a:latin typeface="Arial Unicode MS"/>
              </a:rPr>
              <a:t>git checkout -b &lt;</a:t>
            </a:r>
            <a:r>
              <a:rPr lang="en-US" i="1" dirty="0" err="1">
                <a:latin typeface="Arial Unicode MS"/>
              </a:rPr>
              <a:t>nome_branch</a:t>
            </a:r>
            <a:r>
              <a:rPr lang="en-US" i="1" dirty="0">
                <a:latin typeface="Arial Unicode MS"/>
              </a:rPr>
              <a:t>&gt;</a:t>
            </a:r>
            <a:endParaRPr lang="pt-BR" i="1" dirty="0"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463721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363DE-768D-47C2-8DE4-16A09E51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/>
              <a:t>Principais comandos do git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715E8-C1ED-48B7-B2BE-6ACD4BD8D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branch</a:t>
            </a:r>
            <a:endParaRPr lang="pt-BR" dirty="0"/>
          </a:p>
          <a:p>
            <a:pPr lvl="1"/>
            <a:r>
              <a:rPr lang="pt-BR" dirty="0"/>
              <a:t>Você pode listar todas as ramificações(</a:t>
            </a:r>
            <a:r>
              <a:rPr lang="pt-BR" dirty="0" err="1"/>
              <a:t>branches</a:t>
            </a:r>
            <a:r>
              <a:rPr lang="pt-BR" dirty="0"/>
              <a:t>) existentes, incluindo repositórios remotos, usando -a ou criar uma nova ramificação, se um nome de ramificação for fornecido: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4DCD9E8-9CAA-4C30-A64B-797FE799E20B}"/>
              </a:ext>
            </a:extLst>
          </p:cNvPr>
          <p:cNvSpPr txBox="1"/>
          <p:nvPr/>
        </p:nvSpPr>
        <p:spPr>
          <a:xfrm>
            <a:off x="2204720" y="3417872"/>
            <a:ext cx="6981771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2"/>
            <a:r>
              <a:rPr lang="en-US" i="1" dirty="0">
                <a:latin typeface="Arial Unicode MS"/>
              </a:rPr>
              <a:t>git branch -- </a:t>
            </a:r>
            <a:r>
              <a:rPr lang="en-US" i="1" dirty="0" err="1">
                <a:latin typeface="Arial Unicode MS"/>
              </a:rPr>
              <a:t>lista</a:t>
            </a:r>
            <a:r>
              <a:rPr lang="en-US" i="1" dirty="0">
                <a:latin typeface="Arial Unicode MS"/>
              </a:rPr>
              <a:t> </a:t>
            </a:r>
            <a:r>
              <a:rPr lang="en-US" i="1" dirty="0" err="1">
                <a:latin typeface="Arial Unicode MS"/>
              </a:rPr>
              <a:t>os</a:t>
            </a:r>
            <a:r>
              <a:rPr lang="en-US" i="1" dirty="0">
                <a:latin typeface="Arial Unicode MS"/>
              </a:rPr>
              <a:t> branches do </a:t>
            </a:r>
            <a:r>
              <a:rPr lang="en-US" i="1" dirty="0" err="1">
                <a:latin typeface="Arial Unicode MS"/>
              </a:rPr>
              <a:t>projeto</a:t>
            </a:r>
            <a:endParaRPr lang="en-US" i="1" dirty="0">
              <a:latin typeface="Arial Unicode MS"/>
            </a:endParaRPr>
          </a:p>
          <a:p>
            <a:pPr lvl="2"/>
            <a:r>
              <a:rPr lang="en-US" i="1" dirty="0">
                <a:latin typeface="Arial Unicode MS"/>
              </a:rPr>
              <a:t>git branch -a -- </a:t>
            </a:r>
            <a:r>
              <a:rPr lang="en-US" i="1" dirty="0" err="1">
                <a:latin typeface="Arial Unicode MS"/>
              </a:rPr>
              <a:t>lista</a:t>
            </a:r>
            <a:r>
              <a:rPr lang="en-US" i="1" dirty="0">
                <a:latin typeface="Arial Unicode MS"/>
              </a:rPr>
              <a:t> </a:t>
            </a:r>
            <a:r>
              <a:rPr lang="en-US" i="1" dirty="0" err="1">
                <a:latin typeface="Arial Unicode MS"/>
              </a:rPr>
              <a:t>os</a:t>
            </a:r>
            <a:r>
              <a:rPr lang="en-US" i="1" dirty="0">
                <a:latin typeface="Arial Unicode MS"/>
              </a:rPr>
              <a:t> branches </a:t>
            </a:r>
            <a:r>
              <a:rPr lang="en-US" i="1" dirty="0" err="1">
                <a:latin typeface="Arial Unicode MS"/>
              </a:rPr>
              <a:t>locais</a:t>
            </a:r>
            <a:r>
              <a:rPr lang="en-US" i="1" dirty="0">
                <a:latin typeface="Arial Unicode MS"/>
              </a:rPr>
              <a:t> e </a:t>
            </a:r>
            <a:r>
              <a:rPr lang="en-US" i="1" dirty="0" err="1">
                <a:latin typeface="Arial Unicode MS"/>
              </a:rPr>
              <a:t>remotos</a:t>
            </a:r>
            <a:endParaRPr lang="en-US" i="1" dirty="0">
              <a:latin typeface="Arial Unicode MS"/>
            </a:endParaRPr>
          </a:p>
          <a:p>
            <a:pPr lvl="2"/>
            <a:r>
              <a:rPr lang="pt-BR" i="1" dirty="0" err="1">
                <a:latin typeface="Arial Unicode MS"/>
              </a:rPr>
              <a:t>git</a:t>
            </a:r>
            <a:r>
              <a:rPr lang="pt-BR" i="1" dirty="0">
                <a:latin typeface="Arial Unicode MS"/>
              </a:rPr>
              <a:t> </a:t>
            </a:r>
            <a:r>
              <a:rPr lang="pt-BR" i="1" dirty="0" err="1">
                <a:latin typeface="Arial Unicode MS"/>
              </a:rPr>
              <a:t>branch</a:t>
            </a:r>
            <a:r>
              <a:rPr lang="pt-BR" i="1" dirty="0">
                <a:latin typeface="Arial Unicode MS"/>
              </a:rPr>
              <a:t> slave1 -- cria um novo </a:t>
            </a:r>
            <a:r>
              <a:rPr lang="pt-BR" i="1" dirty="0" err="1">
                <a:latin typeface="Arial Unicode MS"/>
              </a:rPr>
              <a:t>branch</a:t>
            </a:r>
            <a:endParaRPr lang="pt-BR" i="1" dirty="0"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858610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363DE-768D-47C2-8DE4-16A09E51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/>
              <a:t>Principais comandos do git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715E8-C1ED-48B7-B2BE-6ACD4BD8D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push</a:t>
            </a:r>
            <a:endParaRPr lang="pt-BR" dirty="0"/>
          </a:p>
          <a:p>
            <a:pPr lvl="1"/>
            <a:r>
              <a:rPr lang="pt-BR" dirty="0"/>
              <a:t>Envia todas as alterações para o repositório remoto:</a:t>
            </a:r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Você também pode excluir uma ramificação do seu repositório remoto.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4DCD9E8-9CAA-4C30-A64B-797FE799E20B}"/>
              </a:ext>
            </a:extLst>
          </p:cNvPr>
          <p:cNvSpPr txBox="1"/>
          <p:nvPr/>
        </p:nvSpPr>
        <p:spPr>
          <a:xfrm>
            <a:off x="2274167" y="3105885"/>
            <a:ext cx="69817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2"/>
            <a:r>
              <a:rPr lang="en-US" i="1" dirty="0">
                <a:latin typeface="Arial Unicode MS"/>
              </a:rPr>
              <a:t>git push origin &lt;</a:t>
            </a:r>
            <a:r>
              <a:rPr lang="en-US" i="1" dirty="0" err="1">
                <a:latin typeface="Arial Unicode MS"/>
              </a:rPr>
              <a:t>nome_branch</a:t>
            </a:r>
            <a:r>
              <a:rPr lang="en-US" i="1" dirty="0">
                <a:latin typeface="Arial Unicode MS"/>
              </a:rPr>
              <a:t>&gt;</a:t>
            </a:r>
            <a:endParaRPr lang="pt-BR" i="1" dirty="0">
              <a:latin typeface="Arial Unicode M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ECA1EA3-3FCC-40E0-A1BF-2885A1B73B3C}"/>
              </a:ext>
            </a:extLst>
          </p:cNvPr>
          <p:cNvSpPr txBox="1"/>
          <p:nvPr/>
        </p:nvSpPr>
        <p:spPr>
          <a:xfrm>
            <a:off x="2274167" y="4565369"/>
            <a:ext cx="69817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2"/>
            <a:r>
              <a:rPr lang="en-US" i="1" dirty="0">
                <a:latin typeface="Arial Unicode MS"/>
              </a:rPr>
              <a:t>git push origin :&lt;</a:t>
            </a:r>
            <a:r>
              <a:rPr lang="en-US" i="1" dirty="0" err="1">
                <a:latin typeface="Arial Unicode MS"/>
              </a:rPr>
              <a:t>nome_branch</a:t>
            </a:r>
            <a:r>
              <a:rPr lang="en-US" i="1" dirty="0">
                <a:latin typeface="Arial Unicode MS"/>
              </a:rPr>
              <a:t>&gt;</a:t>
            </a:r>
            <a:endParaRPr lang="pt-BR" i="1" dirty="0"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452355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363DE-768D-47C2-8DE4-16A09E51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/>
              <a:t>Principais comandos do git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715E8-C1ED-48B7-B2BE-6ACD4BD8D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pull</a:t>
            </a:r>
            <a:endParaRPr lang="pt-BR" dirty="0"/>
          </a:p>
          <a:p>
            <a:pPr lvl="1"/>
            <a:r>
              <a:rPr lang="pt-BR" dirty="0"/>
              <a:t>Busque e mescle suas alterações no repositório remoto para o seu diretório de trabalho: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4DCD9E8-9CAA-4C30-A64B-797FE799E20B}"/>
              </a:ext>
            </a:extLst>
          </p:cNvPr>
          <p:cNvSpPr txBox="1"/>
          <p:nvPr/>
        </p:nvSpPr>
        <p:spPr>
          <a:xfrm>
            <a:off x="2195928" y="3244334"/>
            <a:ext cx="69817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2"/>
            <a:r>
              <a:rPr lang="en-US" i="1" dirty="0">
                <a:latin typeface="Arial Unicode MS"/>
              </a:rPr>
              <a:t>git pull</a:t>
            </a:r>
            <a:endParaRPr lang="pt-BR" i="1" dirty="0"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4210680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363DE-768D-47C2-8DE4-16A09E51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/>
              <a:t>Principais comandos do git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715E8-C1ED-48B7-B2BE-6ACD4BD8D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merge &lt;</a:t>
            </a:r>
            <a:r>
              <a:rPr lang="pt-BR" dirty="0" err="1"/>
              <a:t>nome_branch</a:t>
            </a:r>
            <a:r>
              <a:rPr lang="pt-BR" dirty="0"/>
              <a:t>&gt;</a:t>
            </a:r>
          </a:p>
          <a:p>
            <a:pPr lvl="1"/>
            <a:r>
              <a:rPr lang="pt-BR" dirty="0"/>
              <a:t>Mescla uma ou mais ramificações em sua ramificação atual e, se não houver conflitos, ela criará automaticamente um novo </a:t>
            </a:r>
            <a:r>
              <a:rPr lang="pt-BR" dirty="0" err="1"/>
              <a:t>commit</a:t>
            </a:r>
            <a:r>
              <a:rPr lang="pt-BR" dirty="0"/>
              <a:t>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0B885AD-ADEC-47B3-831C-F869A0AC6D2C}"/>
              </a:ext>
            </a:extLst>
          </p:cNvPr>
          <p:cNvSpPr txBox="1"/>
          <p:nvPr/>
        </p:nvSpPr>
        <p:spPr>
          <a:xfrm>
            <a:off x="2195928" y="3244334"/>
            <a:ext cx="69817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2"/>
            <a:r>
              <a:rPr lang="en-US" i="1" dirty="0">
                <a:latin typeface="Arial Unicode MS"/>
              </a:rPr>
              <a:t>git merge &lt;</a:t>
            </a:r>
            <a:r>
              <a:rPr lang="en-US" i="1" dirty="0" err="1">
                <a:latin typeface="Arial Unicode MS"/>
              </a:rPr>
              <a:t>nome_branch</a:t>
            </a:r>
            <a:r>
              <a:rPr lang="en-US" i="1" dirty="0">
                <a:latin typeface="Arial Unicode MS"/>
              </a:rPr>
              <a:t>&gt;</a:t>
            </a:r>
            <a:endParaRPr lang="pt-BR" i="1" dirty="0"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120519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363DE-768D-47C2-8DE4-16A09E51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/>
              <a:t>Principais comandos do git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715E8-C1ED-48B7-B2BE-6ACD4BD8D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diff</a:t>
            </a:r>
            <a:r>
              <a:rPr lang="pt-BR" dirty="0"/>
              <a:t> &lt;</a:t>
            </a:r>
            <a:r>
              <a:rPr lang="pt-BR" dirty="0" err="1"/>
              <a:t>nome_branch</a:t>
            </a:r>
            <a:r>
              <a:rPr lang="pt-BR" dirty="0"/>
              <a:t>&gt;</a:t>
            </a:r>
          </a:p>
          <a:p>
            <a:pPr lvl="1"/>
            <a:r>
              <a:rPr lang="pt-BR" dirty="0"/>
              <a:t>Mostrar alterações entre sua árvore de trabalho e o índice, entre duas ramificações ou alterações entre dois arquivos no disco.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A984522-0534-4AA5-9256-6720D4B76CFF}"/>
              </a:ext>
            </a:extLst>
          </p:cNvPr>
          <p:cNvSpPr txBox="1"/>
          <p:nvPr/>
        </p:nvSpPr>
        <p:spPr>
          <a:xfrm>
            <a:off x="2274167" y="3244334"/>
            <a:ext cx="69817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2"/>
            <a:r>
              <a:rPr lang="en-US" i="1" dirty="0">
                <a:latin typeface="Arial Unicode MS"/>
              </a:rPr>
              <a:t>git diff &lt;</a:t>
            </a:r>
            <a:r>
              <a:rPr lang="en-US" i="1" dirty="0" err="1">
                <a:latin typeface="Arial Unicode MS"/>
              </a:rPr>
              <a:t>local_branch</a:t>
            </a:r>
            <a:r>
              <a:rPr lang="en-US" i="1" dirty="0">
                <a:latin typeface="Arial Unicode MS"/>
              </a:rPr>
              <a:t>&gt; &lt;</a:t>
            </a:r>
            <a:r>
              <a:rPr lang="en-US" i="1" dirty="0" err="1">
                <a:latin typeface="Arial Unicode MS"/>
              </a:rPr>
              <a:t>remote_branch</a:t>
            </a:r>
            <a:r>
              <a:rPr lang="en-US" i="1" dirty="0">
                <a:latin typeface="Arial Unicode MS"/>
              </a:rPr>
              <a:t>&gt;</a:t>
            </a:r>
            <a:endParaRPr lang="pt-BR" i="1" dirty="0"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924293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363DE-768D-47C2-8DE4-16A09E51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/>
              <a:t>Principais comandos do git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715E8-C1ED-48B7-B2BE-6ACD4BD8D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reset</a:t>
            </a:r>
          </a:p>
          <a:p>
            <a:pPr lvl="1"/>
            <a:r>
              <a:rPr lang="pt-BR" dirty="0"/>
              <a:t>Redefina seu índice e diretório de trabalho para o estado de seu último </a:t>
            </a:r>
            <a:r>
              <a:rPr lang="pt-BR" dirty="0" err="1"/>
              <a:t>commit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Existe 2 tipos de reset: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4DCD9E8-9CAA-4C30-A64B-797FE799E20B}"/>
              </a:ext>
            </a:extLst>
          </p:cNvPr>
          <p:cNvSpPr txBox="1"/>
          <p:nvPr/>
        </p:nvSpPr>
        <p:spPr>
          <a:xfrm>
            <a:off x="2204717" y="3173996"/>
            <a:ext cx="69817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2"/>
            <a:r>
              <a:rPr lang="nn-NO" i="1" dirty="0">
                <a:latin typeface="Arial Unicode MS"/>
              </a:rPr>
              <a:t>git reset --soft origin/master</a:t>
            </a:r>
            <a:endParaRPr lang="pt-BR" i="1" dirty="0">
              <a:latin typeface="Arial Unicode MS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4D6349B4-0FB2-4176-BCDE-23EC899B28B1}"/>
              </a:ext>
            </a:extLst>
          </p:cNvPr>
          <p:cNvSpPr txBox="1"/>
          <p:nvPr/>
        </p:nvSpPr>
        <p:spPr>
          <a:xfrm>
            <a:off x="2204717" y="4388737"/>
            <a:ext cx="6981771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2"/>
            <a:r>
              <a:rPr lang="pt-BR" i="1" dirty="0">
                <a:latin typeface="Arial Unicode MS"/>
              </a:rPr>
              <a:t>Irá desfazer as alterações que você fez até agora!</a:t>
            </a:r>
          </a:p>
          <a:p>
            <a:pPr lvl="2"/>
            <a:r>
              <a:rPr lang="pt-BR" i="1" dirty="0" err="1">
                <a:latin typeface="Arial Unicode MS"/>
              </a:rPr>
              <a:t>git</a:t>
            </a:r>
            <a:r>
              <a:rPr lang="pt-BR" i="1" dirty="0">
                <a:latin typeface="Arial Unicode MS"/>
              </a:rPr>
              <a:t> reset --hard </a:t>
            </a:r>
          </a:p>
          <a:p>
            <a:pPr lvl="2"/>
            <a:endParaRPr lang="pt-BR" i="1" dirty="0">
              <a:latin typeface="Arial Unicode MS"/>
            </a:endParaRPr>
          </a:p>
          <a:p>
            <a:pPr lvl="2"/>
            <a:r>
              <a:rPr lang="pt-BR" i="1" dirty="0">
                <a:latin typeface="Arial Unicode MS"/>
              </a:rPr>
              <a:t>Se você quiser manter suas alterações</a:t>
            </a:r>
          </a:p>
          <a:p>
            <a:pPr lvl="2"/>
            <a:r>
              <a:rPr lang="pt-BR" i="1" dirty="0" err="1">
                <a:latin typeface="Arial Unicode MS"/>
              </a:rPr>
              <a:t>git</a:t>
            </a:r>
            <a:r>
              <a:rPr lang="pt-BR" i="1" dirty="0">
                <a:latin typeface="Arial Unicode MS"/>
              </a:rPr>
              <a:t> reset --soft</a:t>
            </a:r>
          </a:p>
        </p:txBody>
      </p:sp>
    </p:spTree>
    <p:extLst>
      <p:ext uri="{BB962C8B-B14F-4D97-AF65-F5344CB8AC3E}">
        <p14:creationId xmlns:p14="http://schemas.microsoft.com/office/powerpoint/2010/main" val="2671149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363DE-768D-47C2-8DE4-16A09E51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/>
              <a:t>Principais comandos do git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715E8-C1ED-48B7-B2BE-6ACD4BD8D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revert</a:t>
            </a:r>
            <a:endParaRPr lang="pt-BR" dirty="0"/>
          </a:p>
          <a:p>
            <a:pPr lvl="1"/>
            <a:r>
              <a:rPr lang="pt-BR" dirty="0"/>
              <a:t>Funciona de maneira muito semelhante </a:t>
            </a:r>
            <a:r>
              <a:rPr lang="pt-BR" i="1" dirty="0" err="1"/>
              <a:t>git</a:t>
            </a:r>
            <a:r>
              <a:rPr lang="pt-BR" i="1" dirty="0"/>
              <a:t> reset</a:t>
            </a:r>
            <a:r>
              <a:rPr lang="pt-BR" dirty="0"/>
              <a:t>, mas em vez de redefini-lo, criará um novo </a:t>
            </a:r>
            <a:r>
              <a:rPr lang="pt-BR" dirty="0" err="1"/>
              <a:t>commit</a:t>
            </a:r>
            <a:r>
              <a:rPr lang="pt-BR" dirty="0"/>
              <a:t> que reverte tudo o que foi introduzido pelo </a:t>
            </a:r>
            <a:r>
              <a:rPr lang="pt-BR" dirty="0" err="1"/>
              <a:t>commit</a:t>
            </a:r>
            <a:r>
              <a:rPr lang="pt-BR" dirty="0"/>
              <a:t> acidental.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A984522-0534-4AA5-9256-6720D4B76CFF}"/>
              </a:ext>
            </a:extLst>
          </p:cNvPr>
          <p:cNvSpPr txBox="1"/>
          <p:nvPr/>
        </p:nvSpPr>
        <p:spPr>
          <a:xfrm>
            <a:off x="2274167" y="3244334"/>
            <a:ext cx="69817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2"/>
            <a:r>
              <a:rPr lang="en-US" i="1" dirty="0">
                <a:latin typeface="Arial Unicode MS"/>
              </a:rPr>
              <a:t>git revert</a:t>
            </a:r>
            <a:endParaRPr lang="pt-BR" i="1" dirty="0"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05547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363DE-768D-47C2-8DE4-16A09E51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Uma Breve história do </a:t>
            </a:r>
            <a:r>
              <a:rPr lang="pt-BR" dirty="0" err="1"/>
              <a:t>git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715E8-C1ED-48B7-B2BE-6ACD4BD8D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/>
              <a:t>Assim como muitas coisas boas na vida, o </a:t>
            </a:r>
            <a:r>
              <a:rPr lang="pt-BR" dirty="0" err="1"/>
              <a:t>Git</a:t>
            </a:r>
            <a:r>
              <a:rPr lang="pt-BR" dirty="0"/>
              <a:t> começou com um tanto de destruição criativa e controvérsia acirrada. O kernel (núcleo) do Linux é um projeto de software de código aberto de escopo razoavelmente grande. Durante a maior parte do período de manutenção do kernel do Linux (1991-2002), as mudanças no software eram repassadas como patches e arquivos compactados. Em 2002, o projeto do kernel do Linux começou a usar um sistema DVCS proprietário chamado </a:t>
            </a:r>
            <a:r>
              <a:rPr lang="pt-BR" dirty="0" err="1"/>
              <a:t>BitKeeper</a:t>
            </a:r>
            <a:r>
              <a:rPr lang="pt-BR" dirty="0"/>
              <a:t>.</a:t>
            </a:r>
          </a:p>
          <a:p>
            <a:r>
              <a:rPr lang="pt-BR" dirty="0"/>
              <a:t>Em 2005, o relacionamento entre a comunidade que desenvolvia o kernel e a empresa que desenvolvia comercialmente o </a:t>
            </a:r>
            <a:r>
              <a:rPr lang="pt-BR" dirty="0" err="1"/>
              <a:t>BitKeeper</a:t>
            </a:r>
            <a:r>
              <a:rPr lang="pt-BR" dirty="0"/>
              <a:t> se desfez, e o status de isento-de-pagamento da ferramenta foi revogado. Isso levou a comunidade de desenvolvedores do Linux (em particular Linus Torvalds, o criador do Linux) a desenvolver sua própria ferramenta baseada nas lições que eles aprenderam ao usar o </a:t>
            </a:r>
            <a:r>
              <a:rPr lang="pt-BR" dirty="0" err="1"/>
              <a:t>BitKeeper</a:t>
            </a:r>
            <a:r>
              <a:rPr lang="pt-BR" dirty="0"/>
              <a:t>. Alguns dos objetivos do novo sistema eram:</a:t>
            </a:r>
          </a:p>
          <a:p>
            <a:pPr lvl="1"/>
            <a:r>
              <a:rPr lang="pt-BR" dirty="0"/>
              <a:t>Velocidade</a:t>
            </a:r>
          </a:p>
          <a:p>
            <a:pPr lvl="1"/>
            <a:r>
              <a:rPr lang="pt-BR" dirty="0"/>
              <a:t>Design simples</a:t>
            </a:r>
          </a:p>
          <a:p>
            <a:pPr lvl="1"/>
            <a:r>
              <a:rPr lang="pt-BR" dirty="0"/>
              <a:t>Suporte robusto a desenvolvimento não linear (milhares de </a:t>
            </a:r>
            <a:r>
              <a:rPr lang="pt-BR" dirty="0" err="1"/>
              <a:t>branches</a:t>
            </a:r>
            <a:r>
              <a:rPr lang="pt-BR" dirty="0"/>
              <a:t> paralelos)</a:t>
            </a:r>
          </a:p>
          <a:p>
            <a:pPr lvl="1"/>
            <a:r>
              <a:rPr lang="pt-BR" dirty="0"/>
              <a:t>Totalmente distribuído</a:t>
            </a:r>
          </a:p>
          <a:p>
            <a:pPr lvl="1"/>
            <a:r>
              <a:rPr lang="pt-BR" dirty="0"/>
              <a:t>Capaz de lidar eficientemente com grandes projetos como o kernel do Linux (velocidade e volume de dados)</a:t>
            </a:r>
          </a:p>
          <a:p>
            <a:r>
              <a:rPr lang="pt-BR" dirty="0"/>
              <a:t>Desde sua concepção em 2005, o </a:t>
            </a:r>
            <a:r>
              <a:rPr lang="pt-BR" dirty="0" err="1"/>
              <a:t>Git</a:t>
            </a:r>
            <a:r>
              <a:rPr lang="pt-BR" dirty="0"/>
              <a:t> evoluiu e amadureceu a ponto de ser um sistema fácil de usar e ainda assim mantém essas qualidades iniciais. É incrivelmente rápido, bastante eficiente com grandes projetos e possui um sistema impressionante de </a:t>
            </a:r>
            <a:r>
              <a:rPr lang="pt-BR" dirty="0" err="1"/>
              <a:t>branching</a:t>
            </a:r>
            <a:r>
              <a:rPr lang="pt-BR" dirty="0"/>
              <a:t> para desenvolvimento não-linear.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7F8B89D-BCC3-4BAA-A42F-D145CB7C17EA}"/>
              </a:ext>
            </a:extLst>
          </p:cNvPr>
          <p:cNvSpPr/>
          <p:nvPr/>
        </p:nvSpPr>
        <p:spPr>
          <a:xfrm>
            <a:off x="6170295" y="5054478"/>
            <a:ext cx="496179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>
                <a:hlinkClick r:id="rId2"/>
              </a:rPr>
              <a:t>https://git-scm.com/book/pt-br/v1/Primeiros-passos-Uma-Breve-Hist%C3%B3ria-do-Git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083846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363DE-768D-47C2-8DE4-16A09E51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/>
              <a:t>Principais comandos do git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715E8-C1ED-48B7-B2BE-6ACD4BD8D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tag</a:t>
            </a:r>
            <a:endParaRPr lang="pt-BR" dirty="0"/>
          </a:p>
          <a:p>
            <a:pPr lvl="1"/>
            <a:r>
              <a:rPr lang="pt-BR" dirty="0"/>
              <a:t>Você pode usar a marcação para definir uma alteração significativa, como uma versão.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A984522-0534-4AA5-9256-6720D4B76CFF}"/>
              </a:ext>
            </a:extLst>
          </p:cNvPr>
          <p:cNvSpPr txBox="1"/>
          <p:nvPr/>
        </p:nvSpPr>
        <p:spPr>
          <a:xfrm>
            <a:off x="2274167" y="3244334"/>
            <a:ext cx="69817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2"/>
            <a:r>
              <a:rPr lang="sv-SE" i="1" dirty="0">
                <a:latin typeface="Arial Unicode MS"/>
              </a:rPr>
              <a:t>git tag 1.0.0 &lt;commit_id&gt;</a:t>
            </a:r>
            <a:endParaRPr lang="pt-BR" i="1" dirty="0"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548459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363DE-768D-47C2-8DE4-16A09E51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/>
              <a:t>Principais comandos do git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715E8-C1ED-48B7-B2BE-6ACD4BD8D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log</a:t>
            </a:r>
          </a:p>
          <a:p>
            <a:pPr lvl="1"/>
            <a:r>
              <a:rPr lang="pt-BR" dirty="0"/>
              <a:t>Mostra uma listagem de </a:t>
            </a:r>
            <a:r>
              <a:rPr lang="pt-BR" dirty="0" err="1"/>
              <a:t>commits</a:t>
            </a:r>
            <a:r>
              <a:rPr lang="pt-BR" dirty="0"/>
              <a:t> em uma ramificação com detalhes correspondentes.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Podemos usar o parâmetro --</a:t>
            </a:r>
            <a:r>
              <a:rPr lang="pt-BR" dirty="0" err="1"/>
              <a:t>stat</a:t>
            </a:r>
            <a:r>
              <a:rPr lang="pt-BR" dirty="0"/>
              <a:t> para um log com detalhamento.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4DCD9E8-9CAA-4C30-A64B-797FE799E20B}"/>
              </a:ext>
            </a:extLst>
          </p:cNvPr>
          <p:cNvSpPr txBox="1"/>
          <p:nvPr/>
        </p:nvSpPr>
        <p:spPr>
          <a:xfrm>
            <a:off x="2274164" y="3146843"/>
            <a:ext cx="6981771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2"/>
            <a:r>
              <a:rPr lang="en-US" i="1" dirty="0">
                <a:latin typeface="Arial Unicode MS"/>
              </a:rPr>
              <a:t>commit 26a9b395ffa7fbd0890d9b99cb6cf298e10ca2c0</a:t>
            </a:r>
          </a:p>
          <a:p>
            <a:pPr lvl="2"/>
            <a:r>
              <a:rPr lang="en-US" i="1" dirty="0">
                <a:latin typeface="Arial Unicode MS"/>
              </a:rPr>
              <a:t>Author: </a:t>
            </a:r>
            <a:r>
              <a:rPr lang="en-US" i="1" dirty="0" err="1">
                <a:latin typeface="Arial Unicode MS"/>
              </a:rPr>
              <a:t>lpjunior</a:t>
            </a:r>
            <a:r>
              <a:rPr lang="en-US" i="1" dirty="0">
                <a:latin typeface="Arial Unicode MS"/>
              </a:rPr>
              <a:t> &lt;prof.lpjunior@gmail.com&gt;</a:t>
            </a:r>
          </a:p>
          <a:p>
            <a:pPr lvl="2"/>
            <a:r>
              <a:rPr lang="en-US" i="1" dirty="0">
                <a:latin typeface="Arial Unicode MS"/>
              </a:rPr>
              <a:t>Date:   Wed Jul 25 19:06:59 2018 -0300</a:t>
            </a:r>
          </a:p>
          <a:p>
            <a:pPr lvl="2"/>
            <a:endParaRPr lang="en-US" i="1" dirty="0">
              <a:latin typeface="Arial Unicode MS"/>
            </a:endParaRPr>
          </a:p>
          <a:p>
            <a:pPr lvl="2"/>
            <a:r>
              <a:rPr lang="en-US" i="1" dirty="0">
                <a:latin typeface="Arial Unicode MS"/>
              </a:rPr>
              <a:t>    Update </a:t>
            </a:r>
            <a:r>
              <a:rPr lang="en-US" i="1" dirty="0" err="1">
                <a:latin typeface="Arial Unicode MS"/>
              </a:rPr>
              <a:t>consultas.php</a:t>
            </a:r>
            <a:endParaRPr lang="pt-BR" i="1" dirty="0">
              <a:latin typeface="Arial Unicode M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ECA1EA3-3FCC-40E0-A1BF-2885A1B73B3C}"/>
              </a:ext>
            </a:extLst>
          </p:cNvPr>
          <p:cNvSpPr txBox="1"/>
          <p:nvPr/>
        </p:nvSpPr>
        <p:spPr>
          <a:xfrm>
            <a:off x="2274163" y="5466345"/>
            <a:ext cx="69817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2"/>
            <a:r>
              <a:rPr lang="en-US" i="1" dirty="0">
                <a:latin typeface="Arial Unicode MS"/>
              </a:rPr>
              <a:t>git log --stat</a:t>
            </a:r>
            <a:endParaRPr lang="pt-BR" i="1" dirty="0"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338787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363DE-768D-47C2-8DE4-16A09E51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t-BR"/>
              <a:t>Enviando </a:t>
            </a:r>
            <a:r>
              <a:rPr lang="pt-BR" dirty="0"/>
              <a:t>um projeto para o </a:t>
            </a:r>
            <a:r>
              <a:rPr lang="pt-BR" dirty="0" err="1"/>
              <a:t>git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715E8-C1ED-48B7-B2BE-6ACD4BD8D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pt-BR" dirty="0"/>
              <a:t>1ª Etapa – Diretório do projeto</a:t>
            </a:r>
          </a:p>
          <a:p>
            <a:r>
              <a:rPr lang="pt-BR" dirty="0"/>
              <a:t>Primeiramente crie uma pasta no diretório que desejar. Essa pasta será o diretório do nosso projeto.</a:t>
            </a:r>
          </a:p>
          <a:p>
            <a:pPr lvl="1"/>
            <a:endParaRPr lang="pt-BR" dirty="0"/>
          </a:p>
        </p:txBody>
      </p:sp>
      <p:pic>
        <p:nvPicPr>
          <p:cNvPr id="5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88562BEC-3559-4AF2-A3EB-1D607ACFD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178501"/>
            <a:ext cx="4960443" cy="312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8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363DE-768D-47C2-8DE4-16A09E51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t-BR"/>
              <a:t>Enviando </a:t>
            </a:r>
            <a:r>
              <a:rPr lang="pt-BR" dirty="0"/>
              <a:t>um projeto para o </a:t>
            </a:r>
            <a:r>
              <a:rPr lang="pt-BR" dirty="0" err="1"/>
              <a:t>git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715E8-C1ED-48B7-B2BE-6ACD4BD8D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pt-BR" dirty="0"/>
              <a:t>2ª Etapa – Abrindo o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Bash</a:t>
            </a:r>
            <a:endParaRPr lang="pt-BR" dirty="0"/>
          </a:p>
          <a:p>
            <a:r>
              <a:rPr lang="pt-BR" dirty="0"/>
              <a:t>Acesse a pasta criada e clique com o botão direito em qualquer área em branco da pasta.</a:t>
            </a:r>
          </a:p>
          <a:p>
            <a:r>
              <a:rPr lang="pt-BR" dirty="0"/>
              <a:t>Com o menu aberto, vá em: </a:t>
            </a:r>
            <a:br>
              <a:rPr lang="pt-BR" dirty="0"/>
            </a:br>
            <a:r>
              <a:rPr lang="pt-BR" b="1" i="1" dirty="0" err="1"/>
              <a:t>Git</a:t>
            </a:r>
            <a:r>
              <a:rPr lang="pt-BR" b="1" i="1" dirty="0"/>
              <a:t> </a:t>
            </a:r>
            <a:r>
              <a:rPr lang="pt-BR" b="1" i="1" dirty="0" err="1"/>
              <a:t>Bash</a:t>
            </a:r>
            <a:r>
              <a:rPr lang="pt-BR" b="1" i="1" dirty="0"/>
              <a:t> </a:t>
            </a:r>
            <a:r>
              <a:rPr lang="pt-BR" b="1" i="1" dirty="0" err="1"/>
              <a:t>Here</a:t>
            </a:r>
            <a:endParaRPr lang="pt-BR" b="1" i="1" dirty="0"/>
          </a:p>
          <a:p>
            <a:pPr lvl="1"/>
            <a:endParaRPr lang="pt-BR" dirty="0"/>
          </a:p>
        </p:txBody>
      </p:sp>
      <p:pic>
        <p:nvPicPr>
          <p:cNvPr id="4" name="Imagem 3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2C16D692-6301-4411-B9B8-F77213EAD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237" y="2015734"/>
            <a:ext cx="2292791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65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363DE-768D-47C2-8DE4-16A09E51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t-BR"/>
              <a:t>Enviando </a:t>
            </a:r>
            <a:r>
              <a:rPr lang="pt-BR" dirty="0"/>
              <a:t>um projeto para o </a:t>
            </a:r>
            <a:r>
              <a:rPr lang="pt-BR" dirty="0" err="1"/>
              <a:t>git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715E8-C1ED-48B7-B2BE-6ACD4BD8D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pt-BR" dirty="0"/>
              <a:t>3ª Etapa – Iniciando um repositório</a:t>
            </a:r>
          </a:p>
          <a:p>
            <a:r>
              <a:rPr lang="pt-BR" dirty="0"/>
              <a:t>Com a console do </a:t>
            </a:r>
            <a:r>
              <a:rPr lang="pt-BR" dirty="0" err="1"/>
              <a:t>git</a:t>
            </a:r>
            <a:r>
              <a:rPr lang="pt-BR" dirty="0"/>
              <a:t> aberto, digite:</a:t>
            </a:r>
          </a:p>
          <a:p>
            <a:pPr marL="457200" lvl="1" indent="0">
              <a:buNone/>
            </a:pPr>
            <a:r>
              <a:rPr lang="pt-BR" dirty="0" err="1">
                <a:highlight>
                  <a:srgbClr val="C0C0C0"/>
                </a:highlight>
              </a:rPr>
              <a:t>git</a:t>
            </a:r>
            <a:r>
              <a:rPr lang="pt-BR" dirty="0">
                <a:highlight>
                  <a:srgbClr val="C0C0C0"/>
                </a:highlight>
              </a:rPr>
              <a:t> </a:t>
            </a:r>
            <a:r>
              <a:rPr lang="pt-BR" dirty="0" err="1">
                <a:highlight>
                  <a:srgbClr val="C0C0C0"/>
                </a:highlight>
              </a:rPr>
              <a:t>init</a:t>
            </a:r>
            <a:endParaRPr lang="pt-BR" dirty="0">
              <a:highlight>
                <a:srgbClr val="C0C0C0"/>
              </a:highlight>
            </a:endParaRPr>
          </a:p>
          <a:p>
            <a:r>
              <a:rPr lang="pt-BR" dirty="0"/>
              <a:t>Pronto, com isso foi criado o diretório .</a:t>
            </a:r>
            <a:r>
              <a:rPr lang="pt-BR" dirty="0" err="1"/>
              <a:t>git</a:t>
            </a:r>
            <a:r>
              <a:rPr lang="pt-BR" dirty="0"/>
              <a:t> e já podemos </a:t>
            </a:r>
            <a:r>
              <a:rPr lang="pt-BR" dirty="0" err="1"/>
              <a:t>versionar</a:t>
            </a:r>
            <a:r>
              <a:rPr lang="pt-BR" dirty="0"/>
              <a:t> todos os arquivos que colocarmos na nossa pasta.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B7685F3-F51F-4CCE-9259-51E820A6F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246707"/>
            <a:ext cx="4960443" cy="298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088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363DE-768D-47C2-8DE4-16A09E51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t-BR"/>
              <a:t>Enviando </a:t>
            </a:r>
            <a:r>
              <a:rPr lang="pt-BR" dirty="0"/>
              <a:t>um projeto para o </a:t>
            </a:r>
            <a:r>
              <a:rPr lang="pt-BR" dirty="0" err="1"/>
              <a:t>git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715E8-C1ED-48B7-B2BE-6ACD4BD8D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pt-BR" dirty="0"/>
              <a:t>4ª Etapa – Crie um arquivo exemplo</a:t>
            </a:r>
          </a:p>
          <a:p>
            <a:r>
              <a:rPr lang="pt-BR" dirty="0"/>
              <a:t>Usando o </a:t>
            </a:r>
            <a:r>
              <a:rPr lang="pt-BR" i="1" dirty="0"/>
              <a:t>Visual Studio </a:t>
            </a:r>
            <a:r>
              <a:rPr lang="pt-BR" i="1" dirty="0" err="1"/>
              <a:t>Code</a:t>
            </a:r>
            <a:r>
              <a:rPr lang="pt-BR" i="1" dirty="0"/>
              <a:t> </a:t>
            </a:r>
            <a:r>
              <a:rPr lang="pt-BR" dirty="0"/>
              <a:t>ou qualquer outro editor de texto, digite o código ao lado e salve como index.html na pasta que criou na etapa 1.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48F0894-6863-438B-8DD6-955A2E9C0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407921"/>
            <a:ext cx="4960443" cy="266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005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363DE-768D-47C2-8DE4-16A09E51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t-BR"/>
              <a:t>Enviando </a:t>
            </a:r>
            <a:r>
              <a:rPr lang="pt-BR" dirty="0"/>
              <a:t>um projeto para o </a:t>
            </a:r>
            <a:r>
              <a:rPr lang="pt-BR" dirty="0" err="1"/>
              <a:t>git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715E8-C1ED-48B7-B2BE-6ACD4BD8D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pt-BR" dirty="0"/>
              <a:t>5ª Etapa – Verifique o status</a:t>
            </a:r>
          </a:p>
          <a:p>
            <a:r>
              <a:rPr lang="pt-BR" dirty="0"/>
              <a:t>Execute o comando:</a:t>
            </a:r>
          </a:p>
          <a:p>
            <a:pPr marL="457200" lvl="1" indent="0">
              <a:buNone/>
            </a:pPr>
            <a:r>
              <a:rPr lang="pt-BR" dirty="0" err="1">
                <a:highlight>
                  <a:srgbClr val="C0C0C0"/>
                </a:highlight>
              </a:rPr>
              <a:t>git</a:t>
            </a:r>
            <a:r>
              <a:rPr lang="pt-BR" dirty="0">
                <a:highlight>
                  <a:srgbClr val="C0C0C0"/>
                </a:highlight>
              </a:rPr>
              <a:t> status </a:t>
            </a:r>
          </a:p>
          <a:p>
            <a:r>
              <a:rPr lang="pt-BR" dirty="0"/>
              <a:t>Será exibido atual do seu </a:t>
            </a:r>
            <a:r>
              <a:rPr lang="pt-BR" dirty="0" err="1"/>
              <a:t>branch</a:t>
            </a:r>
            <a:r>
              <a:rPr lang="pt-BR" dirty="0"/>
              <a:t> com o novo arquivo em </a:t>
            </a:r>
            <a:r>
              <a:rPr lang="pt-BR" i="1" dirty="0" err="1"/>
              <a:t>untracked</a:t>
            </a:r>
            <a:r>
              <a:rPr lang="pt-BR"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6377AC4-5C90-47C8-B0DF-DAD755FA7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246707"/>
            <a:ext cx="4960443" cy="298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863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363DE-768D-47C2-8DE4-16A09E51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t-BR"/>
              <a:t>Enviando </a:t>
            </a:r>
            <a:r>
              <a:rPr lang="pt-BR" dirty="0"/>
              <a:t>um projeto para o </a:t>
            </a:r>
            <a:r>
              <a:rPr lang="pt-BR" dirty="0" err="1"/>
              <a:t>git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715E8-C1ED-48B7-B2BE-6ACD4BD8D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pt-BR" dirty="0"/>
              <a:t>6ª Etapa – Adicione o arquivo ao index</a:t>
            </a:r>
          </a:p>
          <a:p>
            <a:r>
              <a:rPr lang="pt-BR" dirty="0"/>
              <a:t>Execute o comando: </a:t>
            </a:r>
          </a:p>
          <a:p>
            <a:pPr marL="457200" lvl="1" indent="0">
              <a:buNone/>
            </a:pPr>
            <a:r>
              <a:rPr lang="pt-BR" dirty="0" err="1">
                <a:highlight>
                  <a:srgbClr val="C0C0C0"/>
                </a:highlight>
              </a:rPr>
              <a:t>git</a:t>
            </a:r>
            <a:r>
              <a:rPr lang="pt-BR" dirty="0">
                <a:highlight>
                  <a:srgbClr val="C0C0C0"/>
                </a:highlight>
              </a:rPr>
              <a:t> </a:t>
            </a:r>
            <a:r>
              <a:rPr lang="pt-BR" dirty="0" err="1">
                <a:highlight>
                  <a:srgbClr val="C0C0C0"/>
                </a:highlight>
              </a:rPr>
              <a:t>add</a:t>
            </a:r>
            <a:r>
              <a:rPr lang="pt-BR" dirty="0">
                <a:highlight>
                  <a:srgbClr val="C0C0C0"/>
                </a:highlight>
              </a:rPr>
              <a:t> index.html </a:t>
            </a:r>
          </a:p>
          <a:p>
            <a:r>
              <a:rPr lang="pt-BR" dirty="0"/>
              <a:t>Será adicionado o arquivo a área de </a:t>
            </a:r>
            <a:r>
              <a:rPr lang="pt-BR" dirty="0" err="1"/>
              <a:t>commit</a:t>
            </a:r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66F28AD-937E-48D0-ABBD-7824639AC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246707"/>
            <a:ext cx="4960443" cy="298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575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363DE-768D-47C2-8DE4-16A09E51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t-BR"/>
              <a:t>Enviando </a:t>
            </a:r>
            <a:r>
              <a:rPr lang="pt-BR" dirty="0"/>
              <a:t>um projeto para o </a:t>
            </a:r>
            <a:r>
              <a:rPr lang="pt-BR" dirty="0" err="1"/>
              <a:t>git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715E8-C1ED-48B7-B2BE-6ACD4BD8D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pt-BR" dirty="0"/>
              <a:t>7ª Etapa – Verifique novamente o status</a:t>
            </a:r>
          </a:p>
          <a:p>
            <a:r>
              <a:rPr lang="pt-BR" dirty="0"/>
              <a:t>Execute o comando:</a:t>
            </a:r>
          </a:p>
          <a:p>
            <a:pPr marL="457200" lvl="1" indent="0">
              <a:buNone/>
            </a:pPr>
            <a:r>
              <a:rPr lang="pt-BR" dirty="0" err="1">
                <a:highlight>
                  <a:srgbClr val="C0C0C0"/>
                </a:highlight>
              </a:rPr>
              <a:t>git</a:t>
            </a:r>
            <a:r>
              <a:rPr lang="pt-BR" dirty="0">
                <a:highlight>
                  <a:srgbClr val="C0C0C0"/>
                </a:highlight>
              </a:rPr>
              <a:t> status </a:t>
            </a:r>
          </a:p>
          <a:p>
            <a:r>
              <a:rPr lang="pt-BR" dirty="0"/>
              <a:t>Será exibido atual do seu </a:t>
            </a:r>
            <a:r>
              <a:rPr lang="pt-BR" dirty="0" err="1"/>
              <a:t>branch</a:t>
            </a:r>
            <a:r>
              <a:rPr lang="pt-BR" dirty="0"/>
              <a:t> com o novo arquivo em </a:t>
            </a:r>
            <a:r>
              <a:rPr lang="pt-BR" i="1" dirty="0" err="1"/>
              <a:t>staged</a:t>
            </a:r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5886D84-68C0-45A9-A67D-ACD7CCD26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246707"/>
            <a:ext cx="4960443" cy="298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639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363DE-768D-47C2-8DE4-16A09E51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t-BR"/>
              <a:t>Enviando </a:t>
            </a:r>
            <a:r>
              <a:rPr lang="pt-BR" dirty="0"/>
              <a:t>um projeto para o </a:t>
            </a:r>
            <a:r>
              <a:rPr lang="pt-BR" dirty="0" err="1"/>
              <a:t>git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715E8-C1ED-48B7-B2BE-6ACD4BD8D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pt-BR" dirty="0"/>
              <a:t>8ª Etapa – Envie o projeto</a:t>
            </a:r>
          </a:p>
          <a:p>
            <a:r>
              <a:rPr lang="pt-BR" dirty="0"/>
              <a:t>Execute o comando:</a:t>
            </a:r>
          </a:p>
          <a:p>
            <a:pPr marL="457200" lvl="1" indent="0">
              <a:buNone/>
            </a:pPr>
            <a:r>
              <a:rPr lang="pt-BR" dirty="0" err="1">
                <a:highlight>
                  <a:srgbClr val="C0C0C0"/>
                </a:highlight>
              </a:rPr>
              <a:t>git</a:t>
            </a:r>
            <a:r>
              <a:rPr lang="pt-BR" dirty="0">
                <a:highlight>
                  <a:srgbClr val="C0C0C0"/>
                </a:highlight>
              </a:rPr>
              <a:t> </a:t>
            </a:r>
            <a:r>
              <a:rPr lang="pt-BR" dirty="0" err="1">
                <a:highlight>
                  <a:srgbClr val="C0C0C0"/>
                </a:highlight>
              </a:rPr>
              <a:t>commit</a:t>
            </a:r>
            <a:r>
              <a:rPr lang="pt-BR" dirty="0">
                <a:highlight>
                  <a:srgbClr val="C0C0C0"/>
                </a:highlight>
              </a:rPr>
              <a:t> –m “Primeiro </a:t>
            </a:r>
            <a:r>
              <a:rPr lang="pt-BR" dirty="0" err="1">
                <a:highlight>
                  <a:srgbClr val="C0C0C0"/>
                </a:highlight>
              </a:rPr>
              <a:t>commit</a:t>
            </a:r>
            <a:r>
              <a:rPr lang="pt-BR" dirty="0">
                <a:highlight>
                  <a:srgbClr val="C0C0C0"/>
                </a:highlight>
              </a:rPr>
              <a:t>”</a:t>
            </a:r>
          </a:p>
          <a:p>
            <a:r>
              <a:rPr lang="pt-BR" dirty="0"/>
              <a:t>Será enviado o(s) arquivo(s) ao </a:t>
            </a:r>
            <a:r>
              <a:rPr lang="pt-BR" dirty="0" err="1"/>
              <a:t>respositório</a:t>
            </a:r>
            <a:r>
              <a:rPr lang="pt-BR" dirty="0"/>
              <a:t> </a:t>
            </a:r>
            <a:r>
              <a:rPr lang="pt-BR" dirty="0" err="1"/>
              <a:t>git</a:t>
            </a:r>
            <a:r>
              <a:rPr lang="pt-BR"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B629164-B634-4E5A-99F8-CB4A85FD0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246707"/>
            <a:ext cx="4960443" cy="298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88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363DE-768D-47C2-8DE4-16A09E51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o </a:t>
            </a:r>
            <a:r>
              <a:rPr lang="pt-BR" dirty="0" err="1"/>
              <a:t>git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715E8-C1ED-48B7-B2BE-6ACD4BD8D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1ª Etapa - Baixe o instalador no endereço: </a:t>
            </a:r>
            <a:r>
              <a:rPr lang="pt-BR" dirty="0">
                <a:hlinkClick r:id="rId2"/>
              </a:rPr>
              <a:t>http://msysgit.github.com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B3495A4-952B-40A0-9C1E-2FD2D83A41B6}"/>
              </a:ext>
            </a:extLst>
          </p:cNvPr>
          <p:cNvSpPr/>
          <p:nvPr/>
        </p:nvSpPr>
        <p:spPr>
          <a:xfrm>
            <a:off x="7301865" y="5054478"/>
            <a:ext cx="387653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>
                <a:hlinkClick r:id="rId3"/>
              </a:rPr>
              <a:t>https://git-scm.com/book/pt-br/v1/Primeiros-passos-Instalando-Git</a:t>
            </a:r>
            <a:endParaRPr lang="pt-BR" sz="105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B5945A1-2735-452E-9AC1-AABE5676F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2512" y="2559777"/>
            <a:ext cx="3360704" cy="274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950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419CA0-BFB4-4390-AB8F-5DBFCA45D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F4C623-16D7-4722-8EFB-A5B0E3BC0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07DE9EE3-6887-42B4-8342-5659F8690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555035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Microsoft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6E9C81-ACBE-459E-A7D5-2BB824B68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100E75-255E-4CDE-8326-CC1907C5A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80" y="2015732"/>
            <a:ext cx="5550355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just">
              <a:buFont typeface="Arial" panose="020B0604020202020204" pitchFamily="34" charset="0"/>
              <a:buChar char="•"/>
            </a:pPr>
            <a:r>
              <a:rPr lang="pt-BR" dirty="0"/>
              <a:t>É uma plataforma de hospedagem de código-fonte com controle de versão usando o </a:t>
            </a:r>
            <a:r>
              <a:rPr lang="pt-BR" b="1" dirty="0" err="1"/>
              <a:t>Git</a:t>
            </a:r>
            <a:r>
              <a:rPr lang="pt-BR" dirty="0"/>
              <a:t>. Ele permite que programadores, utilitários ou qualquer usuário cadastrado na plataforma contribuam em </a:t>
            </a:r>
            <a:r>
              <a:rPr lang="pt-BR" i="1" dirty="0"/>
              <a:t>projetos</a:t>
            </a:r>
            <a:r>
              <a:rPr lang="pt-BR" dirty="0"/>
              <a:t> privados e/ou </a:t>
            </a:r>
            <a:r>
              <a:rPr lang="pt-BR" b="1" dirty="0"/>
              <a:t>Open </a:t>
            </a:r>
            <a:r>
              <a:rPr lang="pt-BR" b="1" dirty="0" err="1"/>
              <a:t>Source</a:t>
            </a:r>
            <a:r>
              <a:rPr lang="pt-BR" b="1" dirty="0"/>
              <a:t> </a:t>
            </a:r>
            <a:r>
              <a:rPr lang="pt-BR" dirty="0"/>
              <a:t>de qualquer lugar do mundo. GitHub é amplamente utilizado por programadores para divulgação de seus trabalhos ou para que outros programadores contribuam com o projeto, além de promover fácil comunicação através de recursos que relatam problemas ou mesclam repositórios remotos (</a:t>
            </a:r>
            <a:r>
              <a:rPr lang="pt-BR" dirty="0" err="1"/>
              <a:t>issues</a:t>
            </a:r>
            <a:r>
              <a:rPr lang="pt-BR" dirty="0"/>
              <a:t>, </a:t>
            </a:r>
            <a:r>
              <a:rPr lang="pt-BR" dirty="0" err="1"/>
              <a:t>pull</a:t>
            </a:r>
            <a:r>
              <a:rPr lang="pt-BR" dirty="0"/>
              <a:t> </a:t>
            </a:r>
            <a:r>
              <a:rPr lang="pt-BR" dirty="0" err="1"/>
              <a:t>request</a:t>
            </a:r>
            <a:r>
              <a:rPr lang="pt-BR" dirty="0"/>
              <a:t>).</a:t>
            </a:r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EBDCB18-ABE5-43B0-8B68-89FEDAECB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63259" y="583365"/>
            <a:chExt cx="4074533" cy="518192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83C65C6-7268-490D-B4A8-927D45FAB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133D4A5-82E5-43A0-9FF0-81B7AC16C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9B72823D-A501-49C6-BA3F-500C6A6050E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19865" r="19862" b="-1"/>
          <a:stretch/>
        </p:blipFill>
        <p:spPr>
          <a:xfrm>
            <a:off x="8116373" y="1116345"/>
            <a:ext cx="2799103" cy="386617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8EC5C75-E28F-4899-9C2E-39431B82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6AAE0A1-60AD-4190-B85D-2DD814836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8242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363DE-768D-47C2-8DE4-16A09E51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t-BR" dirty="0"/>
              <a:t>Criando uma conta no </a:t>
            </a:r>
            <a:r>
              <a:rPr lang="pt-BR" dirty="0" err="1"/>
              <a:t>github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715E8-C1ED-48B7-B2BE-6ACD4BD8D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pt-BR" dirty="0"/>
              <a:t>1ª Etapa – Acesse </a:t>
            </a:r>
            <a:r>
              <a:rPr lang="pt-BR" dirty="0">
                <a:hlinkClick r:id="rId2"/>
              </a:rPr>
              <a:t>https://github.com/</a:t>
            </a:r>
            <a:endParaRPr lang="pt-BR" dirty="0"/>
          </a:p>
          <a:p>
            <a:endParaRPr lang="pt-BR" dirty="0"/>
          </a:p>
          <a:p>
            <a:r>
              <a:rPr lang="pt-BR" dirty="0"/>
              <a:t>Preencha no formulário os dados:</a:t>
            </a:r>
          </a:p>
          <a:p>
            <a:pPr lvl="1"/>
            <a:r>
              <a:rPr lang="pt-BR" dirty="0"/>
              <a:t>Usuário</a:t>
            </a:r>
          </a:p>
          <a:p>
            <a:pPr lvl="1"/>
            <a:r>
              <a:rPr lang="pt-BR" dirty="0"/>
              <a:t>E-mail</a:t>
            </a:r>
          </a:p>
          <a:p>
            <a:pPr lvl="1"/>
            <a:r>
              <a:rPr lang="pt-BR" dirty="0"/>
              <a:t>Senha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600384A-E944-4EB1-A7A1-6A3F40A83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2407921"/>
            <a:ext cx="4960443" cy="266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1678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363DE-768D-47C2-8DE4-16A09E51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t-BR" dirty="0"/>
              <a:t>Criando uma conta no </a:t>
            </a:r>
            <a:r>
              <a:rPr lang="pt-BR" dirty="0" err="1"/>
              <a:t>github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715E8-C1ED-48B7-B2BE-6ACD4BD8D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pt-BR" dirty="0"/>
              <a:t>2ª Etapa – Selecione o tipo de plano para sua conta.</a:t>
            </a:r>
          </a:p>
          <a:p>
            <a:endParaRPr lang="pt-BR" dirty="0"/>
          </a:p>
          <a:p>
            <a:r>
              <a:rPr lang="pt-BR" dirty="0"/>
              <a:t>Pode deixar selecionado </a:t>
            </a:r>
            <a:r>
              <a:rPr lang="pt-BR" i="1" dirty="0" err="1"/>
              <a:t>Unlimited</a:t>
            </a:r>
            <a:r>
              <a:rPr lang="pt-BR" i="1" dirty="0"/>
              <a:t> </a:t>
            </a:r>
            <a:r>
              <a:rPr lang="pt-BR" i="1" dirty="0" err="1"/>
              <a:t>public</a:t>
            </a:r>
            <a:r>
              <a:rPr lang="pt-BR" i="1" dirty="0"/>
              <a:t> </a:t>
            </a:r>
            <a:r>
              <a:rPr lang="pt-BR" i="1" dirty="0" err="1"/>
              <a:t>repositories</a:t>
            </a:r>
            <a:r>
              <a:rPr lang="pt-BR" i="1" dirty="0"/>
              <a:t> for </a:t>
            </a:r>
            <a:r>
              <a:rPr lang="pt-BR" i="1" dirty="0" err="1"/>
              <a:t>free</a:t>
            </a:r>
            <a:r>
              <a:rPr lang="pt-BR" i="1" dirty="0"/>
              <a:t>.</a:t>
            </a:r>
          </a:p>
          <a:p>
            <a:endParaRPr lang="pt-BR" i="1" dirty="0"/>
          </a:p>
          <a:p>
            <a:r>
              <a:rPr lang="pt-BR" dirty="0"/>
              <a:t>Clique em </a:t>
            </a:r>
            <a:r>
              <a:rPr lang="pt-BR" i="1" dirty="0" err="1"/>
              <a:t>next</a:t>
            </a:r>
            <a:r>
              <a:rPr lang="pt-BR" i="1" dirty="0"/>
              <a:t>.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C74C2AF-5A50-41BB-8CE8-9211AB536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407921"/>
            <a:ext cx="4960443" cy="266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682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363DE-768D-47C2-8DE4-16A09E51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t-BR" dirty="0"/>
              <a:t>Criando uma conta no </a:t>
            </a:r>
            <a:r>
              <a:rPr lang="pt-BR" dirty="0" err="1"/>
              <a:t>github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715E8-C1ED-48B7-B2BE-6ACD4BD8D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3ª Etapa – Fale um pouco sobre suas experiências.</a:t>
            </a:r>
          </a:p>
          <a:p>
            <a:pPr marL="0" indent="0">
              <a:buNone/>
            </a:pPr>
            <a:endParaRPr lang="pt-BR" i="1" dirty="0"/>
          </a:p>
          <a:p>
            <a:r>
              <a:rPr lang="pt-BR" dirty="0"/>
              <a:t>Em</a:t>
            </a:r>
            <a:r>
              <a:rPr lang="pt-BR" i="1" dirty="0"/>
              <a:t>: </a:t>
            </a:r>
            <a:r>
              <a:rPr lang="en-US" i="1" dirty="0"/>
              <a:t>How would you describe your level of programming experience?</a:t>
            </a:r>
          </a:p>
          <a:p>
            <a:pPr lvl="1"/>
            <a:r>
              <a:rPr lang="pt-BR" i="1" dirty="0"/>
              <a:t>Diga seu nível de experiência em programação</a:t>
            </a:r>
          </a:p>
          <a:p>
            <a:r>
              <a:rPr lang="pt-BR" dirty="0"/>
              <a:t>Em</a:t>
            </a:r>
            <a:r>
              <a:rPr lang="pt-BR" i="1" dirty="0"/>
              <a:t>: </a:t>
            </a:r>
            <a:r>
              <a:rPr lang="en-US" i="1" dirty="0"/>
              <a:t>What do you plan to use GitHub for? </a:t>
            </a:r>
          </a:p>
          <a:p>
            <a:pPr lvl="1"/>
            <a:r>
              <a:rPr lang="pt-BR" i="1" dirty="0"/>
              <a:t>Diga quais seus interesses de uso do GitHub</a:t>
            </a:r>
          </a:p>
          <a:p>
            <a:r>
              <a:rPr lang="pt-BR" dirty="0"/>
              <a:t>Em: </a:t>
            </a:r>
            <a:r>
              <a:rPr lang="en-US" i="1" dirty="0"/>
              <a:t>Which is closest to how you would describe yourself?</a:t>
            </a:r>
          </a:p>
          <a:p>
            <a:pPr lvl="1"/>
            <a:r>
              <a:rPr lang="pt-BR" i="1" dirty="0"/>
              <a:t>Diga como você se descreve</a:t>
            </a:r>
          </a:p>
          <a:p>
            <a:r>
              <a:rPr lang="pt-BR" dirty="0"/>
              <a:t>Clique em </a:t>
            </a:r>
            <a:r>
              <a:rPr lang="pt-BR" i="1" dirty="0" err="1"/>
              <a:t>Submit</a:t>
            </a:r>
            <a:r>
              <a:rPr lang="pt-BR" i="1" dirty="0"/>
              <a:t>.</a:t>
            </a:r>
          </a:p>
          <a:p>
            <a:r>
              <a:rPr lang="pt-BR" i="1" dirty="0" err="1">
                <a:solidFill>
                  <a:srgbClr val="FF0000"/>
                </a:solidFill>
              </a:rPr>
              <a:t>Obs</a:t>
            </a:r>
            <a:r>
              <a:rPr lang="pt-BR" i="1" dirty="0"/>
              <a:t>: </a:t>
            </a:r>
            <a:r>
              <a:rPr lang="pt-BR" dirty="0"/>
              <a:t>caso não queira preencher essas informações clique em </a:t>
            </a:r>
            <a:r>
              <a:rPr lang="pt-BR" b="1" i="1" dirty="0" err="1"/>
              <a:t>skip</a:t>
            </a:r>
            <a:r>
              <a:rPr lang="pt-BR" b="1" i="1" dirty="0"/>
              <a:t> </a:t>
            </a:r>
            <a:r>
              <a:rPr lang="pt-BR" b="1" i="1" dirty="0" err="1"/>
              <a:t>this</a:t>
            </a:r>
            <a:r>
              <a:rPr lang="pt-BR" b="1" i="1" dirty="0"/>
              <a:t> </a:t>
            </a:r>
            <a:r>
              <a:rPr lang="pt-BR" b="1" i="1" dirty="0" err="1"/>
              <a:t>step</a:t>
            </a:r>
            <a:r>
              <a:rPr lang="pt-BR" i="1" dirty="0"/>
              <a:t> </a:t>
            </a:r>
            <a:r>
              <a:rPr lang="pt-BR" dirty="0"/>
              <a:t>ao lado do botão </a:t>
            </a:r>
            <a:r>
              <a:rPr lang="pt-BR" b="1" i="1" dirty="0" err="1"/>
              <a:t>Submit</a:t>
            </a:r>
            <a:endParaRPr lang="pt-BR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4BB3455-1A8A-49D4-91D6-8A34528F4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345916"/>
            <a:ext cx="4960443" cy="279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34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363DE-768D-47C2-8DE4-16A09E51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t-BR" dirty="0"/>
              <a:t>Criando uma conta no </a:t>
            </a:r>
            <a:r>
              <a:rPr lang="pt-BR" dirty="0" err="1"/>
              <a:t>github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715E8-C1ED-48B7-B2BE-6ACD4BD8D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pt-BR" dirty="0"/>
              <a:t>4ª Etapa – Confirme seu e-mail.</a:t>
            </a:r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 err="1"/>
              <a:t>Github</a:t>
            </a:r>
            <a:r>
              <a:rPr lang="pt-BR" dirty="0"/>
              <a:t> enviará um e-mail para confirmação da conta criada, acesse seu e-mail e clique no link em anexo.</a:t>
            </a:r>
          </a:p>
        </p:txBody>
      </p:sp>
      <p:pic>
        <p:nvPicPr>
          <p:cNvPr id="5" name="Picture 2" descr="Resultado de imagem para email wallpaper">
            <a:extLst>
              <a:ext uri="{FF2B5EF4-FFF2-40B4-BE49-F238E27FC236}">
                <a16:creationId xmlns:a16="http://schemas.microsoft.com/office/drawing/2014/main" id="{2AEC6657-04C5-4107-90CC-4C2A7211D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1" y="2345916"/>
            <a:ext cx="4960443" cy="279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7776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363DE-768D-47C2-8DE4-16A09E51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t-BR" dirty="0"/>
              <a:t>Criando um repositório no </a:t>
            </a:r>
            <a:r>
              <a:rPr lang="pt-BR" dirty="0" err="1"/>
              <a:t>github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715E8-C1ED-48B7-B2BE-6ACD4BD8D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pt-BR" dirty="0"/>
              <a:t>1ª Etapa – Após efetuar login no </a:t>
            </a:r>
            <a:r>
              <a:rPr lang="pt-BR" dirty="0" err="1"/>
              <a:t>github</a:t>
            </a:r>
            <a:r>
              <a:rPr lang="pt-BR" dirty="0"/>
              <a:t>, na sua página principal procure por </a:t>
            </a:r>
            <a:r>
              <a:rPr lang="pt-BR" b="1" i="1" dirty="0"/>
              <a:t>Start a Project </a:t>
            </a:r>
            <a:r>
              <a:rPr lang="pt-BR" dirty="0"/>
              <a:t>ou</a:t>
            </a:r>
            <a:r>
              <a:rPr lang="pt-BR" b="1" i="1" dirty="0"/>
              <a:t> New </a:t>
            </a:r>
            <a:r>
              <a:rPr lang="pt-BR" b="1" i="1" dirty="0" err="1"/>
              <a:t>repository</a:t>
            </a:r>
            <a:endParaRPr lang="pt-BR" b="1" i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8F2119-559A-43C6-B08F-07E2A8D77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345916"/>
            <a:ext cx="4960443" cy="279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022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363DE-768D-47C2-8DE4-16A09E51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t-BR"/>
              <a:t>Criando um repositório no github</a:t>
            </a:r>
            <a:br>
              <a:rPr lang="pt-BR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715E8-C1ED-48B7-B2BE-6ACD4BD8D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pt-BR" dirty="0"/>
              <a:t>2ª Etapa – Preencher os dados do repositório.</a:t>
            </a:r>
          </a:p>
          <a:p>
            <a:r>
              <a:rPr lang="pt-BR" dirty="0"/>
              <a:t>Em: </a:t>
            </a:r>
            <a:r>
              <a:rPr lang="pt-BR" i="1" dirty="0" err="1"/>
              <a:t>Repository</a:t>
            </a:r>
            <a:r>
              <a:rPr lang="pt-BR" i="1" dirty="0"/>
              <a:t> </a:t>
            </a:r>
            <a:r>
              <a:rPr lang="pt-BR" i="1" dirty="0" err="1"/>
              <a:t>name</a:t>
            </a:r>
            <a:endParaRPr lang="pt-BR" i="1" dirty="0"/>
          </a:p>
          <a:p>
            <a:pPr lvl="1"/>
            <a:r>
              <a:rPr lang="pt-BR" i="1" dirty="0"/>
              <a:t>Defina um nome para seu repositório</a:t>
            </a:r>
          </a:p>
          <a:p>
            <a:r>
              <a:rPr lang="pt-BR" dirty="0"/>
              <a:t>Em: </a:t>
            </a:r>
            <a:r>
              <a:rPr lang="pt-BR" i="1" dirty="0" err="1"/>
              <a:t>Description</a:t>
            </a:r>
            <a:r>
              <a:rPr lang="pt-BR" i="1" dirty="0"/>
              <a:t> (opcional)</a:t>
            </a:r>
          </a:p>
          <a:p>
            <a:pPr lvl="1"/>
            <a:r>
              <a:rPr lang="pt-BR" i="1" dirty="0"/>
              <a:t>Escreva uma breve informação sobre o projeto</a:t>
            </a:r>
          </a:p>
          <a:p>
            <a:r>
              <a:rPr lang="pt-BR" dirty="0"/>
              <a:t>Clique me </a:t>
            </a:r>
            <a:r>
              <a:rPr lang="pt-BR" b="1" dirty="0" err="1"/>
              <a:t>Create</a:t>
            </a:r>
            <a:r>
              <a:rPr lang="pt-BR" b="1" dirty="0"/>
              <a:t> </a:t>
            </a:r>
            <a:r>
              <a:rPr lang="pt-BR" b="1" dirty="0" err="1"/>
              <a:t>repository</a:t>
            </a:r>
            <a:endParaRPr lang="pt-BR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83C6C7A-A082-476B-9953-5D9863445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407921"/>
            <a:ext cx="4960443" cy="266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315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363DE-768D-47C2-8DE4-16A09E51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t-BR"/>
              <a:t>Criando um repositório no github</a:t>
            </a:r>
            <a:br>
              <a:rPr lang="pt-BR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715E8-C1ED-48B7-B2BE-6ACD4BD8D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pt-BR" dirty="0"/>
              <a:t>3ª Etapa – Repositório criado.</a:t>
            </a:r>
          </a:p>
          <a:p>
            <a:r>
              <a:rPr lang="pt-BR" dirty="0"/>
              <a:t>Com o repositório criado, podemos trabalhar com o </a:t>
            </a:r>
            <a:r>
              <a:rPr lang="pt-BR" dirty="0" err="1"/>
              <a:t>git</a:t>
            </a:r>
            <a:r>
              <a:rPr lang="pt-BR" dirty="0"/>
              <a:t> remoto, usando a </a:t>
            </a:r>
            <a:r>
              <a:rPr lang="pt-BR" dirty="0" err="1"/>
              <a:t>url</a:t>
            </a:r>
            <a:r>
              <a:rPr lang="pt-BR" dirty="0"/>
              <a:t> em </a:t>
            </a:r>
            <a:r>
              <a:rPr lang="pt-BR" b="1" i="1" dirty="0"/>
              <a:t>HTTPS</a:t>
            </a:r>
            <a:r>
              <a:rPr lang="pt-BR" dirty="0"/>
              <a:t> ou </a:t>
            </a:r>
            <a:r>
              <a:rPr lang="pt-BR" b="1" i="1" dirty="0"/>
              <a:t>SSH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D7F8DDA-B662-4D98-9C2B-50D01362D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407921"/>
            <a:ext cx="4960443" cy="266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354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363DE-768D-47C2-8DE4-16A09E51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t-BR" dirty="0"/>
              <a:t>Enviando um projeto para o </a:t>
            </a:r>
            <a:r>
              <a:rPr lang="pt-BR" dirty="0" err="1"/>
              <a:t>github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715E8-C1ED-48B7-B2BE-6ACD4BD8D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pt-BR" dirty="0"/>
              <a:t>1ª Etapa – Adicionando o endereço remoto</a:t>
            </a:r>
          </a:p>
          <a:p>
            <a:r>
              <a:rPr lang="pt-BR" dirty="0"/>
              <a:t>Com nosso repositório criado, copia a URL HTTPS dele e digite o seguinte comando:</a:t>
            </a:r>
          </a:p>
          <a:p>
            <a:pPr marL="457200" lvl="1" indent="0">
              <a:buNone/>
            </a:pPr>
            <a:r>
              <a:rPr lang="pt-BR" dirty="0" err="1">
                <a:highlight>
                  <a:srgbClr val="C0C0C0"/>
                </a:highlight>
              </a:rPr>
              <a:t>git</a:t>
            </a:r>
            <a:r>
              <a:rPr lang="pt-BR" dirty="0">
                <a:highlight>
                  <a:srgbClr val="C0C0C0"/>
                </a:highlight>
              </a:rPr>
              <a:t> </a:t>
            </a:r>
            <a:r>
              <a:rPr lang="pt-BR" dirty="0" err="1">
                <a:highlight>
                  <a:srgbClr val="C0C0C0"/>
                </a:highlight>
              </a:rPr>
              <a:t>remote</a:t>
            </a:r>
            <a:r>
              <a:rPr lang="pt-BR" dirty="0">
                <a:highlight>
                  <a:srgbClr val="C0C0C0"/>
                </a:highlight>
              </a:rPr>
              <a:t> </a:t>
            </a:r>
            <a:r>
              <a:rPr lang="pt-BR" dirty="0" err="1">
                <a:highlight>
                  <a:srgbClr val="C0C0C0"/>
                </a:highlight>
              </a:rPr>
              <a:t>add</a:t>
            </a:r>
            <a:r>
              <a:rPr lang="pt-BR" dirty="0">
                <a:highlight>
                  <a:srgbClr val="C0C0C0"/>
                </a:highlight>
              </a:rPr>
              <a:t> </a:t>
            </a:r>
            <a:r>
              <a:rPr lang="pt-BR" dirty="0" err="1">
                <a:highlight>
                  <a:srgbClr val="C0C0C0"/>
                </a:highlight>
              </a:rPr>
              <a:t>origin</a:t>
            </a:r>
            <a:r>
              <a:rPr lang="pt-BR" dirty="0">
                <a:highlight>
                  <a:srgbClr val="C0C0C0"/>
                </a:highlight>
              </a:rPr>
              <a:t> &lt;URL&gt;</a:t>
            </a:r>
          </a:p>
          <a:p>
            <a:r>
              <a:rPr lang="pt-BR" dirty="0"/>
              <a:t>Será adicionado ao escopo do projeto o URL do </a:t>
            </a:r>
            <a:r>
              <a:rPr lang="pt-BR" dirty="0" err="1"/>
              <a:t>github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59BCC70-4B37-47D6-9F09-727C86804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246707"/>
            <a:ext cx="4960443" cy="298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2399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363DE-768D-47C2-8DE4-16A09E51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t-BR" dirty="0"/>
              <a:t>Enviando um projeto para o </a:t>
            </a:r>
            <a:r>
              <a:rPr lang="pt-BR" dirty="0" err="1"/>
              <a:t>github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715E8-C1ED-48B7-B2BE-6ACD4BD8D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pt-BR" dirty="0"/>
              <a:t>2ª Etapa – Enviando para o </a:t>
            </a:r>
            <a:r>
              <a:rPr lang="pt-BR" dirty="0" err="1"/>
              <a:t>Github</a:t>
            </a:r>
            <a:endParaRPr lang="pt-BR" dirty="0"/>
          </a:p>
          <a:p>
            <a:r>
              <a:rPr lang="pt-BR" dirty="0"/>
              <a:t>Execute o comando :</a:t>
            </a:r>
          </a:p>
          <a:p>
            <a:pPr marL="457200" lvl="1" indent="0">
              <a:buNone/>
            </a:pPr>
            <a:r>
              <a:rPr lang="pt-BR" dirty="0" err="1">
                <a:highlight>
                  <a:srgbClr val="C0C0C0"/>
                </a:highlight>
              </a:rPr>
              <a:t>git</a:t>
            </a:r>
            <a:r>
              <a:rPr lang="pt-BR" dirty="0">
                <a:highlight>
                  <a:srgbClr val="C0C0C0"/>
                </a:highlight>
              </a:rPr>
              <a:t> </a:t>
            </a:r>
            <a:r>
              <a:rPr lang="pt-BR" dirty="0" err="1">
                <a:highlight>
                  <a:srgbClr val="C0C0C0"/>
                </a:highlight>
              </a:rPr>
              <a:t>push</a:t>
            </a:r>
            <a:r>
              <a:rPr lang="pt-BR" dirty="0">
                <a:highlight>
                  <a:srgbClr val="C0C0C0"/>
                </a:highlight>
              </a:rPr>
              <a:t> -u </a:t>
            </a:r>
            <a:r>
              <a:rPr lang="pt-BR" dirty="0" err="1">
                <a:highlight>
                  <a:srgbClr val="C0C0C0"/>
                </a:highlight>
              </a:rPr>
              <a:t>origin</a:t>
            </a:r>
            <a:r>
              <a:rPr lang="pt-BR" dirty="0">
                <a:highlight>
                  <a:srgbClr val="C0C0C0"/>
                </a:highlight>
              </a:rPr>
              <a:t> </a:t>
            </a:r>
            <a:r>
              <a:rPr lang="pt-BR" dirty="0" err="1">
                <a:highlight>
                  <a:srgbClr val="C0C0C0"/>
                </a:highlight>
              </a:rPr>
              <a:t>master</a:t>
            </a:r>
            <a:endParaRPr lang="pt-BR" dirty="0">
              <a:highlight>
                <a:srgbClr val="C0C0C0"/>
              </a:highlight>
            </a:endParaRPr>
          </a:p>
          <a:p>
            <a:r>
              <a:rPr lang="pt-BR" dirty="0"/>
              <a:t>Será enviado o projeto para o </a:t>
            </a:r>
            <a:r>
              <a:rPr lang="pt-BR" dirty="0" err="1"/>
              <a:t>Github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EC86F4E-C780-46ED-99CF-11995BDC4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246249"/>
            <a:ext cx="4960443" cy="298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92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363DE-768D-47C2-8DE4-16A09E51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o </a:t>
            </a:r>
            <a:r>
              <a:rPr lang="pt-BR" dirty="0" err="1"/>
              <a:t>git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715E8-C1ED-48B7-B2BE-6ACD4BD8D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2ª Etapa - Deixe como está e clique em </a:t>
            </a:r>
            <a:r>
              <a:rPr lang="pt-BR" i="1" u="sng" dirty="0"/>
              <a:t>Next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B3495A4-952B-40A0-9C1E-2FD2D83A41B6}"/>
              </a:ext>
            </a:extLst>
          </p:cNvPr>
          <p:cNvSpPr/>
          <p:nvPr/>
        </p:nvSpPr>
        <p:spPr>
          <a:xfrm>
            <a:off x="7301865" y="5054478"/>
            <a:ext cx="387653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>
                <a:hlinkClick r:id="rId2"/>
              </a:rPr>
              <a:t>https://git-scm.com/book/pt-br/v1/Primeiros-passos-Instalando-Git</a:t>
            </a:r>
            <a:endParaRPr lang="pt-BR" sz="105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0C70048-0C0A-45A4-A07D-006A62950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513" y="2559777"/>
            <a:ext cx="3360703" cy="274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707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363DE-768D-47C2-8DE4-16A09E51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t-BR" dirty="0"/>
              <a:t>Enviando um projeto para o </a:t>
            </a:r>
            <a:r>
              <a:rPr lang="pt-BR" dirty="0" err="1"/>
              <a:t>github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715E8-C1ED-48B7-B2BE-6ACD4BD8D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pt-BR" dirty="0"/>
              <a:t>3ª Etapa – Visualizando o projeto</a:t>
            </a:r>
          </a:p>
          <a:p>
            <a:r>
              <a:rPr lang="pt-BR" dirty="0"/>
              <a:t>Volte a página do </a:t>
            </a:r>
            <a:r>
              <a:rPr lang="pt-BR" dirty="0" err="1"/>
              <a:t>Github</a:t>
            </a:r>
            <a:r>
              <a:rPr lang="pt-BR" dirty="0"/>
              <a:t> e acesse o repositório, agora a tela dele se apresenta diferente, com o(s) arquivo(s) que enviamos.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647BE54-24EC-46E7-A54B-32454B192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407921"/>
            <a:ext cx="4960443" cy="266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7185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0419CA0-BFB4-4390-AB8F-5DBFCA45D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CF4C623-16D7-4722-8EFB-A5B0E3BC0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07DE9EE3-6887-42B4-8342-5659F8690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555035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Atlassian </a:t>
            </a:r>
            <a:r>
              <a:rPr lang="pt-BR" dirty="0" err="1"/>
              <a:t>Bitbucket</a:t>
            </a:r>
            <a:r>
              <a:rPr lang="pt-BR" dirty="0"/>
              <a:t> 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6E9C81-ACBE-459E-A7D5-2BB824B68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100E75-255E-4CDE-8326-CC1907C5A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80" y="2015732"/>
            <a:ext cx="5550355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pt-BR" dirty="0"/>
              <a:t>É um serviço de hospedagem de projetos controlados através do Mercurial, um sistema de controle de versões distribuído. É similar ao GitHub (que utiliza </a:t>
            </a:r>
            <a:r>
              <a:rPr lang="pt-BR" dirty="0" err="1"/>
              <a:t>Git</a:t>
            </a:r>
            <a:r>
              <a:rPr lang="pt-BR" dirty="0"/>
              <a:t>, somente). </a:t>
            </a:r>
            <a:r>
              <a:rPr lang="pt-BR" dirty="0" err="1"/>
              <a:t>Bitbucket</a:t>
            </a:r>
            <a:r>
              <a:rPr lang="pt-BR" dirty="0"/>
              <a:t> têm um serviço grátis e um comercial. O serviço é escrito em Python.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pt-BR" dirty="0"/>
              <a:t>O </a:t>
            </a:r>
            <a:r>
              <a:rPr lang="pt-BR" dirty="0" err="1"/>
              <a:t>Bitbucket</a:t>
            </a:r>
            <a:r>
              <a:rPr lang="pt-BR" dirty="0"/>
              <a:t> também suporta repositórios usando o sistema de controle de versões </a:t>
            </a:r>
            <a:r>
              <a:rPr lang="pt-BR" dirty="0" err="1"/>
              <a:t>Git</a:t>
            </a:r>
            <a:r>
              <a:rPr lang="pt-BR" dirty="0"/>
              <a:t>.</a:t>
            </a:r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EBDCB18-ABE5-43B0-8B68-89FEDAECB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63259" y="583365"/>
            <a:chExt cx="4074533" cy="518192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83C65C6-7268-490D-B4A8-927D45FAB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133D4A5-82E5-43A0-9FF0-81B7AC16C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9B72823D-A501-49C6-BA3F-500C6A6050E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13802" r="13802" b="6"/>
          <a:stretch/>
        </p:blipFill>
        <p:spPr>
          <a:xfrm>
            <a:off x="8116373" y="1116345"/>
            <a:ext cx="2799103" cy="386617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8EC5C75-E28F-4899-9C2E-39431B82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6AAE0A1-60AD-4190-B85D-2DD814836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6088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363DE-768D-47C2-8DE4-16A09E51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t-BR" dirty="0"/>
              <a:t>Criando uma conta no </a:t>
            </a:r>
            <a:r>
              <a:rPr lang="pt-BR" dirty="0" err="1"/>
              <a:t>github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715E8-C1ED-48B7-B2BE-6ACD4BD8D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pt-BR" dirty="0"/>
              <a:t>1ª Etapa – Acesse </a:t>
            </a:r>
            <a:r>
              <a:rPr lang="pt-BR" dirty="0">
                <a:hlinkClick r:id="rId2"/>
              </a:rPr>
              <a:t>https://bitbucket.org/</a:t>
            </a:r>
            <a:endParaRPr lang="pt-BR" dirty="0"/>
          </a:p>
          <a:p>
            <a:endParaRPr lang="pt-BR" dirty="0"/>
          </a:p>
          <a:p>
            <a:r>
              <a:rPr lang="pt-BR" dirty="0"/>
              <a:t>Clique em </a:t>
            </a:r>
            <a:r>
              <a:rPr lang="pt-BR" i="1" dirty="0" err="1"/>
              <a:t>Get</a:t>
            </a:r>
            <a:r>
              <a:rPr lang="pt-BR" i="1" dirty="0"/>
              <a:t> </a:t>
            </a:r>
            <a:r>
              <a:rPr lang="pt-BR" i="1" dirty="0" err="1"/>
              <a:t>started</a:t>
            </a:r>
            <a:r>
              <a:rPr lang="pt-BR" i="1" dirty="0"/>
              <a:t> for </a:t>
            </a:r>
            <a:r>
              <a:rPr lang="pt-BR" i="1" dirty="0" err="1"/>
              <a:t>free</a:t>
            </a:r>
            <a:endParaRPr lang="pt-BR" i="1" dirty="0"/>
          </a:p>
        </p:txBody>
      </p:sp>
      <p:pic>
        <p:nvPicPr>
          <p:cNvPr id="5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55D38634-D8E7-491A-9E0D-C2B1FCAB5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2407921"/>
            <a:ext cx="4960443" cy="266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948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363DE-768D-47C2-8DE4-16A09E51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t-BR" dirty="0"/>
              <a:t>Criando uma conta no </a:t>
            </a:r>
            <a:r>
              <a:rPr lang="pt-BR" dirty="0" err="1"/>
              <a:t>github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715E8-C1ED-48B7-B2BE-6ACD4BD8D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1500" dirty="0"/>
              <a:t>2ª Etapa – Acesse </a:t>
            </a:r>
            <a:r>
              <a:rPr lang="pt-BR" sz="1500" dirty="0">
                <a:hlinkClick r:id="rId2"/>
              </a:rPr>
              <a:t>https://bitbucket.org/</a:t>
            </a:r>
            <a:endParaRPr lang="pt-BR" sz="1500" dirty="0"/>
          </a:p>
          <a:p>
            <a:pPr>
              <a:lnSpc>
                <a:spcPct val="110000"/>
              </a:lnSpc>
            </a:pPr>
            <a:endParaRPr lang="pt-BR" sz="1500" dirty="0"/>
          </a:p>
          <a:p>
            <a:pPr>
              <a:lnSpc>
                <a:spcPct val="110000"/>
              </a:lnSpc>
            </a:pPr>
            <a:r>
              <a:rPr lang="pt-BR" sz="1500" dirty="0"/>
              <a:t>Preencha no formulário os dados:</a:t>
            </a:r>
          </a:p>
          <a:p>
            <a:pPr lvl="1">
              <a:lnSpc>
                <a:spcPct val="110000"/>
              </a:lnSpc>
            </a:pPr>
            <a:r>
              <a:rPr lang="pt-BR" sz="1500" dirty="0"/>
              <a:t>E-mail</a:t>
            </a:r>
          </a:p>
          <a:p>
            <a:pPr lvl="1">
              <a:lnSpc>
                <a:spcPct val="110000"/>
              </a:lnSpc>
            </a:pPr>
            <a:r>
              <a:rPr lang="pt-BR" sz="1500" dirty="0"/>
              <a:t>Nome Completo</a:t>
            </a:r>
          </a:p>
          <a:p>
            <a:pPr lvl="1">
              <a:lnSpc>
                <a:spcPct val="110000"/>
              </a:lnSpc>
            </a:pPr>
            <a:r>
              <a:rPr lang="pt-BR" sz="1500" dirty="0"/>
              <a:t>Senha</a:t>
            </a:r>
          </a:p>
          <a:p>
            <a:pPr>
              <a:lnSpc>
                <a:spcPct val="110000"/>
              </a:lnSpc>
            </a:pPr>
            <a:r>
              <a:rPr lang="pt-BR" sz="1500" dirty="0"/>
              <a:t>Confirme o </a:t>
            </a:r>
            <a:r>
              <a:rPr lang="pt-BR" sz="1500" dirty="0" err="1"/>
              <a:t>recaptcha</a:t>
            </a:r>
            <a:endParaRPr lang="pt-BR" sz="1500" dirty="0"/>
          </a:p>
          <a:p>
            <a:pPr>
              <a:lnSpc>
                <a:spcPct val="110000"/>
              </a:lnSpc>
            </a:pPr>
            <a:r>
              <a:rPr lang="pt-BR" sz="1500" dirty="0"/>
              <a:t>Feito, clique em </a:t>
            </a:r>
            <a:r>
              <a:rPr lang="pt-BR" sz="1500" b="1" dirty="0"/>
              <a:t>continue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FECE78B-F29B-49B2-A41B-29672C6A6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2407921"/>
            <a:ext cx="4960443" cy="266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903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363DE-768D-47C2-8DE4-16A09E51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t-BR" dirty="0"/>
              <a:t>Criando uma conta no </a:t>
            </a:r>
            <a:r>
              <a:rPr lang="pt-BR" dirty="0" err="1"/>
              <a:t>github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715E8-C1ED-48B7-B2BE-6ACD4BD8D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pt-BR" dirty="0"/>
              <a:t>4ª Etapa – Confirme seu e-mail.</a:t>
            </a:r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 err="1"/>
              <a:t>Bitbucket</a:t>
            </a:r>
            <a:r>
              <a:rPr lang="pt-BR" dirty="0"/>
              <a:t> também enviará um e-mail para confirmação da conta criada, acesse seu e-mail e clique no link em anexo.</a:t>
            </a:r>
          </a:p>
        </p:txBody>
      </p:sp>
      <p:pic>
        <p:nvPicPr>
          <p:cNvPr id="5" name="Picture 2" descr="Resultado de imagem para email wallpaper">
            <a:extLst>
              <a:ext uri="{FF2B5EF4-FFF2-40B4-BE49-F238E27FC236}">
                <a16:creationId xmlns:a16="http://schemas.microsoft.com/office/drawing/2014/main" id="{2AEC6657-04C5-4107-90CC-4C2A7211D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1" y="2345916"/>
            <a:ext cx="4960443" cy="279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2392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A97D3-0FBE-4570-A8B5-2541B4767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Diferença entre o </a:t>
            </a:r>
            <a:r>
              <a:rPr lang="pt-BR" dirty="0" err="1"/>
              <a:t>github</a:t>
            </a:r>
            <a:r>
              <a:rPr lang="pt-BR" dirty="0"/>
              <a:t> e o </a:t>
            </a:r>
            <a:r>
              <a:rPr lang="pt-BR" dirty="0" err="1"/>
              <a:t>bitbuck</a:t>
            </a: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421F2D53-9601-40F4-A0BC-C7F631E4C3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79470" y="2824163"/>
            <a:ext cx="3181684" cy="2644775"/>
          </a:xfrm>
        </p:spPr>
      </p:pic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8ECF1C23-4A10-4C36-9B29-967008915B5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415213" y="2820988"/>
            <a:ext cx="2638425" cy="2638425"/>
          </a:xfrm>
        </p:spPr>
      </p:pic>
      <p:pic>
        <p:nvPicPr>
          <p:cNvPr id="2056" name="Picture 8" descr="Imagem relacionada">
            <a:extLst>
              <a:ext uri="{FF2B5EF4-FFF2-40B4-BE49-F238E27FC236}">
                <a16:creationId xmlns:a16="http://schemas.microsoft.com/office/drawing/2014/main" id="{91FAECC9-832D-4A1A-B3B4-B444D9ABD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732" y="3084209"/>
            <a:ext cx="2108738" cy="210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2012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AEED0-7EDB-40D4-8AAD-FC41DFADF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diferenças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918BBB-5DCA-4797-BAA3-545C36A516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github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FDEC06-FFDF-4424-B80E-E524921435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1700" dirty="0"/>
              <a:t>É uma rede social de projetos, aonde você pode visualizar a quantidade de arquivos por linguagem seu projeto tem.</a:t>
            </a:r>
          </a:p>
          <a:p>
            <a:pPr lvl="1"/>
            <a:r>
              <a:rPr lang="pt-BR" sz="1700" b="1" dirty="0"/>
              <a:t>Ex.:</a:t>
            </a:r>
            <a:r>
              <a:rPr lang="pt-BR" sz="1700" dirty="0"/>
              <a:t> </a:t>
            </a:r>
          </a:p>
          <a:p>
            <a:pPr lvl="2"/>
            <a:r>
              <a:rPr lang="pt-BR" dirty="0"/>
              <a:t>10% de </a:t>
            </a:r>
            <a:r>
              <a:rPr lang="pt-BR" dirty="0" err="1"/>
              <a:t>JavaScript</a:t>
            </a:r>
            <a:endParaRPr lang="pt-BR" dirty="0"/>
          </a:p>
          <a:p>
            <a:pPr lvl="2"/>
            <a:r>
              <a:rPr lang="pt-BR" dirty="0"/>
              <a:t>45% de PHP</a:t>
            </a:r>
          </a:p>
          <a:p>
            <a:pPr lvl="2"/>
            <a:r>
              <a:rPr lang="pt-BR" dirty="0"/>
              <a:t>25% de HTML</a:t>
            </a:r>
          </a:p>
          <a:p>
            <a:pPr lvl="2"/>
            <a:r>
              <a:rPr lang="pt-BR" dirty="0"/>
              <a:t>15% de CSS</a:t>
            </a:r>
          </a:p>
          <a:p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D5BD204-142A-43D5-86F2-F9E4842B2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err="1"/>
              <a:t>bitbucket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2CF7CB3-9BFD-4B51-9913-AA29BDCE48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Não tem esses recursos</a:t>
            </a:r>
          </a:p>
        </p:txBody>
      </p:sp>
      <p:pic>
        <p:nvPicPr>
          <p:cNvPr id="11266" name="Picture 2" descr="Resultado de imagem para github icon">
            <a:extLst>
              <a:ext uri="{FF2B5EF4-FFF2-40B4-BE49-F238E27FC236}">
                <a16:creationId xmlns:a16="http://schemas.microsoft.com/office/drawing/2014/main" id="{0CCDEA8E-55BF-4D66-988E-62578426A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561" y="2420520"/>
            <a:ext cx="378069" cy="37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Resultado de imagem para bitbucket icon">
            <a:extLst>
              <a:ext uri="{FF2B5EF4-FFF2-40B4-BE49-F238E27FC236}">
                <a16:creationId xmlns:a16="http://schemas.microsoft.com/office/drawing/2014/main" id="{11933934-C8DE-445C-A319-DDADA07AD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680" y="2457519"/>
            <a:ext cx="304069" cy="30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Imagem relacionada">
            <a:extLst>
              <a:ext uri="{FF2B5EF4-FFF2-40B4-BE49-F238E27FC236}">
                <a16:creationId xmlns:a16="http://schemas.microsoft.com/office/drawing/2014/main" id="{12C0BF7D-BFB7-4118-98AC-86E6EAFA1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347" y="2449093"/>
            <a:ext cx="312495" cy="31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6972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AEED0-7EDB-40D4-8AAD-FC41DFADF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diferenças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918BBB-5DCA-4797-BAA3-545C36A516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github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FDEC06-FFDF-4424-B80E-E524921435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dirty="0"/>
              <a:t>Tem como recursos um calendário de quantas alterações que fez no projeto, um histórico.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D5BD204-142A-43D5-86F2-F9E4842B2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err="1"/>
              <a:t>bitbucket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2CF7CB3-9BFD-4B51-9913-AA29BDCE48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pt-BR" dirty="0"/>
              <a:t>Não tem esse recurso</a:t>
            </a:r>
          </a:p>
        </p:txBody>
      </p:sp>
      <p:pic>
        <p:nvPicPr>
          <p:cNvPr id="11266" name="Picture 2" descr="Resultado de imagem para github icon">
            <a:extLst>
              <a:ext uri="{FF2B5EF4-FFF2-40B4-BE49-F238E27FC236}">
                <a16:creationId xmlns:a16="http://schemas.microsoft.com/office/drawing/2014/main" id="{0CCDEA8E-55BF-4D66-988E-62578426A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561" y="2420520"/>
            <a:ext cx="378069" cy="37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Resultado de imagem para bitbucket icon">
            <a:extLst>
              <a:ext uri="{FF2B5EF4-FFF2-40B4-BE49-F238E27FC236}">
                <a16:creationId xmlns:a16="http://schemas.microsoft.com/office/drawing/2014/main" id="{11933934-C8DE-445C-A319-DDADA07AD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680" y="2457519"/>
            <a:ext cx="304069" cy="30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Imagem relacionada">
            <a:extLst>
              <a:ext uri="{FF2B5EF4-FFF2-40B4-BE49-F238E27FC236}">
                <a16:creationId xmlns:a16="http://schemas.microsoft.com/office/drawing/2014/main" id="{12C0BF7D-BFB7-4118-98AC-86E6EAFA1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347" y="2449093"/>
            <a:ext cx="312495" cy="31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997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AEED0-7EDB-40D4-8AAD-FC41DFADF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diferenças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918BBB-5DCA-4797-BAA3-545C36A516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github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FDEC06-FFDF-4424-B80E-E524921435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dirty="0"/>
              <a:t>Você pode colaborar em outros projetos, utilizando o recurso </a:t>
            </a:r>
            <a:r>
              <a:rPr lang="pt-BR" dirty="0" err="1"/>
              <a:t>pull</a:t>
            </a:r>
            <a:r>
              <a:rPr lang="pt-BR" dirty="0"/>
              <a:t> </a:t>
            </a:r>
            <a:r>
              <a:rPr lang="pt-BR" dirty="0" err="1"/>
              <a:t>request</a:t>
            </a:r>
            <a:r>
              <a:rPr lang="pt-BR" dirty="0"/>
              <a:t>.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D5BD204-142A-43D5-86F2-F9E4842B2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err="1"/>
              <a:t>bitbucket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2CF7CB3-9BFD-4B51-9913-AA29BDCE48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pt-BR" dirty="0"/>
              <a:t>Não tem esse recurso</a:t>
            </a:r>
          </a:p>
        </p:txBody>
      </p:sp>
      <p:pic>
        <p:nvPicPr>
          <p:cNvPr id="11266" name="Picture 2" descr="Resultado de imagem para github icon">
            <a:extLst>
              <a:ext uri="{FF2B5EF4-FFF2-40B4-BE49-F238E27FC236}">
                <a16:creationId xmlns:a16="http://schemas.microsoft.com/office/drawing/2014/main" id="{0CCDEA8E-55BF-4D66-988E-62578426A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561" y="2420520"/>
            <a:ext cx="378069" cy="37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Resultado de imagem para bitbucket icon">
            <a:extLst>
              <a:ext uri="{FF2B5EF4-FFF2-40B4-BE49-F238E27FC236}">
                <a16:creationId xmlns:a16="http://schemas.microsoft.com/office/drawing/2014/main" id="{11933934-C8DE-445C-A319-DDADA07AD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680" y="2457519"/>
            <a:ext cx="304069" cy="30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Imagem relacionada">
            <a:extLst>
              <a:ext uri="{FF2B5EF4-FFF2-40B4-BE49-F238E27FC236}">
                <a16:creationId xmlns:a16="http://schemas.microsoft.com/office/drawing/2014/main" id="{12C0BF7D-BFB7-4118-98AC-86E6EAFA1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347" y="2449093"/>
            <a:ext cx="312495" cy="31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7008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AEED0-7EDB-40D4-8AAD-FC41DFADF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diferenças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918BBB-5DCA-4797-BAA3-545C36A516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github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FDEC06-FFDF-4424-B80E-E524921435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dirty="0"/>
              <a:t>No </a:t>
            </a:r>
            <a:r>
              <a:rPr lang="pt-BR" dirty="0" err="1"/>
              <a:t>github</a:t>
            </a:r>
            <a:r>
              <a:rPr lang="pt-BR" dirty="0"/>
              <a:t> criamos projetos normalmente de código aberto (</a:t>
            </a:r>
            <a:r>
              <a:rPr lang="pt-BR" dirty="0" err="1"/>
              <a:t>OpenSource</a:t>
            </a:r>
            <a:r>
              <a:rPr lang="pt-BR" dirty="0"/>
              <a:t>), logo um projeto publico aonde as você pode compartilhar com outras pessoas. Existe a possiblidade de criar projetos privados, porém este recurso é pago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D5BD204-142A-43D5-86F2-F9E4842B2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err="1"/>
              <a:t>bitbucket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2CF7CB3-9BFD-4B51-9913-AA29BDCE48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pt-BR" dirty="0"/>
              <a:t>Podemos criar projetos privados sem custo com limite de até 5 colaboradores.</a:t>
            </a:r>
          </a:p>
        </p:txBody>
      </p:sp>
      <p:pic>
        <p:nvPicPr>
          <p:cNvPr id="11266" name="Picture 2" descr="Resultado de imagem para github icon">
            <a:extLst>
              <a:ext uri="{FF2B5EF4-FFF2-40B4-BE49-F238E27FC236}">
                <a16:creationId xmlns:a16="http://schemas.microsoft.com/office/drawing/2014/main" id="{0CCDEA8E-55BF-4D66-988E-62578426A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561" y="2420520"/>
            <a:ext cx="378069" cy="37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Resultado de imagem para bitbucket icon">
            <a:extLst>
              <a:ext uri="{FF2B5EF4-FFF2-40B4-BE49-F238E27FC236}">
                <a16:creationId xmlns:a16="http://schemas.microsoft.com/office/drawing/2014/main" id="{11933934-C8DE-445C-A319-DDADA07AD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680" y="2457519"/>
            <a:ext cx="304069" cy="30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Imagem relacionada">
            <a:extLst>
              <a:ext uri="{FF2B5EF4-FFF2-40B4-BE49-F238E27FC236}">
                <a16:creationId xmlns:a16="http://schemas.microsoft.com/office/drawing/2014/main" id="{12C0BF7D-BFB7-4118-98AC-86E6EAFA1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347" y="2449093"/>
            <a:ext cx="312495" cy="31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460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363DE-768D-47C2-8DE4-16A09E51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o </a:t>
            </a:r>
            <a:r>
              <a:rPr lang="pt-BR" dirty="0" err="1"/>
              <a:t>git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715E8-C1ED-48B7-B2BE-6ACD4BD8D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3ª Etapa - Deixe o </a:t>
            </a:r>
            <a:r>
              <a:rPr lang="pt-BR" i="1" dirty="0"/>
              <a:t>Use Vim</a:t>
            </a:r>
            <a:r>
              <a:rPr lang="pt-BR" dirty="0"/>
              <a:t> selecionado mesmo e clique em </a:t>
            </a:r>
            <a:r>
              <a:rPr lang="pt-BR" i="1" u="sng" dirty="0"/>
              <a:t>Next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B3495A4-952B-40A0-9C1E-2FD2D83A41B6}"/>
              </a:ext>
            </a:extLst>
          </p:cNvPr>
          <p:cNvSpPr/>
          <p:nvPr/>
        </p:nvSpPr>
        <p:spPr>
          <a:xfrm>
            <a:off x="7301865" y="5054478"/>
            <a:ext cx="387653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>
                <a:hlinkClick r:id="rId2"/>
              </a:rPr>
              <a:t>https://git-scm.com/book/pt-br/v1/Primeiros-passos-Instalando-Git</a:t>
            </a:r>
            <a:endParaRPr lang="pt-BR" sz="105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ADFC0CB-126C-46EA-8F5B-C1AAFB2C8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513" y="2559778"/>
            <a:ext cx="3360703" cy="274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076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75AEF-EC6A-4BD3-97F5-6F2FC971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0B6CB9-54C1-4A4F-A00C-5F1A0CBDF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https://git-scm.com/doc</a:t>
            </a:r>
            <a:endParaRPr lang="pt-BR" dirty="0"/>
          </a:p>
          <a:p>
            <a:r>
              <a:rPr lang="pt-BR" dirty="0">
                <a:hlinkClick r:id="rId3"/>
              </a:rPr>
              <a:t>https://git-scm.com/book/pt-br/v2</a:t>
            </a:r>
            <a:endParaRPr lang="pt-BR" dirty="0"/>
          </a:p>
          <a:p>
            <a:r>
              <a:rPr lang="pt-BR" dirty="0">
                <a:hlinkClick r:id="rId4"/>
              </a:rPr>
              <a:t>https://git-scm.com/book/pt-br/v1/Primeiros-passos-Sobre-Controle-de-Vers%C3%A3o</a:t>
            </a:r>
            <a:endParaRPr lang="pt-BR" dirty="0"/>
          </a:p>
          <a:p>
            <a:r>
              <a:rPr lang="pt-BR" dirty="0">
                <a:hlinkClick r:id="rId5"/>
              </a:rPr>
              <a:t>https://pt.wikipedia.org/wiki/Git</a:t>
            </a:r>
            <a:endParaRPr lang="pt-BR" dirty="0"/>
          </a:p>
          <a:p>
            <a:r>
              <a:rPr lang="pt-BR" dirty="0">
                <a:hlinkClick r:id="rId6"/>
              </a:rPr>
              <a:t>https://pt.wikipedia.org/wiki/GitHub</a:t>
            </a:r>
            <a:endParaRPr lang="pt-BR" dirty="0"/>
          </a:p>
          <a:p>
            <a:r>
              <a:rPr lang="pt-BR" dirty="0">
                <a:hlinkClick r:id="rId7"/>
              </a:rPr>
              <a:t>https://pt.wikipedia.org/wiki/Bitbucket</a:t>
            </a:r>
            <a:endParaRPr lang="pt-BR" dirty="0"/>
          </a:p>
          <a:p>
            <a:r>
              <a:rPr lang="pt-BR" dirty="0">
                <a:hlinkClick r:id="rId8"/>
              </a:rPr>
              <a:t>http://jeiks.net/wp-content/uploads/2016/11/GIT.pdf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005F240-E6E9-436F-9A0D-53F1F61AF7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55728" y="391017"/>
            <a:ext cx="1462737" cy="146273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0E679A-0144-4CB8-A811-FEEB04B13C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21755" y="450872"/>
            <a:ext cx="1615669" cy="1343025"/>
          </a:xfrm>
          <a:prstGeom prst="rect">
            <a:avLst/>
          </a:prstGeom>
        </p:spPr>
      </p:pic>
      <p:pic>
        <p:nvPicPr>
          <p:cNvPr id="4098" name="Picture 2" descr="Resultado de imagem para git">
            <a:extLst>
              <a:ext uri="{FF2B5EF4-FFF2-40B4-BE49-F238E27FC236}">
                <a16:creationId xmlns:a16="http://schemas.microsoft.com/office/drawing/2014/main" id="{A475A7AA-0302-4097-9905-38348ED6F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703" y="450871"/>
            <a:ext cx="134302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798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363DE-768D-47C2-8DE4-16A09E51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o </a:t>
            </a:r>
            <a:r>
              <a:rPr lang="pt-BR" dirty="0" err="1"/>
              <a:t>git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715E8-C1ED-48B7-B2BE-6ACD4BD8D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4ª Etapa - Deixe selecionado </a:t>
            </a:r>
            <a:r>
              <a:rPr lang="pt-BR" i="1" dirty="0"/>
              <a:t>Use </a:t>
            </a:r>
            <a:r>
              <a:rPr lang="pt-BR" i="1" dirty="0" err="1"/>
              <a:t>Git</a:t>
            </a:r>
            <a:r>
              <a:rPr lang="pt-BR" i="1" dirty="0"/>
              <a:t> </a:t>
            </a:r>
            <a:r>
              <a:rPr lang="pt-BR" i="1" dirty="0" err="1"/>
              <a:t>from</a:t>
            </a:r>
            <a:r>
              <a:rPr lang="pt-BR" i="1" dirty="0"/>
              <a:t> </a:t>
            </a:r>
            <a:r>
              <a:rPr lang="pt-BR" i="1" dirty="0" err="1"/>
              <a:t>the</a:t>
            </a:r>
            <a:r>
              <a:rPr lang="pt-BR" i="1" dirty="0"/>
              <a:t> Windows </a:t>
            </a:r>
            <a:r>
              <a:rPr lang="pt-BR" i="1" dirty="0" err="1"/>
              <a:t>Command</a:t>
            </a:r>
            <a:r>
              <a:rPr lang="pt-BR" i="1" dirty="0"/>
              <a:t> </a:t>
            </a:r>
            <a:r>
              <a:rPr lang="pt-BR" i="1" dirty="0" err="1"/>
              <a:t>Prompt</a:t>
            </a:r>
            <a:r>
              <a:rPr lang="pt-BR" i="1" dirty="0"/>
              <a:t> </a:t>
            </a:r>
            <a:r>
              <a:rPr lang="pt-BR" dirty="0"/>
              <a:t>e clique em </a:t>
            </a:r>
            <a:r>
              <a:rPr lang="pt-BR" i="1" u="sng" dirty="0"/>
              <a:t>Next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B3495A4-952B-40A0-9C1E-2FD2D83A41B6}"/>
              </a:ext>
            </a:extLst>
          </p:cNvPr>
          <p:cNvSpPr/>
          <p:nvPr/>
        </p:nvSpPr>
        <p:spPr>
          <a:xfrm>
            <a:off x="7301865" y="5054478"/>
            <a:ext cx="387653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>
                <a:hlinkClick r:id="rId2"/>
              </a:rPr>
              <a:t>https://git-scm.com/book/pt-br/v1/Primeiros-passos-Instalando-Git</a:t>
            </a:r>
            <a:endParaRPr lang="pt-BR" sz="105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D219919-77F1-47A1-BF63-77963AC06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323" y="2559777"/>
            <a:ext cx="3360704" cy="274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546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363DE-768D-47C2-8DE4-16A09E51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o </a:t>
            </a:r>
            <a:r>
              <a:rPr lang="pt-BR" dirty="0" err="1"/>
              <a:t>git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715E8-C1ED-48B7-B2BE-6ACD4BD8D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5ª Etapa - Deixe selecionado </a:t>
            </a:r>
            <a:r>
              <a:rPr lang="pt-BR" i="1" dirty="0"/>
              <a:t>Use </a:t>
            </a:r>
            <a:r>
              <a:rPr lang="pt-BR" i="1" dirty="0" err="1"/>
              <a:t>the</a:t>
            </a:r>
            <a:r>
              <a:rPr lang="pt-BR" i="1" dirty="0"/>
              <a:t> </a:t>
            </a:r>
            <a:r>
              <a:rPr lang="pt-BR" i="1" dirty="0" err="1"/>
              <a:t>OpenSSL</a:t>
            </a:r>
            <a:r>
              <a:rPr lang="pt-BR" i="1" dirty="0"/>
              <a:t> </a:t>
            </a:r>
            <a:r>
              <a:rPr lang="pt-BR" i="1" dirty="0" err="1"/>
              <a:t>library</a:t>
            </a:r>
            <a:r>
              <a:rPr lang="pt-BR" i="1" dirty="0"/>
              <a:t> </a:t>
            </a:r>
            <a:r>
              <a:rPr lang="pt-BR" dirty="0"/>
              <a:t>e clique em </a:t>
            </a:r>
            <a:r>
              <a:rPr lang="pt-BR" i="1" u="sng" dirty="0"/>
              <a:t>Next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B3495A4-952B-40A0-9C1E-2FD2D83A41B6}"/>
              </a:ext>
            </a:extLst>
          </p:cNvPr>
          <p:cNvSpPr/>
          <p:nvPr/>
        </p:nvSpPr>
        <p:spPr>
          <a:xfrm>
            <a:off x="7301865" y="5054478"/>
            <a:ext cx="387653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>
                <a:hlinkClick r:id="rId2"/>
              </a:rPr>
              <a:t>https://git-scm.com/book/pt-br/v1/Primeiros-passos-Instalando-Git</a:t>
            </a:r>
            <a:endParaRPr lang="pt-BR" sz="105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454D7A-9E76-439E-9765-DAED2C729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905" y="2559777"/>
            <a:ext cx="3360703" cy="274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552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363DE-768D-47C2-8DE4-16A09E51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o </a:t>
            </a:r>
            <a:r>
              <a:rPr lang="pt-BR" dirty="0" err="1"/>
              <a:t>git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715E8-C1ED-48B7-B2BE-6ACD4BD8D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6ª Etapa - Deixe selecionado </a:t>
            </a:r>
            <a:r>
              <a:rPr lang="pt-BR" i="1" dirty="0"/>
              <a:t>Checkout Windows-</a:t>
            </a:r>
            <a:r>
              <a:rPr lang="pt-BR" i="1" dirty="0" err="1"/>
              <a:t>style</a:t>
            </a:r>
            <a:r>
              <a:rPr lang="pt-BR" i="1" dirty="0"/>
              <a:t> </a:t>
            </a:r>
            <a:r>
              <a:rPr lang="pt-BR" dirty="0"/>
              <a:t>e clique em </a:t>
            </a:r>
            <a:r>
              <a:rPr lang="pt-BR" i="1" u="sng" dirty="0"/>
              <a:t>Next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B3495A4-952B-40A0-9C1E-2FD2D83A41B6}"/>
              </a:ext>
            </a:extLst>
          </p:cNvPr>
          <p:cNvSpPr/>
          <p:nvPr/>
        </p:nvSpPr>
        <p:spPr>
          <a:xfrm>
            <a:off x="7301865" y="5054478"/>
            <a:ext cx="387653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>
                <a:hlinkClick r:id="rId2"/>
              </a:rPr>
              <a:t>https://git-scm.com/book/pt-br/v1/Primeiros-passos-Instalando-Git</a:t>
            </a:r>
            <a:endParaRPr lang="pt-BR" sz="105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153CA5-3D18-4867-800F-B74CBD9BD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905" y="2559776"/>
            <a:ext cx="3360704" cy="274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5054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2713</Words>
  <Application>Microsoft Office PowerPoint</Application>
  <PresentationFormat>Widescreen</PresentationFormat>
  <Paragraphs>324</Paragraphs>
  <Slides>60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60</vt:i4>
      </vt:variant>
    </vt:vector>
  </HeadingPairs>
  <TitlesOfParts>
    <vt:vector size="64" baseType="lpstr">
      <vt:lpstr>Arial</vt:lpstr>
      <vt:lpstr>Arial Unicode MS</vt:lpstr>
      <vt:lpstr>Gill Sans MT</vt:lpstr>
      <vt:lpstr>Galeria</vt:lpstr>
      <vt:lpstr>Git - Sistema de controle de versões</vt:lpstr>
      <vt:lpstr>O que é git</vt:lpstr>
      <vt:lpstr>Uma Breve história do git</vt:lpstr>
      <vt:lpstr>Instalando o git</vt:lpstr>
      <vt:lpstr>Instalando o git</vt:lpstr>
      <vt:lpstr>Instalando o git</vt:lpstr>
      <vt:lpstr>Instalando o git</vt:lpstr>
      <vt:lpstr>Instalando o git</vt:lpstr>
      <vt:lpstr>Instalando o git</vt:lpstr>
      <vt:lpstr>Instalando o git</vt:lpstr>
      <vt:lpstr>Instalando o git</vt:lpstr>
      <vt:lpstr>Principais comandos do git</vt:lpstr>
      <vt:lpstr>Principais comandos do git</vt:lpstr>
      <vt:lpstr>Principais comandos do git</vt:lpstr>
      <vt:lpstr>Principais comandos do git</vt:lpstr>
      <vt:lpstr>Principais comandos do git</vt:lpstr>
      <vt:lpstr>Principais comandos do git</vt:lpstr>
      <vt:lpstr>Principais comandos do git</vt:lpstr>
      <vt:lpstr>Principais comandos do git</vt:lpstr>
      <vt:lpstr>Principais comandos do git</vt:lpstr>
      <vt:lpstr>Principais comandos do git</vt:lpstr>
      <vt:lpstr>Principais comandos do git</vt:lpstr>
      <vt:lpstr>Principais comandos do git</vt:lpstr>
      <vt:lpstr>Principais comandos do git</vt:lpstr>
      <vt:lpstr>Principais comandos do git</vt:lpstr>
      <vt:lpstr>Principais comandos do git</vt:lpstr>
      <vt:lpstr>Principais comandos do git</vt:lpstr>
      <vt:lpstr>Principais comandos do git</vt:lpstr>
      <vt:lpstr>Principais comandos do git</vt:lpstr>
      <vt:lpstr>Principais comandos do git</vt:lpstr>
      <vt:lpstr>Principais comandos do git</vt:lpstr>
      <vt:lpstr>Enviando um projeto para o git</vt:lpstr>
      <vt:lpstr>Enviando um projeto para o git</vt:lpstr>
      <vt:lpstr>Enviando um projeto para o git</vt:lpstr>
      <vt:lpstr>Enviando um projeto para o git</vt:lpstr>
      <vt:lpstr>Enviando um projeto para o git</vt:lpstr>
      <vt:lpstr>Enviando um projeto para o git</vt:lpstr>
      <vt:lpstr>Enviando um projeto para o git</vt:lpstr>
      <vt:lpstr>Enviando um projeto para o git</vt:lpstr>
      <vt:lpstr>Microsoft github</vt:lpstr>
      <vt:lpstr>Criando uma conta no github </vt:lpstr>
      <vt:lpstr>Criando uma conta no github </vt:lpstr>
      <vt:lpstr>Criando uma conta no github </vt:lpstr>
      <vt:lpstr>Criando uma conta no github </vt:lpstr>
      <vt:lpstr>Criando um repositório no github </vt:lpstr>
      <vt:lpstr>Criando um repositório no github </vt:lpstr>
      <vt:lpstr>Criando um repositório no github </vt:lpstr>
      <vt:lpstr>Enviando um projeto para o github </vt:lpstr>
      <vt:lpstr>Enviando um projeto para o github </vt:lpstr>
      <vt:lpstr>Enviando um projeto para o github </vt:lpstr>
      <vt:lpstr>Atlassian Bitbucket </vt:lpstr>
      <vt:lpstr>Criando uma conta no github </vt:lpstr>
      <vt:lpstr>Criando uma conta no github </vt:lpstr>
      <vt:lpstr>Criando uma conta no github </vt:lpstr>
      <vt:lpstr>Diferença entre o github e o bitbuck</vt:lpstr>
      <vt:lpstr>Principais diferenças</vt:lpstr>
      <vt:lpstr>Principais diferenças</vt:lpstr>
      <vt:lpstr>Principais diferenças</vt:lpstr>
      <vt:lpstr>Principais diferenças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- Sistema de controle de versões</dc:title>
  <dc:creator>Luis Paulo</dc:creator>
  <cp:lastModifiedBy>Luis Paulo</cp:lastModifiedBy>
  <cp:revision>1</cp:revision>
  <dcterms:created xsi:type="dcterms:W3CDTF">2018-08-01T20:51:29Z</dcterms:created>
  <dcterms:modified xsi:type="dcterms:W3CDTF">2018-08-01T20:52:48Z</dcterms:modified>
</cp:coreProperties>
</file>