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1" r:id="rId3"/>
    <p:sldId id="257" r:id="rId4"/>
    <p:sldId id="266" r:id="rId5"/>
    <p:sldId id="267" r:id="rId6"/>
    <p:sldId id="262" r:id="rId7"/>
    <p:sldId id="272" r:id="rId8"/>
    <p:sldId id="265" r:id="rId9"/>
    <p:sldId id="263" r:id="rId10"/>
    <p:sldId id="271" r:id="rId11"/>
    <p:sldId id="269" r:id="rId12"/>
    <p:sldId id="268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A3C"/>
    <a:srgbClr val="7DD5AB"/>
    <a:srgbClr val="B4E8DA"/>
    <a:srgbClr val="528F27"/>
    <a:srgbClr val="5F9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455" autoAdjust="0"/>
  </p:normalViewPr>
  <p:slideViewPr>
    <p:cSldViewPr snapToGrid="0">
      <p:cViewPr varScale="1">
        <p:scale>
          <a:sx n="57" d="100"/>
          <a:sy n="57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68ACB-36DF-40BF-B63B-69CA303B50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90EC6D6-287E-49C7-AABA-61E7FF51CA91}">
      <dgm:prSet phldrT="[Texto]"/>
      <dgm:spPr>
        <a:solidFill>
          <a:srgbClr val="90AA3C"/>
        </a:solidFill>
      </dgm:spPr>
      <dgm:t>
        <a:bodyPr/>
        <a:lstStyle/>
        <a:p>
          <a:r>
            <a:rPr lang="pt-BR" dirty="0" smtClean="0"/>
            <a:t>Modelo Conceitual</a:t>
          </a:r>
          <a:endParaRPr lang="pt-BR" dirty="0"/>
        </a:p>
      </dgm:t>
    </dgm:pt>
    <dgm:pt modelId="{4513D146-8FD1-474C-B953-DA0F110E130A}" type="parTrans" cxnId="{241F6CD4-FCA0-48C6-AEB9-D22CB36C9CD9}">
      <dgm:prSet/>
      <dgm:spPr/>
      <dgm:t>
        <a:bodyPr/>
        <a:lstStyle/>
        <a:p>
          <a:endParaRPr lang="pt-BR"/>
        </a:p>
      </dgm:t>
    </dgm:pt>
    <dgm:pt modelId="{A7A3B3FB-701B-4A53-B8D6-06EA1C567454}" type="sibTrans" cxnId="{241F6CD4-FCA0-48C6-AEB9-D22CB36C9CD9}">
      <dgm:prSet/>
      <dgm:spPr>
        <a:solidFill>
          <a:srgbClr val="7DD5AB"/>
        </a:solidFill>
      </dgm:spPr>
      <dgm:t>
        <a:bodyPr/>
        <a:lstStyle/>
        <a:p>
          <a:endParaRPr lang="pt-BR"/>
        </a:p>
      </dgm:t>
    </dgm:pt>
    <dgm:pt modelId="{2439F2C9-9671-4DDD-AB18-5004641B0823}">
      <dgm:prSet phldrT="[Texto]"/>
      <dgm:spPr>
        <a:solidFill>
          <a:srgbClr val="90AA3C"/>
        </a:solidFill>
      </dgm:spPr>
      <dgm:t>
        <a:bodyPr/>
        <a:lstStyle/>
        <a:p>
          <a:r>
            <a:rPr lang="pt-BR" dirty="0" smtClean="0"/>
            <a:t>Modelo Lógico</a:t>
          </a:r>
          <a:endParaRPr lang="pt-BR" dirty="0"/>
        </a:p>
      </dgm:t>
    </dgm:pt>
    <dgm:pt modelId="{82C73283-E4AC-49F6-A121-9622F1F2135B}" type="parTrans" cxnId="{81B505C4-AEF2-4499-A5F8-AF2EBD99E6D3}">
      <dgm:prSet/>
      <dgm:spPr/>
      <dgm:t>
        <a:bodyPr/>
        <a:lstStyle/>
        <a:p>
          <a:endParaRPr lang="pt-BR"/>
        </a:p>
      </dgm:t>
    </dgm:pt>
    <dgm:pt modelId="{0439C27F-ADF3-4D56-914D-CD4833DF8B89}" type="sibTrans" cxnId="{81B505C4-AEF2-4499-A5F8-AF2EBD99E6D3}">
      <dgm:prSet/>
      <dgm:spPr>
        <a:solidFill>
          <a:srgbClr val="7DD5AB"/>
        </a:solidFill>
      </dgm:spPr>
      <dgm:t>
        <a:bodyPr/>
        <a:lstStyle/>
        <a:p>
          <a:endParaRPr lang="pt-BR"/>
        </a:p>
      </dgm:t>
    </dgm:pt>
    <dgm:pt modelId="{B475D5D5-966C-4F5C-AB6C-C3A3AC2DDDB0}">
      <dgm:prSet phldrT="[Texto]"/>
      <dgm:spPr>
        <a:solidFill>
          <a:srgbClr val="90AA3C"/>
        </a:solidFill>
      </dgm:spPr>
      <dgm:t>
        <a:bodyPr/>
        <a:lstStyle/>
        <a:p>
          <a:r>
            <a:rPr lang="pt-BR" dirty="0" smtClean="0"/>
            <a:t>Modelo Físico</a:t>
          </a:r>
          <a:endParaRPr lang="pt-BR" dirty="0"/>
        </a:p>
      </dgm:t>
    </dgm:pt>
    <dgm:pt modelId="{B1C7C836-C7CF-457B-B900-5802E93E18A5}" type="parTrans" cxnId="{D9FE2627-A0DD-4E8E-ACEF-815C32F60EA4}">
      <dgm:prSet/>
      <dgm:spPr/>
      <dgm:t>
        <a:bodyPr/>
        <a:lstStyle/>
        <a:p>
          <a:endParaRPr lang="pt-BR"/>
        </a:p>
      </dgm:t>
    </dgm:pt>
    <dgm:pt modelId="{76C2644C-E5AB-4F21-B732-5F5B40BB4FB5}" type="sibTrans" cxnId="{D9FE2627-A0DD-4E8E-ACEF-815C32F60EA4}">
      <dgm:prSet/>
      <dgm:spPr/>
      <dgm:t>
        <a:bodyPr/>
        <a:lstStyle/>
        <a:p>
          <a:endParaRPr lang="pt-BR"/>
        </a:p>
      </dgm:t>
    </dgm:pt>
    <dgm:pt modelId="{344C8044-1B56-48EC-8D27-6C269A3860B8}" type="pres">
      <dgm:prSet presAssocID="{50A68ACB-36DF-40BF-B63B-69CA303B50FC}" presName="linearFlow" presStyleCnt="0">
        <dgm:presLayoutVars>
          <dgm:resizeHandles val="exact"/>
        </dgm:presLayoutVars>
      </dgm:prSet>
      <dgm:spPr/>
    </dgm:pt>
    <dgm:pt modelId="{58D5694F-A2D5-4789-AFFF-1D11A972640F}" type="pres">
      <dgm:prSet presAssocID="{690EC6D6-287E-49C7-AABA-61E7FF51CA91}" presName="node" presStyleLbl="node1" presStyleIdx="0" presStyleCnt="3" custScaleX="275777">
        <dgm:presLayoutVars>
          <dgm:bulletEnabled val="1"/>
        </dgm:presLayoutVars>
      </dgm:prSet>
      <dgm:spPr/>
    </dgm:pt>
    <dgm:pt modelId="{5F369866-7A7B-4DAE-B6B9-C0288D40CB8B}" type="pres">
      <dgm:prSet presAssocID="{A7A3B3FB-701B-4A53-B8D6-06EA1C567454}" presName="sibTrans" presStyleLbl="sibTrans2D1" presStyleIdx="0" presStyleCnt="2"/>
      <dgm:spPr/>
    </dgm:pt>
    <dgm:pt modelId="{4D20C74A-9347-4A0C-A0D0-50AB19E27B00}" type="pres">
      <dgm:prSet presAssocID="{A7A3B3FB-701B-4A53-B8D6-06EA1C567454}" presName="connectorText" presStyleLbl="sibTrans2D1" presStyleIdx="0" presStyleCnt="2"/>
      <dgm:spPr/>
    </dgm:pt>
    <dgm:pt modelId="{83E645D5-8EFE-4BE4-A604-DF583EB7D1E7}" type="pres">
      <dgm:prSet presAssocID="{2439F2C9-9671-4DDD-AB18-5004641B0823}" presName="node" presStyleLbl="node1" presStyleIdx="1" presStyleCnt="3" custScaleX="27577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B91226-3E9A-4A52-815F-511238FE970A}" type="pres">
      <dgm:prSet presAssocID="{0439C27F-ADF3-4D56-914D-CD4833DF8B89}" presName="sibTrans" presStyleLbl="sibTrans2D1" presStyleIdx="1" presStyleCnt="2"/>
      <dgm:spPr/>
    </dgm:pt>
    <dgm:pt modelId="{DB412759-4EFA-40B7-B72C-A7038BE29F0F}" type="pres">
      <dgm:prSet presAssocID="{0439C27F-ADF3-4D56-914D-CD4833DF8B89}" presName="connectorText" presStyleLbl="sibTrans2D1" presStyleIdx="1" presStyleCnt="2"/>
      <dgm:spPr/>
    </dgm:pt>
    <dgm:pt modelId="{A419CA9C-27D2-4695-A37C-9068BA28D35B}" type="pres">
      <dgm:prSet presAssocID="{B475D5D5-966C-4F5C-AB6C-C3A3AC2DDDB0}" presName="node" presStyleLbl="node1" presStyleIdx="2" presStyleCnt="3" custScaleX="275777">
        <dgm:presLayoutVars>
          <dgm:bulletEnabled val="1"/>
        </dgm:presLayoutVars>
      </dgm:prSet>
      <dgm:spPr/>
    </dgm:pt>
  </dgm:ptLst>
  <dgm:cxnLst>
    <dgm:cxn modelId="{241F6CD4-FCA0-48C6-AEB9-D22CB36C9CD9}" srcId="{50A68ACB-36DF-40BF-B63B-69CA303B50FC}" destId="{690EC6D6-287E-49C7-AABA-61E7FF51CA91}" srcOrd="0" destOrd="0" parTransId="{4513D146-8FD1-474C-B953-DA0F110E130A}" sibTransId="{A7A3B3FB-701B-4A53-B8D6-06EA1C567454}"/>
    <dgm:cxn modelId="{81B505C4-AEF2-4499-A5F8-AF2EBD99E6D3}" srcId="{50A68ACB-36DF-40BF-B63B-69CA303B50FC}" destId="{2439F2C9-9671-4DDD-AB18-5004641B0823}" srcOrd="1" destOrd="0" parTransId="{82C73283-E4AC-49F6-A121-9622F1F2135B}" sibTransId="{0439C27F-ADF3-4D56-914D-CD4833DF8B89}"/>
    <dgm:cxn modelId="{567A8963-5180-4A8C-968A-BCE5EF047CB5}" type="presOf" srcId="{A7A3B3FB-701B-4A53-B8D6-06EA1C567454}" destId="{4D20C74A-9347-4A0C-A0D0-50AB19E27B00}" srcOrd="1" destOrd="0" presId="urn:microsoft.com/office/officeart/2005/8/layout/process2"/>
    <dgm:cxn modelId="{D9FE2627-A0DD-4E8E-ACEF-815C32F60EA4}" srcId="{50A68ACB-36DF-40BF-B63B-69CA303B50FC}" destId="{B475D5D5-966C-4F5C-AB6C-C3A3AC2DDDB0}" srcOrd="2" destOrd="0" parTransId="{B1C7C836-C7CF-457B-B900-5802E93E18A5}" sibTransId="{76C2644C-E5AB-4F21-B732-5F5B40BB4FB5}"/>
    <dgm:cxn modelId="{C9AB29CF-C82C-4BDE-896D-DDFC8B891DFD}" type="presOf" srcId="{0439C27F-ADF3-4D56-914D-CD4833DF8B89}" destId="{73B91226-3E9A-4A52-815F-511238FE970A}" srcOrd="0" destOrd="0" presId="urn:microsoft.com/office/officeart/2005/8/layout/process2"/>
    <dgm:cxn modelId="{EB0EE0B7-7A8A-4161-9C4C-C4D48D688CCF}" type="presOf" srcId="{A7A3B3FB-701B-4A53-B8D6-06EA1C567454}" destId="{5F369866-7A7B-4DAE-B6B9-C0288D40CB8B}" srcOrd="0" destOrd="0" presId="urn:microsoft.com/office/officeart/2005/8/layout/process2"/>
    <dgm:cxn modelId="{F7B02983-6DA4-49DD-BEF4-EE4E28BB363E}" type="presOf" srcId="{50A68ACB-36DF-40BF-B63B-69CA303B50FC}" destId="{344C8044-1B56-48EC-8D27-6C269A3860B8}" srcOrd="0" destOrd="0" presId="urn:microsoft.com/office/officeart/2005/8/layout/process2"/>
    <dgm:cxn modelId="{6B14E562-026C-49EF-98BB-F6B19150B63B}" type="presOf" srcId="{0439C27F-ADF3-4D56-914D-CD4833DF8B89}" destId="{DB412759-4EFA-40B7-B72C-A7038BE29F0F}" srcOrd="1" destOrd="0" presId="urn:microsoft.com/office/officeart/2005/8/layout/process2"/>
    <dgm:cxn modelId="{A20BDDB1-8DDD-4235-A0C0-ABA8924CA3FC}" type="presOf" srcId="{2439F2C9-9671-4DDD-AB18-5004641B0823}" destId="{83E645D5-8EFE-4BE4-A604-DF583EB7D1E7}" srcOrd="0" destOrd="0" presId="urn:microsoft.com/office/officeart/2005/8/layout/process2"/>
    <dgm:cxn modelId="{24CC6487-7C9F-4BCA-A0F1-C04BD08671D0}" type="presOf" srcId="{690EC6D6-287E-49C7-AABA-61E7FF51CA91}" destId="{58D5694F-A2D5-4789-AFFF-1D11A972640F}" srcOrd="0" destOrd="0" presId="urn:microsoft.com/office/officeart/2005/8/layout/process2"/>
    <dgm:cxn modelId="{D46A43F3-4679-4ED6-82B9-EE210D7DF6F7}" type="presOf" srcId="{B475D5D5-966C-4F5C-AB6C-C3A3AC2DDDB0}" destId="{A419CA9C-27D2-4695-A37C-9068BA28D35B}" srcOrd="0" destOrd="0" presId="urn:microsoft.com/office/officeart/2005/8/layout/process2"/>
    <dgm:cxn modelId="{45D83319-8953-48F4-BEB0-221D581BF218}" type="presParOf" srcId="{344C8044-1B56-48EC-8D27-6C269A3860B8}" destId="{58D5694F-A2D5-4789-AFFF-1D11A972640F}" srcOrd="0" destOrd="0" presId="urn:microsoft.com/office/officeart/2005/8/layout/process2"/>
    <dgm:cxn modelId="{46EAD134-456D-4A3D-96C3-11739D0B769E}" type="presParOf" srcId="{344C8044-1B56-48EC-8D27-6C269A3860B8}" destId="{5F369866-7A7B-4DAE-B6B9-C0288D40CB8B}" srcOrd="1" destOrd="0" presId="urn:microsoft.com/office/officeart/2005/8/layout/process2"/>
    <dgm:cxn modelId="{B137F95D-33D7-49D6-8A34-0859F6DAF9D4}" type="presParOf" srcId="{5F369866-7A7B-4DAE-B6B9-C0288D40CB8B}" destId="{4D20C74A-9347-4A0C-A0D0-50AB19E27B00}" srcOrd="0" destOrd="0" presId="urn:microsoft.com/office/officeart/2005/8/layout/process2"/>
    <dgm:cxn modelId="{DAC8F962-CB1A-4FD4-828D-C377ABCED1B1}" type="presParOf" srcId="{344C8044-1B56-48EC-8D27-6C269A3860B8}" destId="{83E645D5-8EFE-4BE4-A604-DF583EB7D1E7}" srcOrd="2" destOrd="0" presId="urn:microsoft.com/office/officeart/2005/8/layout/process2"/>
    <dgm:cxn modelId="{3A1226B3-E2A8-4139-A28B-AB9A12AA0EAD}" type="presParOf" srcId="{344C8044-1B56-48EC-8D27-6C269A3860B8}" destId="{73B91226-3E9A-4A52-815F-511238FE970A}" srcOrd="3" destOrd="0" presId="urn:microsoft.com/office/officeart/2005/8/layout/process2"/>
    <dgm:cxn modelId="{34A07918-8E40-494F-B99E-33D0B1B344BD}" type="presParOf" srcId="{73B91226-3E9A-4A52-815F-511238FE970A}" destId="{DB412759-4EFA-40B7-B72C-A7038BE29F0F}" srcOrd="0" destOrd="0" presId="urn:microsoft.com/office/officeart/2005/8/layout/process2"/>
    <dgm:cxn modelId="{EC2A59CA-D8D4-418C-90D3-640A988A60A7}" type="presParOf" srcId="{344C8044-1B56-48EC-8D27-6C269A3860B8}" destId="{A419CA9C-27D2-4695-A37C-9068BA28D35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5694F-A2D5-4789-AFFF-1D11A972640F}">
      <dsp:nvSpPr>
        <dsp:cNvPr id="0" name=""/>
        <dsp:cNvSpPr/>
      </dsp:nvSpPr>
      <dsp:spPr>
        <a:xfrm>
          <a:off x="2557802" y="0"/>
          <a:ext cx="5399995" cy="1087834"/>
        </a:xfrm>
        <a:prstGeom prst="roundRect">
          <a:avLst>
            <a:gd name="adj" fmla="val 10000"/>
          </a:avLst>
        </a:prstGeom>
        <a:solidFill>
          <a:srgbClr val="90AA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Modelo Conceitual</a:t>
          </a:r>
          <a:endParaRPr lang="pt-BR" sz="4000" kern="1200" dirty="0"/>
        </a:p>
      </dsp:txBody>
      <dsp:txXfrm>
        <a:off x="2589664" y="31862"/>
        <a:ext cx="5336271" cy="1024110"/>
      </dsp:txXfrm>
    </dsp:sp>
    <dsp:sp modelId="{5F369866-7A7B-4DAE-B6B9-C0288D40CB8B}">
      <dsp:nvSpPr>
        <dsp:cNvPr id="0" name=""/>
        <dsp:cNvSpPr/>
      </dsp:nvSpPr>
      <dsp:spPr>
        <a:xfrm rot="5400000">
          <a:off x="5053831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rgbClr val="7DD5A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/>
        </a:p>
      </dsp:txBody>
      <dsp:txXfrm rot="-5400000">
        <a:off x="5110943" y="1155824"/>
        <a:ext cx="293715" cy="285556"/>
      </dsp:txXfrm>
    </dsp:sp>
    <dsp:sp modelId="{83E645D5-8EFE-4BE4-A604-DF583EB7D1E7}">
      <dsp:nvSpPr>
        <dsp:cNvPr id="0" name=""/>
        <dsp:cNvSpPr/>
      </dsp:nvSpPr>
      <dsp:spPr>
        <a:xfrm>
          <a:off x="2557802" y="1631751"/>
          <a:ext cx="5399995" cy="1087834"/>
        </a:xfrm>
        <a:prstGeom prst="roundRect">
          <a:avLst>
            <a:gd name="adj" fmla="val 10000"/>
          </a:avLst>
        </a:prstGeom>
        <a:solidFill>
          <a:srgbClr val="90AA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Modelo Lógico</a:t>
          </a:r>
          <a:endParaRPr lang="pt-BR" sz="3900" kern="1200" dirty="0"/>
        </a:p>
      </dsp:txBody>
      <dsp:txXfrm>
        <a:off x="2589664" y="1663613"/>
        <a:ext cx="5336271" cy="1024110"/>
      </dsp:txXfrm>
    </dsp:sp>
    <dsp:sp modelId="{73B91226-3E9A-4A52-815F-511238FE970A}">
      <dsp:nvSpPr>
        <dsp:cNvPr id="0" name=""/>
        <dsp:cNvSpPr/>
      </dsp:nvSpPr>
      <dsp:spPr>
        <a:xfrm rot="5400000">
          <a:off x="5053831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rgbClr val="7DD5A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/>
        </a:p>
      </dsp:txBody>
      <dsp:txXfrm rot="-5400000">
        <a:off x="5110943" y="2787576"/>
        <a:ext cx="293715" cy="285556"/>
      </dsp:txXfrm>
    </dsp:sp>
    <dsp:sp modelId="{A419CA9C-27D2-4695-A37C-9068BA28D35B}">
      <dsp:nvSpPr>
        <dsp:cNvPr id="0" name=""/>
        <dsp:cNvSpPr/>
      </dsp:nvSpPr>
      <dsp:spPr>
        <a:xfrm>
          <a:off x="2557802" y="3263503"/>
          <a:ext cx="5399995" cy="1087834"/>
        </a:xfrm>
        <a:prstGeom prst="roundRect">
          <a:avLst>
            <a:gd name="adj" fmla="val 10000"/>
          </a:avLst>
        </a:prstGeom>
        <a:solidFill>
          <a:srgbClr val="90AA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Modelo Físico</a:t>
          </a:r>
          <a:endParaRPr lang="pt-BR" sz="3900" kern="1200" dirty="0"/>
        </a:p>
      </dsp:txBody>
      <dsp:txXfrm>
        <a:off x="2589664" y="3295365"/>
        <a:ext cx="5336271" cy="102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3922B-4D9C-44BA-8929-9A88D8C173BC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B1A7E-8D18-4E30-BAA7-1D756AD2B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62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 tarde pessoal, na aula de hoje vamos falar sobre modelo entidade relacionamento, que é um assunto de grande importância quando estamos fazendo o projeto de um banco de dados, mas primeiro vamos só revisar alguns termos que já vimos em aulas passadas e que é necessário para o entendimento do assunto de hoje.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8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19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900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62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7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842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73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3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63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Conceitual: descrição abstrata, independente de implementação. Usado para entender como 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será sem se preocupar com detalhes de armazenamento e implementação.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Lógico: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ocultam detalhes do armazenamento, mas podem ser implementados em um sistema de computador. Ex.: 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relacional.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Normalização, pode ser implementado com um SGBD </a:t>
            </a:r>
            <a:b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Físicos: oferecem conceitos que descrevem os detalhes de como os dados são armazenados no computador.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voltado para especialistas, não para usuários finais.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6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2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1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37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5002593"/>
            <a:ext cx="12192000" cy="1919800"/>
          </a:xfrm>
          <a:prstGeom prst="rect">
            <a:avLst/>
          </a:prstGeom>
          <a:gradFill flip="none" rotWithShape="1">
            <a:gsLst>
              <a:gs pos="0">
                <a:srgbClr val="5F963B">
                  <a:shade val="30000"/>
                  <a:satMod val="115000"/>
                </a:srgbClr>
              </a:gs>
              <a:gs pos="50000">
                <a:srgbClr val="5F963B">
                  <a:shade val="67500"/>
                  <a:satMod val="115000"/>
                </a:srgbClr>
              </a:gs>
              <a:gs pos="100000">
                <a:srgbClr val="5F963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528F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204" y="2069519"/>
            <a:ext cx="11101589" cy="2387600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rgbClr val="5F963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4" y="5228820"/>
            <a:ext cx="11101589" cy="92661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6" y="-120917"/>
            <a:ext cx="4061179" cy="293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6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7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-25758"/>
            <a:ext cx="12192000" cy="1416676"/>
          </a:xfrm>
          <a:prstGeom prst="rect">
            <a:avLst/>
          </a:prstGeom>
          <a:solidFill>
            <a:srgbClr val="5F963B"/>
          </a:solidFill>
          <a:ln>
            <a:solidFill>
              <a:srgbClr val="5F9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357" y="5795492"/>
            <a:ext cx="2015037" cy="14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8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1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6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30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4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49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9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6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A1E5-8C4E-445F-8556-EA14A44E4278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50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5203" y="3566162"/>
            <a:ext cx="11101589" cy="1217528"/>
          </a:xfrm>
        </p:spPr>
        <p:txBody>
          <a:bodyPr>
            <a:normAutofit/>
          </a:bodyPr>
          <a:lstStyle/>
          <a:p>
            <a:r>
              <a:rPr lang="pt-BR" sz="5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pt-BR" sz="5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pt-BR" sz="5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ntidade-relacionamento</a:t>
            </a:r>
            <a:endParaRPr lang="pt-BR" sz="6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5204" y="5355222"/>
            <a:ext cx="11101589" cy="758196"/>
          </a:xfrm>
        </p:spPr>
        <p:txBody>
          <a:bodyPr>
            <a:normAutofit/>
          </a:bodyPr>
          <a:lstStyle/>
          <a:p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Lucas Soares de Araujo</a:t>
            </a:r>
            <a:endParaRPr lang="pt-B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47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24" y="131355"/>
            <a:ext cx="6466143" cy="66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elacionamento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811868"/>
            <a:ext cx="11649891" cy="4555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“Apesar </a:t>
            </a:r>
            <a:r>
              <a:rPr lang="pt-BR" sz="4000" dirty="0"/>
              <a:t>do modelo ER não ser implementado em </a:t>
            </a:r>
            <a:r>
              <a:rPr lang="pt-BR" sz="4000" dirty="0" err="1"/>
              <a:t>SGDBs</a:t>
            </a:r>
            <a:r>
              <a:rPr lang="pt-BR" sz="4000" dirty="0"/>
              <a:t> ele apresenta um bom ponto de partida para a compreensão entre os elementos existentes em um determinado contexto e as relações entre os mesmo</a:t>
            </a:r>
            <a:r>
              <a:rPr lang="pt-BR" sz="4000" dirty="0" smtClean="0"/>
              <a:t>.“</a:t>
            </a:r>
          </a:p>
          <a:p>
            <a:pPr marL="0" indent="0" algn="r">
              <a:buNone/>
            </a:pPr>
            <a:endParaRPr lang="pt-BR" sz="3800" dirty="0" smtClean="0"/>
          </a:p>
          <a:p>
            <a:pPr marL="0" indent="0" algn="r">
              <a:buNone/>
            </a:pPr>
            <a:r>
              <a:rPr lang="pt-BR" sz="3800" dirty="0" err="1" smtClean="0"/>
              <a:t>Frontino</a:t>
            </a:r>
            <a:r>
              <a:rPr lang="pt-BR" sz="3800" dirty="0" smtClean="0"/>
              <a:t> </a:t>
            </a:r>
            <a:r>
              <a:rPr lang="pt-BR" sz="3800" dirty="0"/>
              <a:t>de Medeiros</a:t>
            </a:r>
            <a:endParaRPr lang="pt-BR" sz="3800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0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elacionamento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063828"/>
            <a:ext cx="11649891" cy="365963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Foi criado em 1976 por Peter Chen com base na teoria de banco de dados relacionais de </a:t>
            </a:r>
            <a:r>
              <a:rPr lang="pt-BR" sz="3600" dirty="0" err="1" smtClean="0"/>
              <a:t>Edigard</a:t>
            </a:r>
            <a:r>
              <a:rPr lang="pt-BR" sz="3600" dirty="0" smtClean="0"/>
              <a:t> F. </a:t>
            </a:r>
            <a:r>
              <a:rPr lang="pt-BR" sz="3600" dirty="0" err="1" smtClean="0"/>
              <a:t>Codd</a:t>
            </a:r>
            <a:r>
              <a:rPr lang="pt-BR" sz="3600" dirty="0" smtClean="0"/>
              <a:t>.</a:t>
            </a:r>
          </a:p>
          <a:p>
            <a:endParaRPr lang="pt-BR" sz="3600" dirty="0" smtClean="0"/>
          </a:p>
          <a:p>
            <a:r>
              <a:rPr lang="pt-BR" sz="3600" dirty="0" smtClean="0"/>
              <a:t>Pode ser considerado como um padrão de fato para a modelagem conceitual.</a:t>
            </a:r>
            <a:endParaRPr lang="pt-BR" sz="3600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200" dirty="0" smtClean="0"/>
              <a:t>FCC 2010 DPE-SP – Administrador de Banco de Dados</a:t>
            </a:r>
          </a:p>
          <a:p>
            <a:pPr marL="0" indent="0">
              <a:buNone/>
            </a:pPr>
            <a:r>
              <a:rPr lang="pt-BR" sz="3200" dirty="0" smtClean="0"/>
              <a:t>O </a:t>
            </a:r>
            <a:r>
              <a:rPr lang="pt-BR" sz="3200" dirty="0"/>
              <a:t>Modelo Entidade-Relacionamento é utilizado </a:t>
            </a:r>
            <a:r>
              <a:rPr lang="pt-BR" sz="3200" dirty="0" smtClean="0"/>
              <a:t>para:</a:t>
            </a:r>
          </a:p>
          <a:p>
            <a:pPr marL="0" indent="0">
              <a:buNone/>
            </a:pPr>
            <a:r>
              <a:rPr lang="pt-BR" sz="3200" dirty="0" smtClean="0"/>
              <a:t>a) Modelar os processos de negócio;</a:t>
            </a:r>
          </a:p>
          <a:p>
            <a:pPr marL="0" indent="0">
              <a:buNone/>
            </a:pPr>
            <a:r>
              <a:rPr lang="pt-BR" sz="3200" dirty="0" smtClean="0"/>
              <a:t>b) Mapear as principais funções de negócio de um sistema;</a:t>
            </a:r>
          </a:p>
          <a:p>
            <a:pPr marL="0" indent="0">
              <a:buNone/>
            </a:pPr>
            <a:r>
              <a:rPr lang="pt-BR" sz="3200" dirty="0" smtClean="0"/>
              <a:t>c) Avaliar a necessidade de índices de acesso às estruturas de armazenamento.</a:t>
            </a:r>
          </a:p>
          <a:p>
            <a:pPr marL="0" indent="0">
              <a:buNone/>
            </a:pPr>
            <a:r>
              <a:rPr lang="pt-BR" sz="3200" dirty="0" smtClean="0"/>
              <a:t>d) Replicar os dados necessários à execução das funções de negócio do sistema</a:t>
            </a:r>
          </a:p>
          <a:p>
            <a:pPr marL="0" indent="0">
              <a:buNone/>
            </a:pPr>
            <a:r>
              <a:rPr lang="pt-BR" sz="3200" dirty="0" smtClean="0"/>
              <a:t>e) Compreender os dados necessários às funções do sistema e obter uma base para o projeto do banco de dados.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200" dirty="0" smtClean="0"/>
              <a:t>FCC 2010 DPE-SP – Administrador de Banco de Dados</a:t>
            </a:r>
          </a:p>
          <a:p>
            <a:pPr marL="0" indent="0">
              <a:buNone/>
            </a:pPr>
            <a:r>
              <a:rPr lang="pt-BR" sz="3200" dirty="0" smtClean="0"/>
              <a:t>O </a:t>
            </a:r>
            <a:r>
              <a:rPr lang="pt-BR" sz="3200" dirty="0"/>
              <a:t>Modelo Entidade-Relacionamento é utilizado </a:t>
            </a:r>
            <a:r>
              <a:rPr lang="pt-BR" sz="3200" dirty="0" smtClean="0"/>
              <a:t>para:</a:t>
            </a:r>
          </a:p>
          <a:p>
            <a:pPr marL="0" indent="0">
              <a:buNone/>
            </a:pPr>
            <a:r>
              <a:rPr lang="pt-BR" sz="3200" dirty="0" smtClean="0"/>
              <a:t>a) Modelar os </a:t>
            </a:r>
            <a:r>
              <a:rPr lang="pt-BR" sz="3200" dirty="0" smtClean="0">
                <a:solidFill>
                  <a:srgbClr val="FF0000"/>
                </a:solidFill>
              </a:rPr>
              <a:t>processos de negócio</a:t>
            </a:r>
            <a:r>
              <a:rPr lang="pt-BR" sz="3200" dirty="0" smtClean="0"/>
              <a:t>;</a:t>
            </a:r>
          </a:p>
          <a:p>
            <a:pPr marL="0" indent="0">
              <a:buNone/>
            </a:pPr>
            <a:r>
              <a:rPr lang="pt-BR" sz="3200" dirty="0" smtClean="0"/>
              <a:t>b) Mapear as principais </a:t>
            </a:r>
            <a:r>
              <a:rPr lang="pt-BR" sz="3200" dirty="0" smtClean="0">
                <a:solidFill>
                  <a:srgbClr val="FF0000"/>
                </a:solidFill>
              </a:rPr>
              <a:t>funções de negócio </a:t>
            </a:r>
            <a:r>
              <a:rPr lang="pt-BR" sz="3200" dirty="0" smtClean="0"/>
              <a:t>de um sistema;</a:t>
            </a:r>
          </a:p>
          <a:p>
            <a:pPr marL="0" indent="0">
              <a:buNone/>
            </a:pPr>
            <a:r>
              <a:rPr lang="pt-BR" sz="3200" dirty="0" smtClean="0"/>
              <a:t>c) Avaliar a necessidade de </a:t>
            </a:r>
            <a:r>
              <a:rPr lang="pt-BR" sz="3200" dirty="0" smtClean="0">
                <a:solidFill>
                  <a:srgbClr val="FF0000"/>
                </a:solidFill>
              </a:rPr>
              <a:t>índices de acesso às estruturas de armazenamento</a:t>
            </a:r>
            <a:r>
              <a:rPr lang="pt-BR" sz="3200" dirty="0" smtClean="0"/>
              <a:t>.</a:t>
            </a:r>
          </a:p>
          <a:p>
            <a:pPr marL="0" indent="0">
              <a:buNone/>
            </a:pPr>
            <a:r>
              <a:rPr lang="pt-BR" sz="3200" dirty="0" smtClean="0"/>
              <a:t>d) </a:t>
            </a:r>
            <a:r>
              <a:rPr lang="pt-BR" sz="3200" dirty="0" smtClean="0">
                <a:solidFill>
                  <a:srgbClr val="FF0000"/>
                </a:solidFill>
              </a:rPr>
              <a:t>Replicar os dados necessários à execução </a:t>
            </a:r>
            <a:r>
              <a:rPr lang="pt-BR" sz="3200" dirty="0" smtClean="0"/>
              <a:t>das funções de negócio do sistema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B050"/>
                </a:solidFill>
              </a:rPr>
              <a:t>e) Compreender os dados necessários às funções do sistema e obter uma base para o projeto do banco de dados.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200" dirty="0" smtClean="0"/>
              <a:t>AOCP 2012 TCE-PA – Assessor Técnico de Informática</a:t>
            </a:r>
          </a:p>
          <a:p>
            <a:pPr marL="0" indent="0">
              <a:buNone/>
            </a:pPr>
            <a:r>
              <a:rPr lang="pt-BR" sz="3400" dirty="0" smtClean="0"/>
              <a:t>Um </a:t>
            </a:r>
            <a:r>
              <a:rPr lang="pt-BR" sz="3400" dirty="0"/>
              <a:t>Modelo Entidade-Relacionamento </a:t>
            </a:r>
            <a:r>
              <a:rPr lang="pt-BR" sz="3400" dirty="0" smtClean="0"/>
              <a:t>é:</a:t>
            </a:r>
          </a:p>
          <a:p>
            <a:pPr marL="0" indent="0">
              <a:buNone/>
            </a:pPr>
            <a:r>
              <a:rPr lang="pt-BR" sz="3400" dirty="0" smtClean="0"/>
              <a:t>a) É um conjunto de ferramentas aplicadas no projeto do banco de dados;</a:t>
            </a:r>
          </a:p>
          <a:p>
            <a:pPr marL="0" indent="0">
              <a:buNone/>
            </a:pPr>
            <a:r>
              <a:rPr lang="pt-BR" sz="3400" dirty="0" smtClean="0"/>
              <a:t>b) É um diagrama do conjunto de ferramentas utilizadas na modelagem;</a:t>
            </a:r>
          </a:p>
          <a:p>
            <a:pPr marL="0" indent="0">
              <a:buNone/>
            </a:pPr>
            <a:r>
              <a:rPr lang="pt-BR" sz="3400" dirty="0" smtClean="0"/>
              <a:t>c) Representa graficamente detalhes do projeto do banco de dados.</a:t>
            </a:r>
          </a:p>
          <a:p>
            <a:pPr marL="0" indent="0">
              <a:buNone/>
            </a:pPr>
            <a:r>
              <a:rPr lang="pt-BR" sz="3400" dirty="0" smtClean="0"/>
              <a:t>d) É um conjunto de conceitos aplicados na modelagem de dados;</a:t>
            </a:r>
          </a:p>
          <a:p>
            <a:pPr marL="0" indent="0">
              <a:buNone/>
            </a:pPr>
            <a:r>
              <a:rPr lang="pt-BR" sz="3400" dirty="0" smtClean="0"/>
              <a:t>e) É um conjunto de regras dos dados de um modelo.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200" dirty="0" smtClean="0"/>
              <a:t>AOCP 2012 TCE-PA – Assessor Técnico de Informática</a:t>
            </a:r>
          </a:p>
          <a:p>
            <a:pPr marL="0" indent="0">
              <a:buNone/>
            </a:pPr>
            <a:r>
              <a:rPr lang="pt-BR" sz="3400" dirty="0" smtClean="0"/>
              <a:t>Um </a:t>
            </a:r>
            <a:r>
              <a:rPr lang="pt-BR" sz="3400" dirty="0"/>
              <a:t>Modelo Entidade-Relacionamento </a:t>
            </a:r>
            <a:r>
              <a:rPr lang="pt-BR" sz="3400" dirty="0" smtClean="0"/>
              <a:t>é:</a:t>
            </a:r>
          </a:p>
          <a:p>
            <a:pPr marL="0" indent="0">
              <a:buNone/>
            </a:pPr>
            <a:r>
              <a:rPr lang="pt-BR" sz="3400" dirty="0" smtClean="0"/>
              <a:t>a) É um </a:t>
            </a:r>
            <a:r>
              <a:rPr lang="pt-BR" sz="3400" dirty="0" smtClean="0">
                <a:solidFill>
                  <a:srgbClr val="FF0000"/>
                </a:solidFill>
              </a:rPr>
              <a:t>conjunto de ferramentas</a:t>
            </a:r>
            <a:r>
              <a:rPr lang="pt-BR" sz="3400" dirty="0" smtClean="0"/>
              <a:t> aplicadas no projeto do banco de dados;</a:t>
            </a:r>
          </a:p>
          <a:p>
            <a:pPr marL="0" indent="0">
              <a:buNone/>
            </a:pPr>
            <a:r>
              <a:rPr lang="pt-BR" sz="3400" dirty="0" smtClean="0"/>
              <a:t>b) É um </a:t>
            </a:r>
            <a:r>
              <a:rPr lang="pt-BR" sz="3400" dirty="0" smtClean="0">
                <a:solidFill>
                  <a:srgbClr val="FF0000"/>
                </a:solidFill>
              </a:rPr>
              <a:t>diagrama do conjunto </a:t>
            </a:r>
            <a:r>
              <a:rPr lang="pt-BR" sz="3400" dirty="0" smtClean="0"/>
              <a:t>de ferramentas utilizadas na modelagem;</a:t>
            </a:r>
          </a:p>
          <a:p>
            <a:pPr marL="0" indent="0">
              <a:buNone/>
            </a:pPr>
            <a:r>
              <a:rPr lang="pt-BR" sz="3400" dirty="0" smtClean="0"/>
              <a:t>c) </a:t>
            </a:r>
            <a:r>
              <a:rPr lang="pt-BR" sz="3400" dirty="0" smtClean="0">
                <a:solidFill>
                  <a:srgbClr val="FF0000"/>
                </a:solidFill>
              </a:rPr>
              <a:t>Representa graficamente detalhes do projeto </a:t>
            </a:r>
            <a:r>
              <a:rPr lang="pt-BR" sz="3400" dirty="0" smtClean="0"/>
              <a:t>do banco de dados.</a:t>
            </a:r>
          </a:p>
          <a:p>
            <a:pPr marL="0" indent="0">
              <a:buNone/>
            </a:pPr>
            <a:r>
              <a:rPr lang="pt-BR" sz="3400" dirty="0" smtClean="0">
                <a:solidFill>
                  <a:srgbClr val="00B050"/>
                </a:solidFill>
              </a:rPr>
              <a:t>d) É um conjunto de conceitos aplicados na modelagem de dados;</a:t>
            </a:r>
          </a:p>
          <a:p>
            <a:pPr marL="0" indent="0">
              <a:buNone/>
            </a:pPr>
            <a:r>
              <a:rPr lang="pt-BR" sz="3400" dirty="0" smtClean="0"/>
              <a:t>e) É um conjunto de </a:t>
            </a:r>
            <a:r>
              <a:rPr lang="pt-BR" sz="3400" dirty="0" smtClean="0">
                <a:solidFill>
                  <a:srgbClr val="FF0000"/>
                </a:solidFill>
              </a:rPr>
              <a:t>regras dos dados </a:t>
            </a:r>
            <a:r>
              <a:rPr lang="pt-BR" sz="3400" dirty="0" smtClean="0"/>
              <a:t>de um modelo.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Fique atento!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5" y="197746"/>
            <a:ext cx="896400" cy="896400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14286"/>
              </p:ext>
            </p:extLst>
          </p:nvPr>
        </p:nvGraphicFramePr>
        <p:xfrm>
          <a:off x="1286134" y="2942210"/>
          <a:ext cx="10067666" cy="16467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33833">
                  <a:extLst>
                    <a:ext uri="{9D8B030D-6E8A-4147-A177-3AD203B41FA5}">
                      <a16:colId xmlns:a16="http://schemas.microsoft.com/office/drawing/2014/main" val="221091112"/>
                    </a:ext>
                  </a:extLst>
                </a:gridCol>
                <a:gridCol w="5033833">
                  <a:extLst>
                    <a:ext uri="{9D8B030D-6E8A-4147-A177-3AD203B41FA5}">
                      <a16:colId xmlns:a16="http://schemas.microsoft.com/office/drawing/2014/main" val="335876911"/>
                    </a:ext>
                  </a:extLst>
                </a:gridCol>
              </a:tblGrid>
              <a:tr h="823361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 smtClean="0"/>
                        <a:t>Modelo ER</a:t>
                      </a:r>
                      <a:endParaRPr lang="pt-BR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 smtClean="0"/>
                        <a:t>Diagrama ER</a:t>
                      </a:r>
                      <a:endParaRPr lang="pt-BR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461541"/>
                  </a:ext>
                </a:extLst>
              </a:tr>
              <a:tr h="823361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 smtClean="0"/>
                        <a:t>Conceitos</a:t>
                      </a:r>
                      <a:endParaRPr lang="pt-BR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 smtClean="0"/>
                        <a:t>Representação gráfica</a:t>
                      </a:r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2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299718"/>
            <a:ext cx="11649891" cy="308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básicos de banco de dados:</a:t>
            </a:r>
          </a:p>
          <a:p>
            <a:pPr lvl="1"/>
            <a:r>
              <a:rPr lang="pt-BR" sz="3200" dirty="0" smtClean="0"/>
              <a:t>Definição</a:t>
            </a:r>
          </a:p>
          <a:p>
            <a:pPr lvl="1"/>
            <a:r>
              <a:rPr lang="pt-BR" sz="3200" dirty="0" smtClean="0"/>
              <a:t>Características</a:t>
            </a:r>
          </a:p>
          <a:p>
            <a:pPr lvl="1"/>
            <a:r>
              <a:rPr lang="pt-BR" sz="3200" dirty="0" smtClean="0"/>
              <a:t>Benefícios</a:t>
            </a:r>
          </a:p>
          <a:p>
            <a:pPr lvl="1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4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811864"/>
            <a:ext cx="11649891" cy="4775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Um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gerenciador de banco de dados </a:t>
            </a:r>
            <a:r>
              <a:rPr lang="pt-BR" sz="4000" dirty="0" smtClean="0"/>
              <a:t>(SGBD) é um software de uso geral que facilita o processo de definição, construção manipulação e compartilhamento de banco de dados entre diversos usuários e aplicações. </a:t>
            </a:r>
            <a:endParaRPr lang="pt-BR" sz="4000" dirty="0" smtClean="0"/>
          </a:p>
          <a:p>
            <a:pPr marL="0" indent="0" algn="r">
              <a:buNone/>
            </a:pPr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pt-B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Navathe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8" y="4984213"/>
            <a:ext cx="1986052" cy="10277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26" y="5349661"/>
            <a:ext cx="3126193" cy="746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45" y="5107113"/>
            <a:ext cx="2831763" cy="12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502918"/>
            <a:ext cx="11649891" cy="3082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Dados </a:t>
            </a:r>
            <a:r>
              <a:rPr lang="pt-BR" sz="4000" dirty="0"/>
              <a:t>é uma coleção de conceitos que podem ser usados para descrever a estrutura de um banco de dados</a:t>
            </a:r>
            <a:r>
              <a:rPr lang="pt-BR" sz="4000" dirty="0" smtClean="0"/>
              <a:t>.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r">
              <a:buNone/>
            </a:pPr>
            <a:endParaRPr lang="pt-BR" sz="3600" dirty="0" smtClean="0"/>
          </a:p>
          <a:p>
            <a:pPr marL="0" indent="0" algn="r">
              <a:buNone/>
            </a:pPr>
            <a:r>
              <a:rPr lang="pt-B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Navathe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6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1416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8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iremos aprender: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063828"/>
            <a:ext cx="11649891" cy="1407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Conceitos de modelagem do modelo entidade-relacionamento (modelo ER). 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3" y="3471333"/>
            <a:ext cx="6737508" cy="24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iremos aprender: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3769" y="2199294"/>
            <a:ext cx="11649891" cy="878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Diagrama </a:t>
            </a:r>
            <a:r>
              <a:rPr lang="pt-BR" sz="3600" dirty="0" smtClean="0"/>
              <a:t>Entidade-Relacionamento (DER)</a:t>
            </a:r>
            <a:endParaRPr lang="pt-BR" sz="36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7" y="3213145"/>
            <a:ext cx="11256697" cy="24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2" y="-6742"/>
            <a:ext cx="9210041" cy="67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elacionamento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500978"/>
            <a:ext cx="11649891" cy="28330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800" dirty="0" smtClean="0"/>
              <a:t>É um </a:t>
            </a:r>
            <a:r>
              <a:rPr lang="pt-BR" sz="3800" dirty="0"/>
              <a:t>m</a:t>
            </a:r>
            <a:r>
              <a:rPr lang="pt-BR" sz="3800" dirty="0" smtClean="0"/>
              <a:t>odelo </a:t>
            </a:r>
            <a:r>
              <a:rPr lang="pt-BR" sz="3800" dirty="0"/>
              <a:t>conceitual criado para </a:t>
            </a:r>
            <a:br>
              <a:rPr lang="pt-BR" sz="3800" dirty="0"/>
            </a:br>
            <a:r>
              <a:rPr lang="pt-BR" sz="3800" dirty="0" smtClean="0"/>
              <a:t>representar </a:t>
            </a:r>
            <a:r>
              <a:rPr lang="pt-BR" sz="3800" dirty="0"/>
              <a:t>toda a semântica que se </a:t>
            </a:r>
            <a:r>
              <a:rPr lang="pt-BR" sz="3800" dirty="0" smtClean="0"/>
              <a:t>encontra associada aos </a:t>
            </a:r>
            <a:r>
              <a:rPr lang="pt-BR" sz="3800" dirty="0"/>
              <a:t>dados presentes </a:t>
            </a:r>
            <a:r>
              <a:rPr lang="pt-BR" sz="3800" dirty="0" smtClean="0"/>
              <a:t>no minimundo </a:t>
            </a:r>
            <a:r>
              <a:rPr lang="pt-BR" sz="3800" dirty="0"/>
              <a:t>(universo de </a:t>
            </a:r>
            <a:r>
              <a:rPr lang="pt-BR" sz="3800" dirty="0" smtClean="0"/>
              <a:t>discurso).</a:t>
            </a:r>
            <a:endParaRPr lang="pt-BR" sz="3800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0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13664</TotalTime>
  <Words>1110</Words>
  <Application>Microsoft Office PowerPoint</Application>
  <PresentationFormat>Widescreen</PresentationFormat>
  <Paragraphs>101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 Semibold</vt:lpstr>
      <vt:lpstr>Tema do Office</vt:lpstr>
      <vt:lpstr>Modelo entidade-relacionamento</vt:lpstr>
      <vt:lpstr>Em aulas anteriores...</vt:lpstr>
      <vt:lpstr>Em aulas anteriores...</vt:lpstr>
      <vt:lpstr>Em aulas anteriores...</vt:lpstr>
      <vt:lpstr>Em aulas anteriores...</vt:lpstr>
      <vt:lpstr>O que iremos aprender:</vt:lpstr>
      <vt:lpstr>O que iremos aprender:</vt:lpstr>
      <vt:lpstr>Apresentação do PowerPoint</vt:lpstr>
      <vt:lpstr>Modelo entidade relacionamento</vt:lpstr>
      <vt:lpstr>Apresentação do PowerPoint</vt:lpstr>
      <vt:lpstr>Modelo entidade relacionamento</vt:lpstr>
      <vt:lpstr>Modelo entidade relacionamento</vt:lpstr>
      <vt:lpstr>Hora da questão!</vt:lpstr>
      <vt:lpstr>Hora da questão!</vt:lpstr>
      <vt:lpstr>Hora da questão!</vt:lpstr>
      <vt:lpstr>Hora da questão!</vt:lpstr>
      <vt:lpstr>Fique atento!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Soares</dc:creator>
  <cp:lastModifiedBy>Lucas Soares</cp:lastModifiedBy>
  <cp:revision>62</cp:revision>
  <dcterms:created xsi:type="dcterms:W3CDTF">2017-07-06T00:20:59Z</dcterms:created>
  <dcterms:modified xsi:type="dcterms:W3CDTF">2017-07-26T12:52:31Z</dcterms:modified>
</cp:coreProperties>
</file>