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9" r:id="rId1"/>
  </p:sldMasterIdLst>
  <p:notesMasterIdLst>
    <p:notesMasterId r:id="rId50"/>
  </p:notesMasterIdLst>
  <p:handoutMasterIdLst>
    <p:handoutMasterId r:id="rId51"/>
  </p:handoutMasterIdLst>
  <p:sldIdLst>
    <p:sldId id="350" r:id="rId2"/>
    <p:sldId id="441" r:id="rId3"/>
    <p:sldId id="443" r:id="rId4"/>
    <p:sldId id="442" r:id="rId5"/>
    <p:sldId id="444" r:id="rId6"/>
    <p:sldId id="445" r:id="rId7"/>
    <p:sldId id="395" r:id="rId8"/>
    <p:sldId id="396" r:id="rId9"/>
    <p:sldId id="397" r:id="rId10"/>
    <p:sldId id="399" r:id="rId11"/>
    <p:sldId id="400" r:id="rId12"/>
    <p:sldId id="405" r:id="rId13"/>
    <p:sldId id="424" r:id="rId14"/>
    <p:sldId id="425" r:id="rId15"/>
    <p:sldId id="426" r:id="rId16"/>
    <p:sldId id="427" r:id="rId17"/>
    <p:sldId id="408" r:id="rId18"/>
    <p:sldId id="409" r:id="rId19"/>
    <p:sldId id="410" r:id="rId20"/>
    <p:sldId id="411" r:id="rId21"/>
    <p:sldId id="412" r:id="rId22"/>
    <p:sldId id="413" r:id="rId23"/>
    <p:sldId id="415" r:id="rId24"/>
    <p:sldId id="416" r:id="rId25"/>
    <p:sldId id="414" r:id="rId26"/>
    <p:sldId id="417" r:id="rId27"/>
    <p:sldId id="438" r:id="rId28"/>
    <p:sldId id="418" r:id="rId29"/>
    <p:sldId id="419" r:id="rId30"/>
    <p:sldId id="420" r:id="rId31"/>
    <p:sldId id="429" r:id="rId32"/>
    <p:sldId id="430" r:id="rId33"/>
    <p:sldId id="447" r:id="rId34"/>
    <p:sldId id="448" r:id="rId35"/>
    <p:sldId id="449" r:id="rId36"/>
    <p:sldId id="453" r:id="rId37"/>
    <p:sldId id="452" r:id="rId38"/>
    <p:sldId id="446" r:id="rId39"/>
    <p:sldId id="450" r:id="rId40"/>
    <p:sldId id="454" r:id="rId41"/>
    <p:sldId id="455" r:id="rId42"/>
    <p:sldId id="456" r:id="rId43"/>
    <p:sldId id="457" r:id="rId44"/>
    <p:sldId id="458" r:id="rId45"/>
    <p:sldId id="459" r:id="rId46"/>
    <p:sldId id="439" r:id="rId47"/>
    <p:sldId id="440" r:id="rId48"/>
    <p:sldId id="460" r:id="rId49"/>
  </p:sldIdLst>
  <p:sldSz cx="9144000" cy="6858000" type="screen4x3"/>
  <p:notesSz cx="6400800" cy="86868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CC00"/>
    <a:srgbClr val="EEF7F8"/>
    <a:srgbClr val="99FF33"/>
    <a:srgbClr val="FF0066"/>
    <a:srgbClr val="FF9933"/>
    <a:srgbClr val="00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2" autoAdjust="0"/>
    <p:restoredTop sz="95274" autoAdjust="0"/>
  </p:normalViewPr>
  <p:slideViewPr>
    <p:cSldViewPr snapToGrid="0" snapToObjects="1">
      <p:cViewPr varScale="1">
        <p:scale>
          <a:sx n="83" d="100"/>
          <a:sy n="83" d="100"/>
        </p:scale>
        <p:origin x="902" y="72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1146" y="-84"/>
      </p:cViewPr>
      <p:guideLst>
        <p:guide orient="horz" pos="2736"/>
        <p:guide pos="20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8.xml"/><Relationship Id="rId1" Type="http://schemas.openxmlformats.org/officeDocument/2006/relationships/slide" Target="slides/slide1.xml"/><Relationship Id="rId5" Type="http://schemas.openxmlformats.org/officeDocument/2006/relationships/slide" Target="slides/slide25.xml"/><Relationship Id="rId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defTabSz="862013" eaLnBrk="0" hangingPunct="0">
              <a:defRPr sz="11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7438" y="0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r" defTabSz="862013" eaLnBrk="0" hangingPunct="0">
              <a:defRPr sz="1100">
                <a:latin typeface="Times New Roman" pitchFamily="18" charset="0"/>
              </a:defRPr>
            </a:lvl1pPr>
          </a:lstStyle>
          <a:p>
            <a:fld id="{76C8F33F-07D9-4B84-B747-6920AF86123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1825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defTabSz="862013" eaLnBrk="0" hangingPunct="0">
              <a:defRPr sz="11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7438" y="8251825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defTabSz="862013" eaLnBrk="0" hangingPunct="0">
              <a:defRPr sz="1100">
                <a:latin typeface="Times New Roman" pitchFamily="18" charset="0"/>
              </a:defRPr>
            </a:lvl1pPr>
          </a:lstStyle>
          <a:p>
            <a:fld id="{89AD68AF-9234-48D8-922E-C98A3BD41D6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7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defTabSz="862013" eaLnBrk="0" hangingPunct="0">
              <a:defRPr sz="11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438" y="0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r" defTabSz="862013" eaLnBrk="0" hangingPunct="0">
              <a:defRPr sz="1100">
                <a:latin typeface="Times New Roman" pitchFamily="18" charset="0"/>
              </a:defRPr>
            </a:lvl1pPr>
          </a:lstStyle>
          <a:p>
            <a:fld id="{0CCFBA4D-36EB-4A98-99E5-0EABF647BCAA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4075" y="4125913"/>
            <a:ext cx="4692650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defTabSz="862013" eaLnBrk="0" hangingPunct="0">
              <a:defRPr sz="11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438" y="8251825"/>
            <a:ext cx="27733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defTabSz="862013" eaLnBrk="0" hangingPunct="0">
              <a:defRPr sz="1100">
                <a:latin typeface="Times New Roman" pitchFamily="18" charset="0"/>
              </a:defRPr>
            </a:lvl1pPr>
          </a:lstStyle>
          <a:p>
            <a:fld id="{BFC09CC8-01BE-4864-9F3A-1AAF84BDB01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7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5F1ED55-5D87-4741-83FC-C2CEB08BAED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F1099-4FC3-4C23-B78F-FA6D7A29AD79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1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D5D038-3853-493E-A739-933D8403C206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32FFF-A9B3-4AF3-97CE-2D71413E593B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82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80FD4AF-7AE9-4689-AA78-420B45D284F3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95BAF-174E-4B9D-B5F8-45B4C47CE128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6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C17FE26-9F65-4DF4-95A7-5C43EEA2F93C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E6E5C-5087-464A-80BF-F6C38F80924A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149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FABEDA4-01F1-4C48-A2EF-AB7A1F0EE68C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56B4F-4DDF-4740-828B-70D1C64C0DF6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785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38ED41B-34D3-45F4-A97A-700719BC0682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89A0B-62ED-43DD-B11C-EA57C08211FD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0561A52-EE2D-445E-8A0B-608F01F91457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C0DE9-9308-49E9-B47D-E7E01B7F6F90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6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9431B5F-558F-42BB-9E93-E3F3149CF2AD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2A873-9731-40A1-81A9-EFC4FAFB7CB2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68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7D9569-7420-4AEA-AA1D-0A55626C8765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1B5B2-C43D-4E13-BE6E-9EABA02A08E7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62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A76C37-3597-4A50-85E0-EAF3C4F0C18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85F04-BC63-4FA4-839A-A956DBAB0674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97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A06CFDD-33E8-40EB-9B31-4F4649D01F88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B9B25-ED86-4D2F-AB2F-6E7A130962EB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8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435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7C8A682-323B-4A3A-B282-A97915A8B480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8436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DF4E2-421A-410C-9976-7640A255CD95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7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7F664BF-02BA-4C14-AE90-8BDCB01FF906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C5F9D-7F04-4CDA-81AF-8D45D3739A01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269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33F99C-F76C-4FBE-8DD9-393F64D3A1CE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AE613-ED66-4DCB-BF98-2E8BFE76070A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220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761B923-E3B2-4629-8A52-8E4ACA76B5A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A304F-B27C-4755-B1D8-833EBB9DB8D6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7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CB60514-9346-49AF-896F-13B541EC4FEB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5D7E4-A39B-4439-9EA9-7B2CF72F230F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22D88D-512A-4677-B311-DB3C6DBC591E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10782-AA67-4A08-8605-F73A90C17A55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772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CFB18D-CDC8-4E53-9759-C40E163E2FC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66774-7233-477C-A452-DE6CB6B866BF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614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D6420E-A4BD-4A0F-A707-AD5A6FB11ACA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2619A-C2D3-4F05-B861-669508483C27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66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61D54C6-102A-4B11-B78B-E5D9BEC5C447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BC423-C28C-4D5A-889A-83772E8A5804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19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8C2334D-52E5-433D-80F4-732D98FF9763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917B57-89AF-4E04-8552-52FF1BAAE96F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136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CDB047-50DC-4620-AB0C-BB0E30E872B8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B4782-FE45-4D1E-8C26-1FC35AFAACA7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3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55B7DA7-15B8-461C-9E9A-D1539F7ED5B6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20484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C2A77-C2B6-4720-A274-FC779462836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3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9DBBF9-C158-4667-BE8B-CB3BF46F2C8F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FA070-234B-42DE-879A-AFB73B03BA36}" type="slidenum">
              <a:rPr lang="en-US"/>
              <a:pPr/>
              <a:t>30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929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2580335-2BBD-470F-B2AC-4C742CD0D2EC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84AA8-5B3A-4EA0-9F2D-ACD807F23100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48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A62623A-8390-45C2-A514-566AD4B3502E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DFD8F-ED25-45AC-9212-247118102076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82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1923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A9C7F0-40DF-4CD8-9110-4B93C0E9D49D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81924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EF76D-47C6-4714-AEC4-6827C4E9D795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3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3971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B529EC-6F1C-4ED5-8C80-0F8ADAB152D1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83972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418E7-1077-4BB5-9BE6-1C426541CFB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1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6019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71B2FC-7393-4A9A-A6AA-28796FE7F526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86020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BC399-29BA-4A7B-84DE-845308B69EEB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9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8067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824C71C-B945-4494-B92A-8A9825AD4104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88068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6D392-05EF-45FC-BCFA-A75C40E1AB97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4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0115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2015EA5-16CD-4864-8ED9-08CFBC9C033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90116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4F812-8393-4BEC-92D7-CEB7B4D83BDA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0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2163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5E5754-6D5D-454E-9684-F5892AFB3B64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92164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C1B64-5A20-4750-84C8-E61F2110A0CD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1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4211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DCA804-1577-409B-839B-9007027985FC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94212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0C4D1-8E07-47F4-A23E-6E141E334240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531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9795880-08D0-4B38-838D-F28769724E3E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22532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E05A1-5481-441A-892D-F13335683E4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39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6259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2B179D9-F7BE-40C7-B99A-4EC498789186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96260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548D2-F82D-4849-8EEC-0727A5E19D7E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59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8307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3086BF-3358-4CD3-BDFB-3E64211DB07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98308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6FBA9-A6E0-4996-80CF-CEA6F6313B4D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2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0355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953D8CD-A8BA-4FC0-81AA-B12A35A93396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00356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EAADF-33F1-4450-9D97-1CDECD675EB7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5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2403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25EE87-27CC-470F-A4CB-5BA9FF4EA60F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02404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391ED-678A-4A4E-ABBA-032E5C72B88B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0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4451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092CE8D-FA35-416B-B664-E72D4C5B510A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04452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B51E7-318E-4131-A23D-430F131F56C1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6499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8749422-1E35-4974-A666-47568026BA75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06500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B11BA-AA92-46D8-AF54-38D910EC695A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68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8547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6F0D98D-283E-4F16-A0FD-5736E51644F2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08548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FC041-0F72-469A-8EEC-F2816A309A12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0595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099E6E-74BF-4664-BB4B-83B5EA85A56E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110596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DA8A4-F03A-4AAF-BAE8-01C7E0A64F1F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4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264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35D22-0852-42F6-A140-A46A5502FF5B}" type="slidenum">
              <a:rPr lang="pt-BR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22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579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4FB879-48C7-4898-BBEC-EBBBAAC403E9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24580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52F13-AEC4-49FC-90E5-7F269D0AE88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6627" name="Espaço Reservado para Data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5D444D7-48B4-4E23-800C-F65565D785A5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26628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105D8-A3C0-407E-8F87-0BF8F59CA39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82F6D5A-2FAC-49FB-B141-F5012362DABD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D2D52-3879-4DA7-9A32-94616B52A93C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4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507C01A-CE08-4D5F-B256-506F4B6FA694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9DF59-A7F3-406F-BAA5-E1FCF68CEEAE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9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A0CC895-1F58-4E11-BFA7-E61DE54E7B96}" type="datetime1">
              <a:rPr lang="en-US"/>
              <a:pPr/>
              <a:t>8/11/2018</a:t>
            </a:fld>
            <a:endParaRPr lang="en-US"/>
          </a:p>
        </p:txBody>
      </p:sp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FD136-684D-4CA1-94FB-6B5AE24FD899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56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001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668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20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17230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8497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548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051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16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35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747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71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88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e.usp.br/~jef/apostila.pdf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Fundamentos de </a:t>
            </a:r>
            <a:br>
              <a:rPr lang="pt-BR"/>
            </a:br>
            <a:r>
              <a:rPr lang="pt-BR"/>
              <a:t>Banco de Dados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Normalização</a:t>
            </a:r>
          </a:p>
          <a:p>
            <a:r>
              <a:rPr lang="pt-BR"/>
              <a:t>Aula 04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Inferência para </a:t>
            </a:r>
            <a:r>
              <a:rPr lang="pt-BR" dirty="0" err="1"/>
              <a:t>DFs</a:t>
            </a:r>
            <a:endParaRPr lang="pt-BR" dirty="0"/>
          </a:p>
        </p:txBody>
      </p:sp>
      <p:sp>
        <p:nvSpPr>
          <p:cNvPr id="337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Regras de inferência de Armstrong:</a:t>
            </a:r>
          </a:p>
          <a:p>
            <a:pPr lvl="1"/>
            <a:r>
              <a:rPr lang="pt-BR"/>
              <a:t>RI1. (Reflexiva) Se Y ⊆ X (é subconjunto de), então X</a:t>
            </a:r>
            <a:r>
              <a:rPr lang="pt-BR">
                <a:sym typeface="Wingdings" pitchFamily="2" charset="2"/>
              </a:rPr>
              <a:t>Y</a:t>
            </a:r>
          </a:p>
          <a:p>
            <a:pPr lvl="1"/>
            <a:r>
              <a:rPr lang="pt-BR"/>
              <a:t>	(Isso também é válido quando X=Y)</a:t>
            </a:r>
          </a:p>
          <a:p>
            <a:pPr lvl="1"/>
            <a:r>
              <a:rPr lang="pt-BR"/>
              <a:t>RI2. (Aumentativa) Se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Y, então XZ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YZ</a:t>
            </a:r>
          </a:p>
          <a:p>
            <a:pPr lvl="1"/>
            <a:r>
              <a:rPr lang="pt-BR"/>
              <a:t>	(Notação: XZ significa X U Z)</a:t>
            </a:r>
          </a:p>
          <a:p>
            <a:pPr lvl="1"/>
            <a:r>
              <a:rPr lang="pt-BR"/>
              <a:t>RI3. (Transitiva) Se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 e Y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Z, então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</a:t>
            </a:r>
          </a:p>
          <a:p>
            <a:r>
              <a:rPr lang="pt-BR"/>
              <a:t>RI1, RI2 e RI3 formam um conjunto completo de regras de inferência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Inferência para </a:t>
            </a:r>
            <a:r>
              <a:rPr lang="pt-BR" dirty="0" err="1"/>
              <a:t>DFs</a:t>
            </a:r>
            <a:endParaRPr lang="pt-BR" dirty="0"/>
          </a:p>
        </p:txBody>
      </p:sp>
      <p:sp>
        <p:nvSpPr>
          <p:cNvPr id="3584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Algumas regras de inferência úteis:</a:t>
            </a:r>
          </a:p>
          <a:p>
            <a:pPr lvl="1"/>
            <a:r>
              <a:rPr lang="pt-BR"/>
              <a:t>(Decomposição) Se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YZ, então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 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</a:t>
            </a:r>
          </a:p>
          <a:p>
            <a:pPr lvl="1"/>
            <a:r>
              <a:rPr lang="pt-BR"/>
              <a:t>(Aditiva) Se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 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Z, então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YZ</a:t>
            </a:r>
          </a:p>
          <a:p>
            <a:pPr lvl="1"/>
            <a:r>
              <a:rPr lang="pt-BR"/>
              <a:t>(Pseudotransitiva) Se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 e WY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Z, então WX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</a:t>
            </a:r>
          </a:p>
          <a:p>
            <a:endParaRPr lang="pt-BR"/>
          </a:p>
          <a:p>
            <a:r>
              <a:rPr lang="pt-BR"/>
              <a:t>As três regras de inferência acima, bem como quaisquer outras regras de inferência, podem ser deduzidas a partir de RI1, RI2 e RI3 (propriedade de ser completa)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Formas Normais com base em Chaves Primárias</a:t>
            </a:r>
            <a:endParaRPr lang="pt-BR" dirty="0"/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Normalização de Relações</a:t>
            </a:r>
          </a:p>
          <a:p>
            <a:r>
              <a:rPr lang="pt-BR" dirty="0"/>
              <a:t>Uso prático de Formas Normais</a:t>
            </a:r>
          </a:p>
          <a:p>
            <a:r>
              <a:rPr lang="pt-BR" dirty="0"/>
              <a:t>Definições de Chaves e de Atributos que participam de Chaves</a:t>
            </a:r>
          </a:p>
          <a:p>
            <a:r>
              <a:rPr lang="pt-BR" dirty="0"/>
              <a:t>Primeira Forma Normal</a:t>
            </a:r>
          </a:p>
          <a:p>
            <a:r>
              <a:rPr lang="pt-BR" dirty="0"/>
              <a:t>Segunda Forma Normal</a:t>
            </a:r>
          </a:p>
          <a:p>
            <a:r>
              <a:rPr lang="pt-BR" dirty="0"/>
              <a:t>Terceira Forma Normal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Normalização de Relações</a:t>
            </a:r>
            <a:endParaRPr lang="pt-BR" dirty="0"/>
          </a:p>
        </p:txBody>
      </p:sp>
      <p:sp>
        <p:nvSpPr>
          <p:cNvPr id="3993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Normalização</a:t>
            </a:r>
          </a:p>
          <a:p>
            <a:pPr lvl="1"/>
            <a:r>
              <a:rPr lang="pt-BR"/>
              <a:t>Processo de decompor relações “ruins” dividindo seus atributos em relações menores e “melhores”</a:t>
            </a:r>
          </a:p>
          <a:p>
            <a:r>
              <a:rPr lang="pt-BR"/>
              <a:t>Forma Normal</a:t>
            </a:r>
          </a:p>
          <a:p>
            <a:pPr lvl="1"/>
            <a:r>
              <a:rPr lang="pt-BR"/>
              <a:t>Indica o nível de qualidade de uma relação</a:t>
            </a:r>
          </a:p>
          <a:p>
            <a:r>
              <a:rPr lang="pt-BR"/>
              <a:t>1FN</a:t>
            </a:r>
          </a:p>
          <a:p>
            <a:pPr lvl="1"/>
            <a:r>
              <a:rPr lang="pt-BR"/>
              <a:t>Definição de relação. Atributos atômicos (indivisíveis).</a:t>
            </a:r>
          </a:p>
          <a:p>
            <a:r>
              <a:rPr lang="pt-BR"/>
              <a:t>2FN, 3FN, BCNF</a:t>
            </a:r>
          </a:p>
          <a:p>
            <a:pPr lvl="1"/>
            <a:r>
              <a:rPr lang="pt-BR"/>
              <a:t>Baseiam-se em chaves e DFs de uma relação esquema</a:t>
            </a:r>
          </a:p>
          <a:p>
            <a:r>
              <a:rPr lang="pt-BR"/>
              <a:t>4FN e 5FN</a:t>
            </a:r>
          </a:p>
          <a:p>
            <a:pPr lvl="1"/>
            <a:r>
              <a:rPr lang="pt-BR"/>
              <a:t>Baseiam-se em chaves e dependências multivaloradas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Uso Prático das Formas Normais</a:t>
            </a:r>
            <a:endParaRPr lang="pt-BR" dirty="0"/>
          </a:p>
        </p:txBody>
      </p:sp>
      <p:sp>
        <p:nvSpPr>
          <p:cNvPr id="419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Na prática, a normalização é realizada para obter projetos de alta qualidade</a:t>
            </a:r>
          </a:p>
          <a:p>
            <a:r>
              <a:rPr lang="pt-BR"/>
              <a:t>Os projetistas de bancos de dados não precisam normalizar na maior forma normal possível.</a:t>
            </a:r>
          </a:p>
          <a:p>
            <a:r>
              <a:rPr lang="pt-BR"/>
              <a:t>Desnormalização</a:t>
            </a:r>
          </a:p>
          <a:p>
            <a:pPr lvl="1"/>
            <a:r>
              <a:rPr lang="pt-BR"/>
              <a:t>Processo de armazenar junções de relações de forma normal superior como uma relação base que está numa forma normal inferior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Revisão</a:t>
            </a:r>
            <a:endParaRPr lang="pt-BR" dirty="0"/>
          </a:p>
        </p:txBody>
      </p:sp>
      <p:sp>
        <p:nvSpPr>
          <p:cNvPr id="440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superchave, S, de uma relação esquema </a:t>
            </a:r>
          </a:p>
          <a:p>
            <a:pPr lvl="1"/>
            <a:r>
              <a:rPr lang="pt-BR"/>
              <a:t>R = {A1, A2, ...., An} </a:t>
            </a:r>
          </a:p>
          <a:p>
            <a:r>
              <a:rPr lang="pt-BR"/>
              <a:t>é um conjunto de atributos, subconjunto de R, com a propriedade de que t1[S] ≠ t2[S] para qualquer extensão r(R) </a:t>
            </a:r>
          </a:p>
          <a:p>
            <a:r>
              <a:rPr lang="pt-BR"/>
              <a:t>Uma superchave, K, é uma chave se K é uma superchave mínima</a:t>
            </a:r>
          </a:p>
          <a:p>
            <a:r>
              <a:rPr lang="pt-BR"/>
              <a:t>Se uma relação esquema tiver mais de uma chave, cada chave será chamada de chave-candidata. Uma das chaves-candidatas é arbitrariamente escolhida para ser a chave-primária e as outras são chamadas de chaves-secundárias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Primo</a:t>
            </a:r>
          </a:p>
        </p:txBody>
      </p:sp>
      <p:sp>
        <p:nvSpPr>
          <p:cNvPr id="4608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Um </a:t>
            </a:r>
            <a:r>
              <a:rPr lang="pt-BR" u="sng" dirty="0"/>
              <a:t>atributo primo</a:t>
            </a:r>
            <a:r>
              <a:rPr lang="pt-BR" dirty="0"/>
              <a:t> (ou primário) é membro de alguma chave-candidata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u="sng" dirty="0"/>
              <a:t>atributo não-primo</a:t>
            </a:r>
            <a:r>
              <a:rPr lang="pt-BR" dirty="0"/>
              <a:t> é um atributo que não é primo – isto é, não é membro de qualquer chave-candidata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005055" y="5143500"/>
          <a:ext cx="3811619" cy="330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45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  <a:endParaRPr lang="pt-BR" sz="28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PNRO</a:t>
                      </a:r>
                      <a:endParaRPr lang="pt-BR" sz="28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HORAS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84" name="CaixaDeTexto 5"/>
          <p:cNvSpPr txBox="1">
            <a:spLocks noChangeArrowheads="1"/>
          </p:cNvSpPr>
          <p:nvPr/>
        </p:nvSpPr>
        <p:spPr bwMode="auto">
          <a:xfrm>
            <a:off x="3005138" y="4854575"/>
            <a:ext cx="1741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600" b="1"/>
              <a:t>TRABALHA_EM</a:t>
            </a:r>
          </a:p>
        </p:txBody>
      </p:sp>
      <p:grpSp>
        <p:nvGrpSpPr>
          <p:cNvPr id="46085" name="Grupo 15"/>
          <p:cNvGrpSpPr>
            <a:grpSpLocks/>
          </p:cNvGrpSpPr>
          <p:nvPr/>
        </p:nvGrpSpPr>
        <p:grpSpPr bwMode="auto">
          <a:xfrm>
            <a:off x="3335338" y="5524500"/>
            <a:ext cx="787400" cy="887413"/>
            <a:chOff x="3528982" y="5524500"/>
            <a:chExt cx="787395" cy="886857"/>
          </a:xfrm>
        </p:grpSpPr>
        <p:sp>
          <p:nvSpPr>
            <p:cNvPr id="46092" name="CaixaDeTexto 6"/>
            <p:cNvSpPr txBox="1">
              <a:spLocks noChangeArrowheads="1"/>
            </p:cNvSpPr>
            <p:nvPr/>
          </p:nvSpPr>
          <p:spPr bwMode="auto">
            <a:xfrm>
              <a:off x="3528982" y="6042025"/>
              <a:ext cx="7873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/>
                <a:t>Primo</a:t>
              </a:r>
            </a:p>
          </p:txBody>
        </p:sp>
        <p:sp>
          <p:nvSpPr>
            <p:cNvPr id="9" name="Seta para baixo 8"/>
            <p:cNvSpPr/>
            <p:nvPr/>
          </p:nvSpPr>
          <p:spPr>
            <a:xfrm>
              <a:off x="3702018" y="5524500"/>
              <a:ext cx="441322" cy="567969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  <p:grpSp>
        <p:nvGrpSpPr>
          <p:cNvPr id="46086" name="Grupo 14"/>
          <p:cNvGrpSpPr>
            <a:grpSpLocks/>
          </p:cNvGrpSpPr>
          <p:nvPr/>
        </p:nvGrpSpPr>
        <p:grpSpPr bwMode="auto">
          <a:xfrm>
            <a:off x="4618038" y="5524500"/>
            <a:ext cx="787400" cy="887413"/>
            <a:chOff x="4303682" y="5524500"/>
            <a:chExt cx="787395" cy="886857"/>
          </a:xfrm>
        </p:grpSpPr>
        <p:sp>
          <p:nvSpPr>
            <p:cNvPr id="46090" name="CaixaDeTexto 9"/>
            <p:cNvSpPr txBox="1">
              <a:spLocks noChangeArrowheads="1"/>
            </p:cNvSpPr>
            <p:nvPr/>
          </p:nvSpPr>
          <p:spPr bwMode="auto">
            <a:xfrm>
              <a:off x="4303682" y="6042025"/>
              <a:ext cx="7873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/>
                <a:t>Primo</a:t>
              </a:r>
            </a:p>
          </p:txBody>
        </p:sp>
        <p:sp>
          <p:nvSpPr>
            <p:cNvPr id="11" name="Seta para baixo 10"/>
            <p:cNvSpPr/>
            <p:nvPr/>
          </p:nvSpPr>
          <p:spPr>
            <a:xfrm>
              <a:off x="4476718" y="5524500"/>
              <a:ext cx="441322" cy="567969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  <p:grpSp>
        <p:nvGrpSpPr>
          <p:cNvPr id="46087" name="Grupo 13"/>
          <p:cNvGrpSpPr>
            <a:grpSpLocks/>
          </p:cNvGrpSpPr>
          <p:nvPr/>
        </p:nvGrpSpPr>
        <p:grpSpPr bwMode="auto">
          <a:xfrm>
            <a:off x="5532438" y="5524500"/>
            <a:ext cx="1287462" cy="887413"/>
            <a:chOff x="5078382" y="5524500"/>
            <a:chExt cx="1287532" cy="886857"/>
          </a:xfrm>
        </p:grpSpPr>
        <p:sp>
          <p:nvSpPr>
            <p:cNvPr id="46088" name="CaixaDeTexto 11"/>
            <p:cNvSpPr txBox="1">
              <a:spLocks noChangeArrowheads="1"/>
            </p:cNvSpPr>
            <p:nvPr/>
          </p:nvSpPr>
          <p:spPr bwMode="auto">
            <a:xfrm>
              <a:off x="5078382" y="6042025"/>
              <a:ext cx="12875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/>
                <a:t>Não-Primo</a:t>
              </a:r>
            </a:p>
          </p:txBody>
        </p:sp>
        <p:sp>
          <p:nvSpPr>
            <p:cNvPr id="13" name="Seta para baixo 12"/>
            <p:cNvSpPr/>
            <p:nvPr/>
          </p:nvSpPr>
          <p:spPr>
            <a:xfrm>
              <a:off x="5500680" y="5524500"/>
              <a:ext cx="442936" cy="567969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Primeira Forma Normal</a:t>
            </a:r>
          </a:p>
        </p:txBody>
      </p:sp>
      <p:sp>
        <p:nvSpPr>
          <p:cNvPr id="481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Proíbe que relações tenham</a:t>
            </a:r>
          </a:p>
          <a:p>
            <a:pPr lvl="1"/>
            <a:r>
              <a:rPr lang="pt-BR" dirty="0"/>
              <a:t>Atributos compostos</a:t>
            </a:r>
          </a:p>
          <a:p>
            <a:pPr lvl="1"/>
            <a:r>
              <a:rPr lang="pt-BR" dirty="0"/>
              <a:t>Atributos multivalorados </a:t>
            </a:r>
          </a:p>
          <a:p>
            <a:pPr lvl="1"/>
            <a:r>
              <a:rPr lang="pt-BR" dirty="0"/>
              <a:t>Relações aninhadas </a:t>
            </a:r>
          </a:p>
          <a:p>
            <a:pPr marL="457200" lvl="1" indent="0">
              <a:buNone/>
            </a:pPr>
            <a:r>
              <a:rPr lang="pt-BR" dirty="0"/>
              <a:t>Ou seja</a:t>
            </a:r>
          </a:p>
          <a:p>
            <a:pPr lvl="1"/>
            <a:r>
              <a:rPr lang="pt-BR" dirty="0"/>
              <a:t>Permite apenas atributos que sejam atômicos</a:t>
            </a:r>
          </a:p>
          <a:p>
            <a:endParaRPr lang="pt-BR" dirty="0"/>
          </a:p>
          <a:p>
            <a:r>
              <a:rPr lang="pt-BR" dirty="0"/>
              <a:t>Considerado como parte da definição de relação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Normalização na 1 FN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2724150" y="1671638"/>
            <a:ext cx="1258888" cy="2555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pt-BR">
              <a:ln>
                <a:solidFill>
                  <a:schemeClr val="bg1"/>
                </a:solidFill>
              </a:ln>
              <a:latin typeface="Arial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11056"/>
              </p:ext>
            </p:extLst>
          </p:nvPr>
        </p:nvGraphicFramePr>
        <p:xfrm>
          <a:off x="1402319" y="1671257"/>
          <a:ext cx="2717206" cy="20748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8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ENOME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dirty="0"/>
                        <a:t>NSS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Telefones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Joaquim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555-444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latin typeface="+mn-lt"/>
                          <a:ea typeface="Times New Roman"/>
                          <a:cs typeface="Times New Roman"/>
                        </a:rPr>
                        <a:t>Katarina</a:t>
                      </a:r>
                      <a:endParaRPr lang="pt-BR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381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555-333</a:t>
                      </a:r>
                    </a:p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555-101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Davi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422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endParaRPr lang="pt-BR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555-376</a:t>
                      </a:r>
                    </a:p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555-222</a:t>
                      </a:r>
                    </a:p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555-376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Bárbara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533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555-101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180" name="CaixaDeTexto 7"/>
          <p:cNvSpPr txBox="1">
            <a:spLocks noChangeArrowheads="1"/>
          </p:cNvSpPr>
          <p:nvPr/>
        </p:nvSpPr>
        <p:spPr bwMode="auto">
          <a:xfrm>
            <a:off x="1401763" y="1285422"/>
            <a:ext cx="2085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 dirty="0"/>
              <a:t>EMPREGADO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237"/>
              </p:ext>
            </p:extLst>
          </p:nvPr>
        </p:nvGraphicFramePr>
        <p:xfrm>
          <a:off x="3108587" y="4513095"/>
          <a:ext cx="1550352" cy="1512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3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ENOME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dirty="0"/>
                        <a:t>NSS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Joaquim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latin typeface="+mn-lt"/>
                          <a:ea typeface="Times New Roman"/>
                          <a:cs typeface="Times New Roman"/>
                        </a:rPr>
                        <a:t>Katarina</a:t>
                      </a:r>
                      <a:endParaRPr lang="pt-BR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381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latin typeface="+mn-lt"/>
                          <a:ea typeface="Times New Roman"/>
                          <a:cs typeface="Times New Roman"/>
                        </a:rPr>
                        <a:t>Daví</a:t>
                      </a:r>
                      <a:endParaRPr lang="pt-BR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422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Bárbara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533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108325" y="4156075"/>
            <a:ext cx="1517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600"/>
              <a:t>EMPREGADO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36923"/>
              </p:ext>
            </p:extLst>
          </p:nvPr>
        </p:nvGraphicFramePr>
        <p:xfrm>
          <a:off x="6087699" y="4073769"/>
          <a:ext cx="1707515" cy="192882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dirty="0"/>
                        <a:t>NSS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dirty="0"/>
                        <a:t>NÚMERO</a:t>
                      </a:r>
                      <a:endParaRPr lang="pt-BR" sz="2800" u="sng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555-444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381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555-333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555-376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533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555-101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381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555-101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555-222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555-543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6088063" y="3716338"/>
            <a:ext cx="1265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600"/>
              <a:t>TELEFONE</a:t>
            </a:r>
          </a:p>
        </p:txBody>
      </p:sp>
      <p:grpSp>
        <p:nvGrpSpPr>
          <p:cNvPr id="2" name="Grupo 33"/>
          <p:cNvGrpSpPr>
            <a:grpSpLocks/>
          </p:cNvGrpSpPr>
          <p:nvPr/>
        </p:nvGrpSpPr>
        <p:grpSpPr bwMode="auto">
          <a:xfrm>
            <a:off x="4659313" y="4430713"/>
            <a:ext cx="1428750" cy="1428750"/>
            <a:chOff x="3647124" y="4321802"/>
            <a:chExt cx="1428760" cy="1428760"/>
          </a:xfrm>
        </p:grpSpPr>
        <p:cxnSp>
          <p:nvCxnSpPr>
            <p:cNvPr id="15" name="Conector reto 14"/>
            <p:cNvCxnSpPr/>
            <p:nvPr/>
          </p:nvCxnSpPr>
          <p:spPr>
            <a:xfrm flipV="1">
              <a:off x="3647124" y="4321802"/>
              <a:ext cx="1428760" cy="428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3647124" y="4536115"/>
              <a:ext cx="1428760" cy="5000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647124" y="5036182"/>
              <a:ext cx="1428760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3647124" y="5536247"/>
              <a:ext cx="142876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3647124" y="5536247"/>
              <a:ext cx="1428760" cy="214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3647124" y="5036182"/>
              <a:ext cx="1428760" cy="7143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3647124" y="4821867"/>
              <a:ext cx="1428760" cy="7143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9"/>
          <p:cNvGrpSpPr>
            <a:grpSpLocks/>
          </p:cNvGrpSpPr>
          <p:nvPr/>
        </p:nvGrpSpPr>
        <p:grpSpPr bwMode="auto">
          <a:xfrm>
            <a:off x="2154238" y="1557338"/>
            <a:ext cx="5846762" cy="4591050"/>
            <a:chOff x="2939843" y="1447800"/>
            <a:chExt cx="4432270" cy="4591690"/>
          </a:xfrm>
        </p:grpSpPr>
        <p:sp>
          <p:nvSpPr>
            <p:cNvPr id="25" name="Seta para a esquerda e para cima 24"/>
            <p:cNvSpPr/>
            <p:nvPr/>
          </p:nvSpPr>
          <p:spPr>
            <a:xfrm flipV="1">
              <a:off x="4550046" y="2338511"/>
              <a:ext cx="2192668" cy="1181265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2939843" y="1447800"/>
              <a:ext cx="1542810" cy="2281555"/>
            </a:xfrm>
            <a:prstGeom prst="roundRect">
              <a:avLst>
                <a:gd name="adj" fmla="val 908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5722197" y="3613452"/>
              <a:ext cx="1649916" cy="2426038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  <p:grpSp>
        <p:nvGrpSpPr>
          <p:cNvPr id="4" name="Grupo 32"/>
          <p:cNvGrpSpPr>
            <a:grpSpLocks/>
          </p:cNvGrpSpPr>
          <p:nvPr/>
        </p:nvGrpSpPr>
        <p:grpSpPr bwMode="auto">
          <a:xfrm>
            <a:off x="1287463" y="1557338"/>
            <a:ext cx="3546475" cy="4724400"/>
            <a:chOff x="276203" y="1447800"/>
            <a:chExt cx="3546497" cy="4724400"/>
          </a:xfrm>
        </p:grpSpPr>
        <p:sp>
          <p:nvSpPr>
            <p:cNvPr id="26" name="Seta para a esquerda e para cima 25"/>
            <p:cNvSpPr/>
            <p:nvPr/>
          </p:nvSpPr>
          <p:spPr>
            <a:xfrm flipH="1">
              <a:off x="585767" y="3946525"/>
              <a:ext cx="1216033" cy="1457325"/>
            </a:xfrm>
            <a:prstGeom prst="leftUpArrow">
              <a:avLst>
                <a:gd name="adj1" fmla="val 25000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1881175" y="4037012"/>
              <a:ext cx="1941525" cy="2135188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276203" y="1447800"/>
              <a:ext cx="1704986" cy="2281237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de Relações com Atributos Compostos </a:t>
            </a:r>
            <a:br>
              <a:rPr lang="pt-BR" dirty="0"/>
            </a:br>
            <a:r>
              <a:rPr lang="pt-BR" dirty="0"/>
              <a:t>para a 1 FN</a:t>
            </a:r>
          </a:p>
        </p:txBody>
      </p:sp>
      <p:sp>
        <p:nvSpPr>
          <p:cNvPr id="52226" name="Rectangle 9"/>
          <p:cNvSpPr>
            <a:spLocks noChangeArrowheads="1"/>
          </p:cNvSpPr>
          <p:nvPr/>
        </p:nvSpPr>
        <p:spPr bwMode="auto">
          <a:xfrm>
            <a:off x="2516188" y="2176463"/>
            <a:ext cx="125888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30450" y="2151063"/>
            <a:ext cx="1258888" cy="2555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pt-BR">
              <a:ln>
                <a:solidFill>
                  <a:schemeClr val="bg1"/>
                </a:solidFill>
              </a:ln>
              <a:latin typeface="Arial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98734"/>
              </p:ext>
            </p:extLst>
          </p:nvPr>
        </p:nvGraphicFramePr>
        <p:xfrm>
          <a:off x="1007826" y="2151064"/>
          <a:ext cx="3381116" cy="1764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8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ENOME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dirty="0"/>
                        <a:t>NSS</a:t>
                      </a:r>
                      <a:endParaRPr lang="pt-BR" sz="2800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0215" indent="-44958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PROJETOS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endParaRPr lang="pt-BR" sz="2800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PNUMERO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Joaquim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Joaquim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Davi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422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29" name="CaixaDeTexto 8"/>
          <p:cNvSpPr txBox="1">
            <a:spLocks noChangeArrowheads="1"/>
          </p:cNvSpPr>
          <p:nvPr/>
        </p:nvSpPr>
        <p:spPr bwMode="auto">
          <a:xfrm>
            <a:off x="995363" y="1755775"/>
            <a:ext cx="2767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EMPREGADO_PROJETO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50759"/>
              </p:ext>
            </p:extLst>
          </p:nvPr>
        </p:nvGraphicFramePr>
        <p:xfrm>
          <a:off x="2515972" y="4746624"/>
          <a:ext cx="1456114" cy="10290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8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450215" indent="-44958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Joaquim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Davi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422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82466"/>
              </p:ext>
            </p:extLst>
          </p:nvPr>
        </p:nvGraphicFramePr>
        <p:xfrm>
          <a:off x="5576072" y="4492624"/>
          <a:ext cx="2498740" cy="1512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305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422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489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516188" y="4408488"/>
            <a:ext cx="15509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EMPREGADO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5575300" y="415448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PROJETO</a:t>
            </a:r>
          </a:p>
        </p:txBody>
      </p:sp>
      <p:grpSp>
        <p:nvGrpSpPr>
          <p:cNvPr id="2" name="Grupo 43"/>
          <p:cNvGrpSpPr>
            <a:grpSpLocks/>
          </p:cNvGrpSpPr>
          <p:nvPr/>
        </p:nvGrpSpPr>
        <p:grpSpPr bwMode="auto">
          <a:xfrm>
            <a:off x="3971925" y="4892675"/>
            <a:ext cx="1603375" cy="952500"/>
            <a:chOff x="3451339" y="4660900"/>
            <a:chExt cx="1603986" cy="952500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3451339" y="4660900"/>
              <a:ext cx="1603986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3451339" y="4889500"/>
              <a:ext cx="160398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3451339" y="5130800"/>
              <a:ext cx="160398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3451339" y="5384800"/>
              <a:ext cx="160398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3451339" y="5386388"/>
              <a:ext cx="1578576" cy="227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42"/>
          <p:cNvGrpSpPr>
            <a:grpSpLocks/>
          </p:cNvGrpSpPr>
          <p:nvPr/>
        </p:nvGrpSpPr>
        <p:grpSpPr bwMode="auto">
          <a:xfrm>
            <a:off x="1765300" y="2060575"/>
            <a:ext cx="6426200" cy="4102100"/>
            <a:chOff x="1244600" y="1828800"/>
            <a:chExt cx="6426200" cy="4102100"/>
          </a:xfrm>
        </p:grpSpPr>
        <p:sp>
          <p:nvSpPr>
            <p:cNvPr id="36" name="Seta para a esquerda e para cima 35"/>
            <p:cNvSpPr/>
            <p:nvPr/>
          </p:nvSpPr>
          <p:spPr>
            <a:xfrm flipV="1">
              <a:off x="4013200" y="2540000"/>
              <a:ext cx="2628900" cy="1277938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244600" y="1828800"/>
              <a:ext cx="2692400" cy="1951038"/>
            </a:xfrm>
            <a:prstGeom prst="roundRect">
              <a:avLst>
                <a:gd name="adj" fmla="val 998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899025" y="3905250"/>
              <a:ext cx="2771775" cy="2025650"/>
            </a:xfrm>
            <a:prstGeom prst="roundRect">
              <a:avLst>
                <a:gd name="adj" fmla="val 1102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  <p:grpSp>
        <p:nvGrpSpPr>
          <p:cNvPr id="4" name="Grupo 38"/>
          <p:cNvGrpSpPr>
            <a:grpSpLocks/>
          </p:cNvGrpSpPr>
          <p:nvPr/>
        </p:nvGrpSpPr>
        <p:grpSpPr bwMode="auto">
          <a:xfrm>
            <a:off x="855663" y="2060575"/>
            <a:ext cx="3211512" cy="3784600"/>
            <a:chOff x="276203" y="1770442"/>
            <a:chExt cx="3211453" cy="3784601"/>
          </a:xfrm>
        </p:grpSpPr>
        <p:sp>
          <p:nvSpPr>
            <p:cNvPr id="40" name="Seta para a esquerda e para cima 39"/>
            <p:cNvSpPr/>
            <p:nvPr/>
          </p:nvSpPr>
          <p:spPr>
            <a:xfrm flipH="1">
              <a:off x="496861" y="3792918"/>
              <a:ext cx="1216003" cy="1457325"/>
            </a:xfrm>
            <a:prstGeom prst="leftUpArrow">
              <a:avLst>
                <a:gd name="adj1" fmla="val 25000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1801762" y="4037393"/>
              <a:ext cx="1685894" cy="1517650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76203" y="1770442"/>
              <a:ext cx="1704944" cy="1958976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Normalização</a:t>
            </a:r>
          </a:p>
        </p:txBody>
      </p:sp>
      <p:sp>
        <p:nvSpPr>
          <p:cNvPr id="17410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pt-BR" dirty="0"/>
              <a:t>Objetivo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/>
              <a:t>Apresentar uma abordagem de projeto de banco de dados, denominada de Normalização, a qual permite analisar a qualidade das relações, bem como elevar a sua qualidade.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/>
              <a:t>Principais tópicos</a:t>
            </a:r>
          </a:p>
          <a:p>
            <a:pPr lvl="1" eaLnBrk="1" hangingPunct="1"/>
            <a:r>
              <a:rPr lang="pt-BR" dirty="0"/>
              <a:t>Anomalias</a:t>
            </a:r>
          </a:p>
          <a:p>
            <a:pPr lvl="1" eaLnBrk="1" hangingPunct="1"/>
            <a:r>
              <a:rPr lang="pt-BR" dirty="0"/>
              <a:t>Tuplas espúrias</a:t>
            </a:r>
          </a:p>
          <a:p>
            <a:pPr lvl="1" eaLnBrk="1" hangingPunct="1"/>
            <a:r>
              <a:rPr lang="pt-BR" dirty="0"/>
              <a:t>Abordagens de Projeto de Banco de Dados</a:t>
            </a:r>
          </a:p>
          <a:p>
            <a:pPr lvl="1" eaLnBrk="1" hangingPunct="1"/>
            <a:r>
              <a:rPr lang="pt-BR" dirty="0"/>
              <a:t>Dependências Funcionais</a:t>
            </a:r>
          </a:p>
          <a:p>
            <a:pPr lvl="1" eaLnBrk="1" hangingPunct="1"/>
            <a:r>
              <a:rPr lang="pt-BR" dirty="0"/>
              <a:t>Regras de Inferência para </a:t>
            </a:r>
            <a:r>
              <a:rPr lang="pt-BR" dirty="0" err="1"/>
              <a:t>DFs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Segunda Forma Normal</a:t>
            </a:r>
          </a:p>
        </p:txBody>
      </p:sp>
      <p:sp>
        <p:nvSpPr>
          <p:cNvPr id="5427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entender a 2FN precisamos entender:</a:t>
            </a:r>
          </a:p>
          <a:p>
            <a:pPr lvl="1"/>
            <a:r>
              <a:rPr lang="pt-BR" dirty="0"/>
              <a:t>Dependência Funcional</a:t>
            </a:r>
          </a:p>
          <a:p>
            <a:pPr lvl="1"/>
            <a:r>
              <a:rPr lang="pt-BR" dirty="0"/>
              <a:t>Chave-primária</a:t>
            </a:r>
          </a:p>
          <a:p>
            <a:pPr lvl="1"/>
            <a:r>
              <a:rPr lang="pt-BR" dirty="0"/>
              <a:t>Atributo Não-Primo </a:t>
            </a:r>
          </a:p>
          <a:p>
            <a:pPr lvl="1"/>
            <a:r>
              <a:rPr lang="pt-BR" dirty="0"/>
              <a:t>Dependência funcional total</a:t>
            </a:r>
          </a:p>
          <a:p>
            <a:pPr lvl="2"/>
            <a:r>
              <a:rPr lang="pt-BR" dirty="0"/>
              <a:t>Uma DF, Y</a:t>
            </a:r>
            <a:r>
              <a:rPr lang="pt-BR" dirty="0">
                <a:sym typeface="Wingdings" pitchFamily="2" charset="2"/>
              </a:rPr>
              <a:t>Z, onde a remoção de qualquer atributo de Y invalida a DF. Exemplos:</a:t>
            </a:r>
            <a:endParaRPr lang="pt-BR" dirty="0"/>
          </a:p>
          <a:p>
            <a:pPr lvl="3"/>
            <a:r>
              <a:rPr lang="pt-BR" dirty="0"/>
              <a:t>{ NSS, PNUMERO }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HORAS é dependente totalmente de { NSS, PNUMERO }, uma vez que: </a:t>
            </a:r>
          </a:p>
          <a:p>
            <a:pPr lvl="4"/>
            <a:r>
              <a:rPr lang="pt-BR" dirty="0"/>
              <a:t>NSS </a:t>
            </a:r>
            <a:r>
              <a:rPr lang="pt-BR" dirty="0">
                <a:sym typeface="Wingdings" pitchFamily="2" charset="2"/>
              </a:rPr>
              <a:t>não determina </a:t>
            </a:r>
            <a:r>
              <a:rPr lang="pt-BR" dirty="0"/>
              <a:t>HORAS e nem PNUMERO determina HORAS</a:t>
            </a:r>
          </a:p>
          <a:p>
            <a:pPr lvl="3"/>
            <a:r>
              <a:rPr lang="pt-BR" dirty="0"/>
              <a:t>{ NSS, PNUMERO }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ENOME não é dependente totalmente de { NSS, PNUMERO }, uma vez que: </a:t>
            </a:r>
          </a:p>
          <a:p>
            <a:pPr lvl="4"/>
            <a:r>
              <a:rPr lang="pt-BR" dirty="0"/>
              <a:t>ENOME é dependente parcialmente de { NSS, PNUMERO }, </a:t>
            </a:r>
          </a:p>
          <a:p>
            <a:pPr lvl="4"/>
            <a:r>
              <a:rPr lang="pt-BR" dirty="0"/>
              <a:t>pois NSS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ENOME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Segunda Forma Normal</a:t>
            </a:r>
          </a:p>
        </p:txBody>
      </p:sp>
      <p:sp>
        <p:nvSpPr>
          <p:cNvPr id="5632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relação esquema R está na 2FN se estiver na 1FN e todos os atributos não-primos A de R forem totalmente dependentes da chave-primária</a:t>
            </a:r>
          </a:p>
          <a:p>
            <a:endParaRPr lang="pt-BR"/>
          </a:p>
          <a:p>
            <a:r>
              <a:rPr lang="pt-BR"/>
              <a:t>R pode ser decomposto em relações que estejam na 2 FN através do processo de normalização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para a 2FN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568"/>
              </p:ext>
            </p:extLst>
          </p:nvPr>
        </p:nvGraphicFramePr>
        <p:xfrm>
          <a:off x="377056" y="1320234"/>
          <a:ext cx="6108447" cy="3393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+mn-ea"/>
                          <a:cs typeface="+mn-cs"/>
                        </a:rPr>
                        <a:t>HORAS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ENOME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PLOCALIZACAO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371" name="CaixaDeTexto 7"/>
          <p:cNvSpPr txBox="1">
            <a:spLocks noChangeArrowheads="1"/>
          </p:cNvSpPr>
          <p:nvPr/>
        </p:nvSpPr>
        <p:spPr bwMode="auto">
          <a:xfrm>
            <a:off x="377825" y="982097"/>
            <a:ext cx="2705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EMPREGADO_PROJETO</a:t>
            </a:r>
          </a:p>
        </p:txBody>
      </p:sp>
      <p:cxnSp>
        <p:nvCxnSpPr>
          <p:cNvPr id="35" name="Conector reto 34"/>
          <p:cNvCxnSpPr/>
          <p:nvPr/>
        </p:nvCxnSpPr>
        <p:spPr>
          <a:xfrm rot="16200000" flipH="1">
            <a:off x="396081" y="1911578"/>
            <a:ext cx="5048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10800000">
            <a:off x="649288" y="1898084"/>
            <a:ext cx="17907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5400000" flipH="1" flipV="1">
            <a:off x="2320132" y="1778228"/>
            <a:ext cx="236537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>
            <a:off x="1265238" y="1779022"/>
            <a:ext cx="236537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10800000">
            <a:off x="649288" y="2163197"/>
            <a:ext cx="2613025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5400000" flipH="1" flipV="1">
            <a:off x="3011488" y="1910784"/>
            <a:ext cx="50323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rot="16200000" flipH="1">
            <a:off x="1277938" y="2345759"/>
            <a:ext cx="211138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10800000">
            <a:off x="1382713" y="2452122"/>
            <a:ext cx="4294187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5400000" flipH="1" flipV="1">
            <a:off x="3875882" y="2049690"/>
            <a:ext cx="8064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rot="5400000" flipH="1" flipV="1">
            <a:off x="5272882" y="2049690"/>
            <a:ext cx="8064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382" name="CaixaDeTexto 59"/>
          <p:cNvSpPr txBox="1">
            <a:spLocks noChangeArrowheads="1"/>
          </p:cNvSpPr>
          <p:nvPr/>
        </p:nvSpPr>
        <p:spPr bwMode="auto">
          <a:xfrm>
            <a:off x="127000" y="1672659"/>
            <a:ext cx="4746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/>
              <a:t>DF1</a:t>
            </a:r>
          </a:p>
        </p:txBody>
      </p:sp>
      <p:sp>
        <p:nvSpPr>
          <p:cNvPr id="58383" name="CaixaDeTexto 60"/>
          <p:cNvSpPr txBox="1">
            <a:spLocks noChangeArrowheads="1"/>
          </p:cNvSpPr>
          <p:nvPr/>
        </p:nvSpPr>
        <p:spPr bwMode="auto">
          <a:xfrm>
            <a:off x="127000" y="1952059"/>
            <a:ext cx="474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/>
              <a:t>DF2</a:t>
            </a:r>
          </a:p>
        </p:txBody>
      </p:sp>
      <p:sp>
        <p:nvSpPr>
          <p:cNvPr id="58384" name="CaixaDeTexto 61"/>
          <p:cNvSpPr txBox="1">
            <a:spLocks noChangeArrowheads="1"/>
          </p:cNvSpPr>
          <p:nvPr/>
        </p:nvSpPr>
        <p:spPr bwMode="auto">
          <a:xfrm>
            <a:off x="127000" y="2229872"/>
            <a:ext cx="4746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/>
              <a:t>DF3</a:t>
            </a:r>
          </a:p>
        </p:txBody>
      </p: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17123"/>
              </p:ext>
            </p:extLst>
          </p:nvPr>
        </p:nvGraphicFramePr>
        <p:xfrm>
          <a:off x="377056" y="4098228"/>
          <a:ext cx="2485073" cy="3393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+mn-ea"/>
                          <a:cs typeface="+mn-cs"/>
                        </a:rPr>
                        <a:t>HORAS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e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43312"/>
              </p:ext>
            </p:extLst>
          </p:nvPr>
        </p:nvGraphicFramePr>
        <p:xfrm>
          <a:off x="3577750" y="4108824"/>
          <a:ext cx="1401128" cy="3393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ENOME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56999"/>
              </p:ext>
            </p:extLst>
          </p:nvPr>
        </p:nvGraphicFramePr>
        <p:xfrm>
          <a:off x="5206365" y="4098228"/>
          <a:ext cx="3501073" cy="3393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+mn-ea"/>
                          <a:cs typeface="+mn-cs"/>
                        </a:rPr>
                        <a:t>PLOCALIZACAO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CaixaDeTexto 65"/>
          <p:cNvSpPr txBox="1">
            <a:spLocks noChangeArrowheads="1"/>
          </p:cNvSpPr>
          <p:nvPr/>
        </p:nvSpPr>
        <p:spPr bwMode="auto">
          <a:xfrm>
            <a:off x="365125" y="3760222"/>
            <a:ext cx="2717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EMPREGADO_PROJETO</a:t>
            </a:r>
          </a:p>
        </p:txBody>
      </p:sp>
      <p:sp>
        <p:nvSpPr>
          <p:cNvPr id="67" name="CaixaDeTexto 66"/>
          <p:cNvSpPr txBox="1">
            <a:spLocks noChangeArrowheads="1"/>
          </p:cNvSpPr>
          <p:nvPr/>
        </p:nvSpPr>
        <p:spPr bwMode="auto">
          <a:xfrm>
            <a:off x="3549650" y="3769747"/>
            <a:ext cx="159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EMPREGADO</a:t>
            </a:r>
          </a:p>
        </p:txBody>
      </p:sp>
      <p:sp>
        <p:nvSpPr>
          <p:cNvPr id="68" name="CaixaDeTexto 67"/>
          <p:cNvSpPr txBox="1">
            <a:spLocks noChangeArrowheads="1"/>
          </p:cNvSpPr>
          <p:nvPr/>
        </p:nvSpPr>
        <p:spPr bwMode="auto">
          <a:xfrm>
            <a:off x="5207000" y="3760222"/>
            <a:ext cx="2705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PROJETO</a:t>
            </a:r>
          </a:p>
        </p:txBody>
      </p:sp>
      <p:grpSp>
        <p:nvGrpSpPr>
          <p:cNvPr id="2" name="Grupo 96"/>
          <p:cNvGrpSpPr>
            <a:grpSpLocks/>
          </p:cNvGrpSpPr>
          <p:nvPr/>
        </p:nvGrpSpPr>
        <p:grpSpPr bwMode="auto">
          <a:xfrm>
            <a:off x="377825" y="4447609"/>
            <a:ext cx="3309938" cy="1781175"/>
            <a:chOff x="377056" y="4175700"/>
            <a:chExt cx="3311024" cy="1781354"/>
          </a:xfrm>
        </p:grpSpPr>
        <p:grpSp>
          <p:nvGrpSpPr>
            <p:cNvPr id="58396" name="Grupo 68"/>
            <p:cNvGrpSpPr>
              <a:grpSpLocks/>
            </p:cNvGrpSpPr>
            <p:nvPr/>
          </p:nvGrpSpPr>
          <p:grpSpPr bwMode="auto">
            <a:xfrm>
              <a:off x="1222340" y="4239200"/>
              <a:ext cx="2465740" cy="1717854"/>
              <a:chOff x="4506882" y="5524500"/>
              <a:chExt cx="2465740" cy="1717854"/>
            </a:xfrm>
          </p:grpSpPr>
          <p:sp>
            <p:nvSpPr>
              <p:cNvPr id="58399" name="CaixaDeTexto 69"/>
              <p:cNvSpPr txBox="1">
                <a:spLocks noChangeArrowheads="1"/>
              </p:cNvSpPr>
              <p:nvPr/>
            </p:nvSpPr>
            <p:spPr bwMode="auto">
              <a:xfrm>
                <a:off x="4506882" y="6042025"/>
                <a:ext cx="246574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pt-BR"/>
                  <a:t>Não-Primo</a:t>
                </a:r>
              </a:p>
              <a:p>
                <a:pPr algn="ctr" eaLnBrk="0" hangingPunct="0"/>
                <a:endParaRPr lang="pt-BR"/>
              </a:p>
              <a:p>
                <a:pPr algn="ctr" eaLnBrk="0" hangingPunct="0"/>
                <a:r>
                  <a:rPr lang="pt-BR" b="1"/>
                  <a:t>Depende totalmente </a:t>
                </a:r>
              </a:p>
              <a:p>
                <a:pPr algn="ctr" eaLnBrk="0" hangingPunct="0"/>
                <a:r>
                  <a:rPr lang="pt-BR" b="1"/>
                  <a:t>da chave-primária</a:t>
                </a:r>
              </a:p>
            </p:txBody>
          </p:sp>
          <p:sp>
            <p:nvSpPr>
              <p:cNvPr id="71" name="Seta para baixo 70"/>
              <p:cNvSpPr/>
              <p:nvPr/>
            </p:nvSpPr>
            <p:spPr>
              <a:xfrm>
                <a:off x="5500526" y="5524506"/>
                <a:ext cx="443058" cy="568382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pt-BR"/>
              </a:p>
            </p:txBody>
          </p:sp>
        </p:grpSp>
        <p:sp>
          <p:nvSpPr>
            <p:cNvPr id="72" name="Chave esquerda 71"/>
            <p:cNvSpPr/>
            <p:nvPr/>
          </p:nvSpPr>
          <p:spPr>
            <a:xfrm rot="16200000">
              <a:off x="1047235" y="3505521"/>
              <a:ext cx="301655" cy="1642014"/>
            </a:xfrm>
            <a:prstGeom prst="lef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  <p:cxnSp>
          <p:nvCxnSpPr>
            <p:cNvPr id="91" name="Conector angulado 90"/>
            <p:cNvCxnSpPr>
              <a:stCxn id="72" idx="1"/>
              <a:endCxn id="58399" idx="2"/>
            </p:cNvCxnSpPr>
            <p:nvPr/>
          </p:nvCxnSpPr>
          <p:spPr>
            <a:xfrm rot="16200000" flipH="1">
              <a:off x="1087070" y="4588348"/>
              <a:ext cx="1479699" cy="1257713"/>
            </a:xfrm>
            <a:prstGeom prst="bentConnector3">
              <a:avLst>
                <a:gd name="adj1" fmla="val 11544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upo 97"/>
          <p:cNvGrpSpPr>
            <a:grpSpLocks/>
          </p:cNvGrpSpPr>
          <p:nvPr/>
        </p:nvGrpSpPr>
        <p:grpSpPr bwMode="auto">
          <a:xfrm>
            <a:off x="3263900" y="3760222"/>
            <a:ext cx="5700713" cy="1454150"/>
            <a:chOff x="3263901" y="3487189"/>
            <a:chExt cx="5700712" cy="1454201"/>
          </a:xfrm>
        </p:grpSpPr>
        <p:sp>
          <p:nvSpPr>
            <p:cNvPr id="58394" name="CaixaDeTexto 91"/>
            <p:cNvSpPr txBox="1">
              <a:spLocks noChangeArrowheads="1"/>
            </p:cNvSpPr>
            <p:nvPr/>
          </p:nvSpPr>
          <p:spPr bwMode="auto">
            <a:xfrm>
              <a:off x="3987800" y="4477323"/>
              <a:ext cx="43524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pt-BR"/>
                <a:t>O mesmo ocorre com as outras relações</a:t>
              </a:r>
            </a:p>
          </p:txBody>
        </p:sp>
        <p:sp>
          <p:nvSpPr>
            <p:cNvPr id="96" name="Retângulo de cantos arredondados 95"/>
            <p:cNvSpPr/>
            <p:nvPr/>
          </p:nvSpPr>
          <p:spPr>
            <a:xfrm>
              <a:off x="3263901" y="3487189"/>
              <a:ext cx="5700712" cy="145420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/>
            </a:p>
          </p:txBody>
        </p:sp>
      </p:grpSp>
      <p:sp>
        <p:nvSpPr>
          <p:cNvPr id="99" name="Seta para baixo 98"/>
          <p:cNvSpPr/>
          <p:nvPr/>
        </p:nvSpPr>
        <p:spPr>
          <a:xfrm>
            <a:off x="3386138" y="2660084"/>
            <a:ext cx="604837" cy="78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Terceira Forma Normal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entender a 3FN precisamos entender:</a:t>
            </a:r>
          </a:p>
          <a:p>
            <a:pPr lvl="1"/>
            <a:r>
              <a:rPr lang="pt-BR"/>
              <a:t>2FN</a:t>
            </a:r>
          </a:p>
          <a:p>
            <a:pPr lvl="1"/>
            <a:r>
              <a:rPr lang="pt-BR"/>
              <a:t>Atributo Não-Primo</a:t>
            </a:r>
          </a:p>
          <a:p>
            <a:pPr lvl="1"/>
            <a:r>
              <a:rPr lang="pt-BR"/>
              <a:t>Dependência funcional transitiva </a:t>
            </a:r>
          </a:p>
          <a:p>
            <a:pPr lvl="2"/>
            <a:r>
              <a:rPr lang="pt-BR"/>
              <a:t>Se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Y e Y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 então X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Z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Terceira Forma Normal</a:t>
            </a:r>
          </a:p>
        </p:txBody>
      </p:sp>
      <p:sp>
        <p:nvSpPr>
          <p:cNvPr id="6246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relação esquema R está na 3FN se ela estiver na 2FN e nenhum atributo não-primo, A, for transitivamente dependente da chave-primária</a:t>
            </a:r>
          </a:p>
          <a:p>
            <a:r>
              <a:rPr lang="pt-BR"/>
              <a:t>R pode ser decomposto em relações que estejam na 3FN via o processo de normalização</a:t>
            </a:r>
          </a:p>
          <a:p>
            <a:r>
              <a:rPr lang="pt-BR"/>
              <a:t>NOTA:</a:t>
            </a:r>
          </a:p>
          <a:p>
            <a:pPr lvl="1"/>
            <a:r>
              <a:rPr lang="pt-BR"/>
              <a:t>Em X</a:t>
            </a:r>
            <a:r>
              <a:rPr lang="pt-BR">
                <a:sym typeface="Wingdings" pitchFamily="2" charset="2"/>
              </a:rPr>
              <a:t>Y e YZ, sendo X a chave-primária, pode ser considerado um problema se, e somente se, Y não for uma chave-candidata. Quando Y é uma chave-candidata, não existe problema com a dependência transitiva </a:t>
            </a:r>
            <a:endParaRPr lang="pt-BR"/>
          </a:p>
          <a:p>
            <a:pPr lvl="1"/>
            <a:r>
              <a:rPr lang="pt-BR"/>
              <a:t>Por exemplo, considere EMP (NSS, Emp#, Salario ). </a:t>
            </a:r>
          </a:p>
          <a:p>
            <a:pPr lvl="2"/>
            <a:r>
              <a:rPr lang="pt-BR"/>
              <a:t>Aqui, NSS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Emp#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Salario e Emp# é uma chave-candidata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Normalização para a 2FN e 3FN</a:t>
            </a:r>
          </a:p>
        </p:txBody>
      </p:sp>
      <p:sp>
        <p:nvSpPr>
          <p:cNvPr id="64514" name="Rectangle 9"/>
          <p:cNvSpPr>
            <a:spLocks noChangeArrowheads="1"/>
          </p:cNvSpPr>
          <p:nvPr/>
        </p:nvSpPr>
        <p:spPr bwMode="auto">
          <a:xfrm>
            <a:off x="1487488" y="1544638"/>
            <a:ext cx="1249362" cy="2460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28899"/>
              </p:ext>
            </p:extLst>
          </p:nvPr>
        </p:nvGraphicFramePr>
        <p:xfrm>
          <a:off x="377056" y="1606550"/>
          <a:ext cx="7049452" cy="3393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ENOME</a:t>
                      </a:r>
                      <a:endParaRPr lang="pt-BR" sz="14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+mn-ea"/>
                          <a:cs typeface="+mn-cs"/>
                        </a:rPr>
                        <a:t>DTNASC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ENDERECO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PLOCALIZACAO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16" name="CaixaDeTexto 8"/>
          <p:cNvSpPr txBox="1">
            <a:spLocks noChangeArrowheads="1"/>
          </p:cNvSpPr>
          <p:nvPr/>
        </p:nvSpPr>
        <p:spPr bwMode="auto">
          <a:xfrm>
            <a:off x="377825" y="1268413"/>
            <a:ext cx="2705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EMPREGADO_PROJETO</a:t>
            </a:r>
          </a:p>
        </p:txBody>
      </p:sp>
      <p:cxnSp>
        <p:nvCxnSpPr>
          <p:cNvPr id="10" name="Conector reto 9"/>
          <p:cNvCxnSpPr/>
          <p:nvPr/>
        </p:nvCxnSpPr>
        <p:spPr>
          <a:xfrm rot="10800000">
            <a:off x="779463" y="2184400"/>
            <a:ext cx="36226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 flipH="1" flipV="1">
            <a:off x="2076450" y="2055813"/>
            <a:ext cx="2365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1394619" y="2056607"/>
            <a:ext cx="238125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6200000" flipV="1">
            <a:off x="664369" y="2058194"/>
            <a:ext cx="241300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5400000" flipH="1" flipV="1">
            <a:off x="3168650" y="2055813"/>
            <a:ext cx="23653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rot="5400000" flipH="1" flipV="1">
            <a:off x="4275138" y="2055813"/>
            <a:ext cx="2365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0800000" flipV="1">
            <a:off x="4389438" y="2476500"/>
            <a:ext cx="2206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>
            <a:off x="4271169" y="2356644"/>
            <a:ext cx="238125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 flipH="1" flipV="1">
            <a:off x="5090319" y="22090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rot="5400000" flipH="1" flipV="1">
            <a:off x="6315869" y="220424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527" name="Rectangle 9"/>
          <p:cNvSpPr>
            <a:spLocks noChangeArrowheads="1"/>
          </p:cNvSpPr>
          <p:nvPr/>
        </p:nvSpPr>
        <p:spPr bwMode="auto">
          <a:xfrm>
            <a:off x="1487488" y="4521200"/>
            <a:ext cx="1249362" cy="24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50821"/>
              </p:ext>
            </p:extLst>
          </p:nvPr>
        </p:nvGraphicFramePr>
        <p:xfrm>
          <a:off x="377057" y="4583776"/>
          <a:ext cx="4637087" cy="3393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4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ENOME</a:t>
                      </a:r>
                      <a:endParaRPr lang="pt-BR" sz="14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+mn-lt"/>
                          <a:ea typeface="+mn-ea"/>
                          <a:cs typeface="+mn-cs"/>
                        </a:rPr>
                        <a:t>DTNASC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ENDERECO</a:t>
                      </a:r>
                      <a:endParaRPr lang="pt-B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29" name="CaixaDeTexto 32"/>
          <p:cNvSpPr txBox="1">
            <a:spLocks noChangeArrowheads="1"/>
          </p:cNvSpPr>
          <p:nvPr/>
        </p:nvSpPr>
        <p:spPr bwMode="auto">
          <a:xfrm>
            <a:off x="377825" y="4244975"/>
            <a:ext cx="1514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EMPREGADO</a:t>
            </a:r>
          </a:p>
        </p:txBody>
      </p:sp>
      <p:cxnSp>
        <p:nvCxnSpPr>
          <p:cNvPr id="34" name="Conector reto 33"/>
          <p:cNvCxnSpPr/>
          <p:nvPr/>
        </p:nvCxnSpPr>
        <p:spPr>
          <a:xfrm rot="10800000">
            <a:off x="779463" y="5160963"/>
            <a:ext cx="36226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5400000" flipH="1" flipV="1">
            <a:off x="2077244" y="5033169"/>
            <a:ext cx="23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5400000">
            <a:off x="1395413" y="5033963"/>
            <a:ext cx="236537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16200000" flipV="1">
            <a:off x="665163" y="5035550"/>
            <a:ext cx="239712" cy="15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5400000" flipH="1" flipV="1">
            <a:off x="3169444" y="5033169"/>
            <a:ext cx="23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5400000" flipH="1" flipV="1">
            <a:off x="4275932" y="5033169"/>
            <a:ext cx="2349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536" name="Rectangle 9"/>
          <p:cNvSpPr>
            <a:spLocks noChangeArrowheads="1"/>
          </p:cNvSpPr>
          <p:nvPr/>
        </p:nvSpPr>
        <p:spPr bwMode="auto">
          <a:xfrm>
            <a:off x="6323013" y="4524375"/>
            <a:ext cx="1249362" cy="24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BR"/>
          </a:p>
        </p:txBody>
      </p:sp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75613"/>
              </p:ext>
            </p:extLst>
          </p:nvPr>
        </p:nvGraphicFramePr>
        <p:xfrm>
          <a:off x="5212512" y="4586160"/>
          <a:ext cx="3524885" cy="3393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PLOCALIZACAO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38" name="CaixaDeTexto 45"/>
          <p:cNvSpPr txBox="1">
            <a:spLocks noChangeArrowheads="1"/>
          </p:cNvSpPr>
          <p:nvPr/>
        </p:nvSpPr>
        <p:spPr bwMode="auto">
          <a:xfrm>
            <a:off x="5211763" y="4248150"/>
            <a:ext cx="2706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1600"/>
              <a:t>PROJETO</a:t>
            </a:r>
          </a:p>
        </p:txBody>
      </p:sp>
      <p:cxnSp>
        <p:nvCxnSpPr>
          <p:cNvPr id="47" name="Conector reto 46"/>
          <p:cNvCxnSpPr/>
          <p:nvPr/>
        </p:nvCxnSpPr>
        <p:spPr>
          <a:xfrm rot="10800000" flipV="1">
            <a:off x="5614988" y="5153025"/>
            <a:ext cx="2271712" cy="1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5400000" flipH="1" flipV="1">
            <a:off x="6624638" y="5035550"/>
            <a:ext cx="23653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rot="16200000" flipV="1">
            <a:off x="5500687" y="5037138"/>
            <a:ext cx="23971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5400000" flipH="1" flipV="1">
            <a:off x="7769225" y="5035550"/>
            <a:ext cx="2365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Seta para baixo 59"/>
          <p:cNvSpPr/>
          <p:nvPr/>
        </p:nvSpPr>
        <p:spPr>
          <a:xfrm>
            <a:off x="3990975" y="2946400"/>
            <a:ext cx="604838" cy="78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animBg="1"/>
      <p:bldP spid="64529" grpId="0"/>
      <p:bldP spid="64536" grpId="0" animBg="1"/>
      <p:bldP spid="64538" grpId="0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Geral de Formas Normais</a:t>
            </a:r>
          </a:p>
        </p:txBody>
      </p:sp>
      <p:sp>
        <p:nvSpPr>
          <p:cNvPr id="6656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As definições anteriores consideravam somente a chave-primária </a:t>
            </a:r>
          </a:p>
          <a:p>
            <a:r>
              <a:rPr lang="pt-BR"/>
              <a:t>As próximas definições levarão em consideração as várias chaves candidatas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Geral de Formas Normais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Redefinição da 2FN:</a:t>
            </a:r>
          </a:p>
          <a:p>
            <a:pPr lvl="1"/>
            <a:r>
              <a:rPr lang="pt-BR" dirty="0"/>
              <a:t>Uma relação esquema R está na 2FN se todos os atributos não-primos, A, forem totalmente dependentes de todas as chaves de R</a:t>
            </a:r>
          </a:p>
          <a:p>
            <a:r>
              <a:rPr lang="pt-BR" dirty="0"/>
              <a:t>Teste:</a:t>
            </a:r>
          </a:p>
          <a:p>
            <a:pPr lvl="1"/>
            <a:r>
              <a:rPr lang="pt-BR" dirty="0"/>
              <a:t>Verifique que EMP_PROJ não está na 2FN</a:t>
            </a:r>
          </a:p>
          <a:p>
            <a:pPr lvl="2"/>
            <a:r>
              <a:rPr lang="pt-BR" noProof="1"/>
              <a:t>EMP_PROJ (</a:t>
            </a:r>
            <a:r>
              <a:rPr lang="pt-BR" u="sng" noProof="1"/>
              <a:t>nss</a:t>
            </a:r>
            <a:r>
              <a:rPr lang="pt-BR" noProof="1"/>
              <a:t>, </a:t>
            </a:r>
            <a:r>
              <a:rPr lang="pt-BR" u="sng" noProof="1"/>
              <a:t>pnúmero</a:t>
            </a:r>
            <a:r>
              <a:rPr lang="pt-BR" noProof="1"/>
              <a:t>, horas, enome, pnome, plocalizacao)</a:t>
            </a:r>
          </a:p>
          <a:p>
            <a:pPr lvl="1"/>
            <a:endParaRPr lang="pt-BR" noProof="1"/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2695573" y="3362903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2695573" y="3639128"/>
            <a:ext cx="144838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 flipV="1">
            <a:off x="4143955" y="3362903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4" name="Line 7"/>
          <p:cNvSpPr>
            <a:spLocks noChangeShapeType="1"/>
          </p:cNvSpPr>
          <p:nvPr/>
        </p:nvSpPr>
        <p:spPr bwMode="auto">
          <a:xfrm>
            <a:off x="3378198" y="3362903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5" name="Line 8"/>
          <p:cNvSpPr>
            <a:spLocks noChangeShapeType="1"/>
          </p:cNvSpPr>
          <p:nvPr/>
        </p:nvSpPr>
        <p:spPr bwMode="auto">
          <a:xfrm>
            <a:off x="2695573" y="3755016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6" name="Line 9"/>
          <p:cNvSpPr>
            <a:spLocks noChangeShapeType="1"/>
          </p:cNvSpPr>
          <p:nvPr/>
        </p:nvSpPr>
        <p:spPr bwMode="auto">
          <a:xfrm>
            <a:off x="2695573" y="4102678"/>
            <a:ext cx="215773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V="1">
            <a:off x="4853303" y="3362903"/>
            <a:ext cx="0" cy="739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3378198" y="4154805"/>
            <a:ext cx="0" cy="4828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>
            <a:off x="3378198" y="4637666"/>
            <a:ext cx="320516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20" name="Line 13"/>
          <p:cNvSpPr>
            <a:spLocks noChangeShapeType="1"/>
          </p:cNvSpPr>
          <p:nvPr/>
        </p:nvSpPr>
        <p:spPr bwMode="auto">
          <a:xfrm flipV="1">
            <a:off x="6578916" y="3362903"/>
            <a:ext cx="0" cy="1274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8621" name="Line 14"/>
          <p:cNvSpPr>
            <a:spLocks noChangeShapeType="1"/>
          </p:cNvSpPr>
          <p:nvPr/>
        </p:nvSpPr>
        <p:spPr bwMode="auto">
          <a:xfrm flipV="1">
            <a:off x="5591491" y="3362903"/>
            <a:ext cx="0" cy="1274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Geral de Formas Normais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40768"/>
            <a:ext cx="8964612" cy="5327451"/>
          </a:xfrm>
        </p:spPr>
        <p:txBody>
          <a:bodyPr/>
          <a:lstStyle/>
          <a:p>
            <a:r>
              <a:rPr lang="pt-BR" dirty="0"/>
              <a:t>Redefinição de 3FN:</a:t>
            </a:r>
          </a:p>
          <a:p>
            <a:pPr lvl="1"/>
            <a:r>
              <a:rPr lang="pt-BR" dirty="0"/>
              <a:t>Uma relação esquema R está na 3FN se, sempre que houver uma DF X</a:t>
            </a:r>
            <a:r>
              <a:rPr lang="pt-BR" dirty="0">
                <a:sym typeface="Wingdings" pitchFamily="2" charset="2"/>
              </a:rPr>
              <a:t>A, então uma das duas condições são válidas:</a:t>
            </a:r>
          </a:p>
          <a:p>
            <a:pPr lvl="2"/>
            <a:r>
              <a:rPr lang="pt-BR" dirty="0"/>
              <a:t>X é uma superchave de R, ou</a:t>
            </a:r>
          </a:p>
          <a:p>
            <a:pPr lvl="2"/>
            <a:r>
              <a:rPr lang="pt-BR" dirty="0"/>
              <a:t>A é um atributo primo de R</a:t>
            </a:r>
          </a:p>
          <a:p>
            <a:pPr lvl="1"/>
            <a:r>
              <a:rPr lang="pt-BR" dirty="0"/>
              <a:t>NOTA: A Forma normal de </a:t>
            </a:r>
            <a:r>
              <a:rPr lang="pt-BR" dirty="0" err="1"/>
              <a:t>Boyce-Codd</a:t>
            </a:r>
            <a:r>
              <a:rPr lang="pt-BR" dirty="0"/>
              <a:t> não admite a segunda condição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Teste:</a:t>
            </a:r>
          </a:p>
          <a:p>
            <a:pPr lvl="1"/>
            <a:r>
              <a:rPr lang="pt-BR" dirty="0"/>
              <a:t>Verifique que está na 2FN mas não na 3FN</a:t>
            </a:r>
          </a:p>
          <a:p>
            <a:pPr lvl="2"/>
            <a:r>
              <a:rPr lang="pt-BR" noProof="1"/>
              <a:t> EMP_DEPT(enome, </a:t>
            </a:r>
            <a:r>
              <a:rPr lang="pt-BR" u="sng" noProof="1"/>
              <a:t>nss</a:t>
            </a:r>
            <a:r>
              <a:rPr lang="pt-BR" noProof="1"/>
              <a:t>, datanasc, endereco, dnumero, dnome, dgernss)</a:t>
            </a:r>
          </a:p>
          <a:p>
            <a:pPr lvl="1"/>
            <a:endParaRPr lang="pt-BR" noProof="1"/>
          </a:p>
        </p:txBody>
      </p:sp>
      <p:sp>
        <p:nvSpPr>
          <p:cNvPr id="70659" name="Line 5"/>
          <p:cNvSpPr>
            <a:spLocks noChangeShapeType="1"/>
          </p:cNvSpPr>
          <p:nvPr/>
        </p:nvSpPr>
        <p:spPr bwMode="auto">
          <a:xfrm>
            <a:off x="3470912" y="5415278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0660" name="Line 6"/>
          <p:cNvSpPr>
            <a:spLocks noChangeShapeType="1"/>
          </p:cNvSpPr>
          <p:nvPr/>
        </p:nvSpPr>
        <p:spPr bwMode="auto">
          <a:xfrm flipV="1">
            <a:off x="2808346" y="5783578"/>
            <a:ext cx="326722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2808346" y="5415278"/>
            <a:ext cx="0" cy="3683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 flipV="1">
            <a:off x="4113271" y="5415278"/>
            <a:ext cx="0" cy="3683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V="1">
            <a:off x="5101563" y="5415278"/>
            <a:ext cx="0" cy="3683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6075570" y="5415278"/>
            <a:ext cx="0" cy="3683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70665" name="Line 11"/>
          <p:cNvSpPr>
            <a:spLocks noChangeShapeType="1"/>
          </p:cNvSpPr>
          <p:nvPr/>
        </p:nvSpPr>
        <p:spPr bwMode="auto">
          <a:xfrm>
            <a:off x="6075570" y="5849741"/>
            <a:ext cx="0" cy="3116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0666" name="Line 12"/>
          <p:cNvSpPr>
            <a:spLocks noChangeShapeType="1"/>
          </p:cNvSpPr>
          <p:nvPr/>
        </p:nvSpPr>
        <p:spPr bwMode="auto">
          <a:xfrm flipV="1">
            <a:off x="6075570" y="6158229"/>
            <a:ext cx="165847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0667" name="Line 12"/>
          <p:cNvSpPr>
            <a:spLocks noChangeShapeType="1"/>
          </p:cNvSpPr>
          <p:nvPr/>
        </p:nvSpPr>
        <p:spPr bwMode="auto">
          <a:xfrm>
            <a:off x="6075570" y="578357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H="1" flipV="1">
            <a:off x="6906954" y="5437503"/>
            <a:ext cx="0" cy="72072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10800000">
            <a:off x="7734041" y="5437503"/>
            <a:ext cx="0" cy="720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30"/>
          <p:cNvGrpSpPr>
            <a:grpSpLocks/>
          </p:cNvGrpSpPr>
          <p:nvPr/>
        </p:nvGrpSpPr>
        <p:grpSpPr bwMode="auto">
          <a:xfrm>
            <a:off x="5360508" y="3801651"/>
            <a:ext cx="1467068" cy="1214437"/>
            <a:chOff x="6031150" y="4151669"/>
            <a:chExt cx="1466376" cy="1214656"/>
          </a:xfrm>
        </p:grpSpPr>
        <p:sp>
          <p:nvSpPr>
            <p:cNvPr id="70674" name="CaixaDeTexto 23"/>
            <p:cNvSpPr txBox="1">
              <a:spLocks noChangeArrowheads="1"/>
            </p:cNvSpPr>
            <p:nvPr/>
          </p:nvSpPr>
          <p:spPr bwMode="auto">
            <a:xfrm>
              <a:off x="6031150" y="4151669"/>
              <a:ext cx="1466376" cy="6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Não é </a:t>
              </a:r>
            </a:p>
            <a:p>
              <a:pPr algn="ctr" eaLnBrk="0" hangingPunct="0"/>
              <a:r>
                <a:rPr lang="pt-BR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superchave</a:t>
              </a:r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6542193" y="4797898"/>
              <a:ext cx="444290" cy="56842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" name="Grupo 29"/>
          <p:cNvGrpSpPr>
            <a:grpSpLocks/>
          </p:cNvGrpSpPr>
          <p:nvPr/>
        </p:nvGrpSpPr>
        <p:grpSpPr bwMode="auto">
          <a:xfrm>
            <a:off x="7306168" y="3801651"/>
            <a:ext cx="877163" cy="1214437"/>
            <a:chOff x="7495436" y="4151669"/>
            <a:chExt cx="877914" cy="1214656"/>
          </a:xfrm>
        </p:grpSpPr>
        <p:sp>
          <p:nvSpPr>
            <p:cNvPr id="70672" name="CaixaDeTexto 27"/>
            <p:cNvSpPr txBox="1">
              <a:spLocks noChangeArrowheads="1"/>
            </p:cNvSpPr>
            <p:nvPr/>
          </p:nvSpPr>
          <p:spPr bwMode="auto">
            <a:xfrm>
              <a:off x="7495436" y="4151669"/>
              <a:ext cx="877914" cy="6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Não é </a:t>
              </a:r>
            </a:p>
            <a:p>
              <a:pPr eaLnBrk="0" hangingPunct="0"/>
              <a:r>
                <a:rPr lang="pt-BR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Primo</a:t>
              </a:r>
            </a:p>
          </p:txBody>
        </p:sp>
        <p:sp>
          <p:nvSpPr>
            <p:cNvPr id="29" name="Seta para baixo 28"/>
            <p:cNvSpPr/>
            <p:nvPr/>
          </p:nvSpPr>
          <p:spPr>
            <a:xfrm>
              <a:off x="7759187" y="4797898"/>
              <a:ext cx="443292" cy="56842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pt-B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BCNF (Boyce-Codd Normal Form) </a:t>
            </a:r>
            <a:endParaRPr lang="pt-BR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Definição de BCNF:</a:t>
            </a:r>
          </a:p>
          <a:p>
            <a:pPr lvl="1"/>
            <a:r>
              <a:rPr lang="pt-BR"/>
              <a:t>Uma relação esquema R está na BCNF se, sempre que houver uma DF X</a:t>
            </a:r>
            <a:r>
              <a:rPr lang="pt-BR">
                <a:sym typeface="Wingdings" pitchFamily="2" charset="2"/>
              </a:rPr>
              <a:t>A em R, então X é uma superchave de R</a:t>
            </a:r>
            <a:endParaRPr lang="pt-BR"/>
          </a:p>
          <a:p>
            <a:r>
              <a:rPr lang="pt-BR"/>
              <a:t>Cada FN engloba a FN anterior:</a:t>
            </a:r>
          </a:p>
          <a:p>
            <a:pPr lvl="1"/>
            <a:r>
              <a:rPr lang="pt-BR"/>
              <a:t>Toda relação em 2FN está na 1FN</a:t>
            </a:r>
          </a:p>
          <a:p>
            <a:pPr lvl="1"/>
            <a:r>
              <a:rPr lang="pt-BR"/>
              <a:t>Toda relação em 3FN está na 2FN</a:t>
            </a:r>
          </a:p>
          <a:p>
            <a:pPr lvl="1"/>
            <a:r>
              <a:rPr lang="pt-BR"/>
              <a:t>Toda relação em BCNF está na 3FN</a:t>
            </a:r>
          </a:p>
          <a:p>
            <a:r>
              <a:rPr lang="pt-BR"/>
              <a:t>Existem relações que estão na 3FN mas não em BCNF</a:t>
            </a:r>
          </a:p>
          <a:p>
            <a:r>
              <a:rPr lang="pt-BR"/>
              <a:t>A meta é alcançar a BCNF ou 3FN em todas as relações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Normalização</a:t>
            </a:r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/>
              <a:t>Principais tópicos </a:t>
            </a:r>
            <a:r>
              <a:rPr lang="pt-BR" sz="2400" i="1"/>
              <a:t>(Continuação)</a:t>
            </a:r>
            <a:endParaRPr lang="pt-BR" i="1"/>
          </a:p>
          <a:p>
            <a:pPr lvl="1" eaLnBrk="1" hangingPunct="1"/>
            <a:r>
              <a:rPr lang="pt-BR"/>
              <a:t>Formas Normais com base em Chaves Primárias</a:t>
            </a:r>
          </a:p>
          <a:p>
            <a:pPr lvl="1" eaLnBrk="1" hangingPunct="1"/>
            <a:r>
              <a:rPr lang="pt-BR"/>
              <a:t>Definição Geral de Formas Normais</a:t>
            </a:r>
          </a:p>
          <a:p>
            <a:pPr lvl="1" eaLnBrk="1" hangingPunct="1"/>
            <a:r>
              <a:rPr lang="pt-BR"/>
              <a:t>BCNF (Boyce-Codd Normal Form)</a:t>
            </a:r>
          </a:p>
          <a:p>
            <a:pPr lvl="1" eaLnBrk="1" hangingPunct="1"/>
            <a:r>
              <a:rPr lang="pt-BR"/>
              <a:t>Dependências Multivaloradas</a:t>
            </a:r>
          </a:p>
          <a:p>
            <a:pPr lvl="1" eaLnBrk="1" hangingPunct="1"/>
            <a:r>
              <a:rPr lang="pt-BR"/>
              <a:t>Quarta Forma Normal (4FN)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Boyce-Codd normal form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71118"/>
              </p:ext>
            </p:extLst>
          </p:nvPr>
        </p:nvGraphicFramePr>
        <p:xfrm>
          <a:off x="364553" y="2135604"/>
          <a:ext cx="4531297" cy="3054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9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ESTUDANDE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Sistemas Operacionais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Altair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Wilson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Wilson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Sistemas Operacionais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Wellington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60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Zenaide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1025525" y="1584325"/>
            <a:ext cx="0" cy="5508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1025525" y="1584325"/>
            <a:ext cx="3238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264025" y="1584325"/>
            <a:ext cx="0" cy="550863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V="1">
            <a:off x="2260600" y="1584325"/>
            <a:ext cx="0" cy="5508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V="1">
            <a:off x="4092575" y="1781175"/>
            <a:ext cx="0" cy="34766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H="1">
            <a:off x="2724150" y="1787525"/>
            <a:ext cx="13684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724150" y="1787525"/>
            <a:ext cx="0" cy="347663"/>
          </a:xfrm>
          <a:prstGeom prst="line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eaLnBrk="0" hangingPunct="0">
              <a:defRPr/>
            </a:pPr>
            <a:endParaRPr lang="pt-BR"/>
          </a:p>
        </p:txBody>
      </p:sp>
      <p:sp>
        <p:nvSpPr>
          <p:cNvPr id="74762" name="Text Box 16"/>
          <p:cNvSpPr txBox="1">
            <a:spLocks noChangeArrowheads="1"/>
          </p:cNvSpPr>
          <p:nvPr/>
        </p:nvSpPr>
        <p:spPr bwMode="auto">
          <a:xfrm>
            <a:off x="4286250" y="17684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chemeClr val="bg2"/>
                </a:solidFill>
              </a:rPr>
              <a:t>df1</a:t>
            </a:r>
          </a:p>
        </p:txBody>
      </p:sp>
      <p:sp>
        <p:nvSpPr>
          <p:cNvPr id="74763" name="Text Box 17"/>
          <p:cNvSpPr txBox="1">
            <a:spLocks noChangeArrowheads="1"/>
          </p:cNvSpPr>
          <p:nvPr/>
        </p:nvSpPr>
        <p:spPr bwMode="auto">
          <a:xfrm>
            <a:off x="2841625" y="17684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solidFill>
                  <a:schemeClr val="bg2"/>
                </a:solidFill>
              </a:rPr>
              <a:t>df2</a:t>
            </a:r>
          </a:p>
        </p:txBody>
      </p:sp>
      <p:sp>
        <p:nvSpPr>
          <p:cNvPr id="74764" name="Retângulo 33"/>
          <p:cNvSpPr>
            <a:spLocks noChangeArrowheads="1"/>
          </p:cNvSpPr>
          <p:nvPr/>
        </p:nvSpPr>
        <p:spPr bwMode="auto">
          <a:xfrm>
            <a:off x="752475" y="5189538"/>
            <a:ext cx="394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>
                <a:cs typeface="Times New Roman" pitchFamily="18" charset="0"/>
              </a:rPr>
              <a:t>Relação em 3FN mas não em BCNF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359400" y="3989388"/>
            <a:ext cx="3217863" cy="120015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lvl="1" eaLnBrk="0" hangingPunct="0">
              <a:defRPr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Uma relação esquema R está na </a:t>
            </a:r>
            <a:r>
              <a:rPr lang="pt-BR" b="1" u="sng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BCNF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 se, sempre que houver uma DF X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  <a:sym typeface="Wingdings" pitchFamily="2" charset="2"/>
              </a:rPr>
              <a:t>A, então:</a:t>
            </a:r>
          </a:p>
          <a:p>
            <a:pPr marL="266700" lvl="1" indent="-177800" eaLnBrk="0" hangingPunct="0"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X é uma superchave de R </a:t>
            </a:r>
            <a:endParaRPr lang="pt-BR" dirty="0">
              <a:solidFill>
                <a:schemeClr val="bg1">
                  <a:lumMod val="95000"/>
                </a:schemeClr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359400" y="2135188"/>
            <a:ext cx="3217863" cy="1754187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lvl="1" eaLnBrk="0" hangingPunct="0">
              <a:defRPr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Uma relação esquema R está na </a:t>
            </a:r>
            <a:r>
              <a:rPr lang="pt-BR" b="1" u="sng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3FN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 se, sempre que houver uma DF X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  <a:sym typeface="Wingdings" pitchFamily="2" charset="2"/>
              </a:rPr>
              <a:t>A, então:</a:t>
            </a:r>
          </a:p>
          <a:p>
            <a:pPr marL="266700" lvl="1" indent="-177800" eaLnBrk="0" hangingPunct="0"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X é uma superchave de R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ou</a:t>
            </a:r>
          </a:p>
          <a:p>
            <a:pPr marL="266700" lvl="1" indent="-177800" eaLnBrk="0" hangingPunct="0"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cs typeface="Times New Roman" pitchFamily="18" charset="0"/>
              </a:rPr>
              <a:t>A é atributo primo de R.</a:t>
            </a:r>
          </a:p>
        </p:txBody>
      </p:sp>
      <p:sp>
        <p:nvSpPr>
          <p:cNvPr id="74767" name="CaixaDeTexto 5"/>
          <p:cNvSpPr txBox="1">
            <a:spLocks noChangeArrowheads="1"/>
          </p:cNvSpPr>
          <p:nvPr/>
        </p:nvSpPr>
        <p:spPr bwMode="auto">
          <a:xfrm>
            <a:off x="365125" y="1711325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600" b="1"/>
              <a:t>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Alcançando a BCFN pela Decomposição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DF em relação:</a:t>
            </a:r>
          </a:p>
          <a:p>
            <a:pPr lvl="1"/>
            <a:r>
              <a:rPr lang="pt-BR" dirty="0" err="1"/>
              <a:t>df</a:t>
            </a:r>
            <a:r>
              <a:rPr lang="pt-BR" noProof="1"/>
              <a:t>1: { estudante, curso } </a:t>
            </a:r>
            <a:r>
              <a:rPr lang="pt-BR" noProof="1">
                <a:sym typeface="Wingdings" pitchFamily="2" charset="2"/>
              </a:rPr>
              <a:t></a:t>
            </a:r>
            <a:r>
              <a:rPr lang="pt-BR" noProof="1"/>
              <a:t> instrutor</a:t>
            </a:r>
          </a:p>
          <a:p>
            <a:pPr lvl="1"/>
            <a:r>
              <a:rPr lang="pt-BR" dirty="0" err="1"/>
              <a:t>df</a:t>
            </a:r>
            <a:r>
              <a:rPr lang="pt-BR" noProof="1"/>
              <a:t>2: instrutor </a:t>
            </a:r>
            <a:r>
              <a:rPr lang="pt-BR" noProof="1">
                <a:sym typeface="Wingdings" pitchFamily="2" charset="2"/>
              </a:rPr>
              <a:t></a:t>
            </a:r>
            <a:r>
              <a:rPr lang="pt-BR" noProof="1"/>
              <a:t> curso</a:t>
            </a:r>
          </a:p>
          <a:p>
            <a:pPr lvl="1"/>
            <a:r>
              <a:rPr lang="pt-BR" dirty="0"/>
              <a:t>Se a relação tivesse apenas df1, a relação estaria na BCNF.</a:t>
            </a:r>
          </a:p>
          <a:p>
            <a:pPr lvl="1"/>
            <a:r>
              <a:rPr lang="pt-BR" dirty="0"/>
              <a:t>Mas em df2</a:t>
            </a:r>
            <a:r>
              <a:rPr lang="pt-BR" dirty="0">
                <a:sym typeface="Wingdings" pitchFamily="2" charset="2"/>
              </a:rPr>
              <a:t>, instrutor não é uma superchave, e, portanto, viola a BCNF, mas não a </a:t>
            </a:r>
            <a:r>
              <a:rPr lang="pt-BR" dirty="0"/>
              <a:t>3FN, pois curso é primo.</a:t>
            </a:r>
          </a:p>
          <a:p>
            <a:r>
              <a:rPr lang="pt-BR" dirty="0"/>
              <a:t>Uma relação que não esteja na BCNF deve ser decomposta para atender a esta propriedade, mas abdica da preservação das dependências funcionais nas relações decompostas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Alcançando a BCFN pela Decomposição</a:t>
            </a:r>
            <a:endParaRPr lang="pt-BR" dirty="0"/>
          </a:p>
        </p:txBody>
      </p:sp>
      <p:sp>
        <p:nvSpPr>
          <p:cNvPr id="78850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possíveis decomposições para relação:</a:t>
            </a:r>
          </a:p>
          <a:p>
            <a:pPr lvl="1"/>
            <a:r>
              <a:rPr lang="pt-BR" altLang="en-GB" noProof="1"/>
              <a:t>R1(estudante, instrutor)	e R2(estudante, curso)</a:t>
            </a:r>
          </a:p>
          <a:p>
            <a:pPr lvl="1"/>
            <a:r>
              <a:rPr lang="pt-BR" altLang="en-GB" noProof="1"/>
              <a:t>R1(curso, instrutor) 	e R2(curso, estudante)</a:t>
            </a:r>
          </a:p>
          <a:p>
            <a:pPr lvl="1"/>
            <a:r>
              <a:rPr lang="pt-BR" altLang="en-GB" noProof="1"/>
              <a:t>R1(instrutor, curso) 	e R2(instrutor, estudante)</a:t>
            </a:r>
          </a:p>
          <a:p>
            <a:r>
              <a:rPr lang="pt-BR" dirty="0"/>
              <a:t>Todas as três decomposições perdem a df1.</a:t>
            </a:r>
          </a:p>
          <a:p>
            <a:pPr lvl="1"/>
            <a:r>
              <a:rPr lang="pt-BR" dirty="0"/>
              <a:t>Temos que conviver com este sacrifício, mas não podemos sacrificar a propriedade não-aditiva após a decomposição.</a:t>
            </a:r>
          </a:p>
          <a:p>
            <a:r>
              <a:rPr lang="pt-BR" dirty="0"/>
              <a:t>Das três, apenas a terceira decomposição não gera tuplas espúrias após a junção (</a:t>
            </a:r>
            <a:r>
              <a:rPr lang="pt-BR" dirty="0" err="1"/>
              <a:t>join</a:t>
            </a:r>
            <a:r>
              <a:rPr lang="pt-BR" dirty="0"/>
              <a:t>), e, assim, mantém a propriedade não-aditiva.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89873" y="923649"/>
            <a:ext cx="7277100" cy="2455863"/>
          </a:xfrm>
          <a:prstGeom prst="roundRect">
            <a:avLst>
              <a:gd name="adj" fmla="val 994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cs typeface="Times New Roman" pitchFamily="18" charset="0"/>
              </a:rPr>
              <a:t>Alcançando a BCFN pela Decomposição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66943"/>
              </p:ext>
            </p:extLst>
          </p:nvPr>
        </p:nvGraphicFramePr>
        <p:xfrm>
          <a:off x="4220274" y="1279797"/>
          <a:ext cx="3244151" cy="14935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2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Altair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Sistemas Operacionais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Sistemas Operacionais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0188"/>
              </p:ext>
            </p:extLst>
          </p:nvPr>
        </p:nvGraphicFramePr>
        <p:xfrm>
          <a:off x="567821" y="1279797"/>
          <a:ext cx="2518664" cy="1920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2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ESTUDANDE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Altair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Wilson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Wilson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Wellington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478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Zenaide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86018"/>
              </p:ext>
            </p:extLst>
          </p:nvPr>
        </p:nvGraphicFramePr>
        <p:xfrm>
          <a:off x="1426511" y="4273275"/>
          <a:ext cx="4531297" cy="1920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9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ESTUDANDE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Sistemas Operacionais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Altair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Teoria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Wilson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Wilson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Sistemas Operacionais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Wellington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Zenaide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Nico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0902" name="CaixaDeTexto 5"/>
          <p:cNvSpPr txBox="1">
            <a:spLocks noChangeArrowheads="1"/>
          </p:cNvSpPr>
          <p:nvPr/>
        </p:nvSpPr>
        <p:spPr bwMode="auto">
          <a:xfrm>
            <a:off x="567673" y="941112"/>
            <a:ext cx="446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600" b="1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903" name="CaixaDeTexto 5"/>
          <p:cNvSpPr txBox="1">
            <a:spLocks noChangeArrowheads="1"/>
          </p:cNvSpPr>
          <p:nvPr/>
        </p:nvSpPr>
        <p:spPr bwMode="auto">
          <a:xfrm>
            <a:off x="4220511" y="923649"/>
            <a:ext cx="446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600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0904" name="CaixaDeTexto 5"/>
          <p:cNvSpPr txBox="1">
            <a:spLocks noChangeArrowheads="1"/>
          </p:cNvSpPr>
          <p:nvPr/>
        </p:nvSpPr>
        <p:spPr bwMode="auto">
          <a:xfrm>
            <a:off x="3264836" y="1817412"/>
            <a:ext cx="801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1600" b="1">
                <a:solidFill>
                  <a:schemeClr val="bg1"/>
                </a:solidFill>
              </a:rPr>
              <a:t>X</a:t>
            </a:r>
          </a:p>
          <a:p>
            <a:pPr algn="ctr" eaLnBrk="0" hangingPunct="0"/>
            <a:r>
              <a:rPr lang="pt-BR" sz="1600" b="1">
                <a:solidFill>
                  <a:schemeClr val="bg1"/>
                </a:solidFill>
              </a:rPr>
              <a:t>(JOIN)</a:t>
            </a:r>
          </a:p>
        </p:txBody>
      </p:sp>
      <p:sp>
        <p:nvSpPr>
          <p:cNvPr id="16" name="Seta para baixo 15"/>
          <p:cNvSpPr/>
          <p:nvPr/>
        </p:nvSpPr>
        <p:spPr>
          <a:xfrm>
            <a:off x="3315636" y="3443012"/>
            <a:ext cx="692150" cy="5921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  <p:sp>
        <p:nvSpPr>
          <p:cNvPr id="80906" name="CaixaDeTexto 16"/>
          <p:cNvSpPr txBox="1">
            <a:spLocks noChangeArrowheads="1"/>
          </p:cNvSpPr>
          <p:nvPr/>
        </p:nvSpPr>
        <p:spPr bwMode="auto">
          <a:xfrm>
            <a:off x="1423131" y="390338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Relação original: R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69640" y="4273275"/>
            <a:ext cx="218281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pt-BR" dirty="0"/>
              <a:t>Note que para as outras possíveis decomposições, isso não acontece.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Decomposição sem perdas</a:t>
            </a:r>
          </a:p>
        </p:txBody>
      </p:sp>
      <p:sp>
        <p:nvSpPr>
          <p:cNvPr id="8294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decomposição de R em X e Y é sem perdas se e somente se, pelo menos uma das duas DF for válida</a:t>
            </a:r>
          </a:p>
          <a:p>
            <a:pPr lvl="1"/>
            <a:r>
              <a:rPr lang="pt-BR"/>
              <a:t>X </a:t>
            </a:r>
            <a:r>
              <a:rPr lang="pt-BR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 Y </a:t>
            </a:r>
            <a:r>
              <a:rPr lang="pt-BR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X  ou</a:t>
            </a:r>
          </a:p>
          <a:p>
            <a:pPr lvl="1"/>
            <a:r>
              <a:rPr lang="pt-BR"/>
              <a:t>X </a:t>
            </a:r>
            <a:r>
              <a:rPr lang="pt-BR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 Y </a:t>
            </a:r>
            <a:r>
              <a:rPr lang="pt-BR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Y</a:t>
            </a:r>
          </a:p>
          <a:p>
            <a:r>
              <a:rPr lang="pt-BR"/>
              <a:t>Caso especial</a:t>
            </a:r>
          </a:p>
          <a:p>
            <a:pPr lvl="1"/>
            <a:r>
              <a:rPr lang="pt-BR"/>
              <a:t>Se U </a:t>
            </a:r>
            <a:r>
              <a:rPr lang="pt-BR">
                <a:sym typeface="Wingdings" pitchFamily="2" charset="2"/>
              </a:rPr>
              <a:t> V, então a decomposição de R em UV e R – V é sem perdas.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82900" y="4470400"/>
            <a:ext cx="3314700" cy="646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pt-BR" dirty="0"/>
              <a:t>Verifique que a decomposição de R satisfaz esta condição!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 de Decomposição BCNF</a:t>
            </a:r>
            <a:endParaRPr lang="pt-BR" dirty="0"/>
          </a:p>
        </p:txBody>
      </p:sp>
      <p:sp>
        <p:nvSpPr>
          <p:cNvPr id="849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Considere uma relação R e suas DFs associadas.</a:t>
            </a:r>
          </a:p>
          <a:p>
            <a:pPr lvl="1"/>
            <a:r>
              <a:rPr lang="pt-BR"/>
              <a:t>Se X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Y violar a FNBC, decomponha R em XY e R − Y.</a:t>
            </a:r>
          </a:p>
          <a:p>
            <a:r>
              <a:rPr lang="pt-BR"/>
              <a:t>Aplicando esta idéia repetidamente, obteremos uma decomposição sem perdas de R em uma coleção de relações na BCNF.</a:t>
            </a:r>
          </a:p>
          <a:p>
            <a:r>
              <a:rPr lang="pt-BR"/>
              <a:t>Em geral, mais de uma DF pode violar a BCNF. Dependendo da ordem em que as dependências são tratadas, podemos obter decomposições diferentes (e mesmo assim corretas).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MVD e 4FN</a:t>
            </a:r>
            <a:endParaRPr lang="pt-BR" dirty="0"/>
          </a:p>
        </p:txBody>
      </p:sp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dependências multivaloradas são </a:t>
            </a:r>
            <a:r>
              <a:rPr lang="pt-BR" dirty="0" err="1"/>
              <a:t>conseqüência</a:t>
            </a:r>
            <a:r>
              <a:rPr lang="pt-BR" dirty="0"/>
              <a:t> da 1FN, a qual não aceita atributos multivalorados.</a:t>
            </a:r>
          </a:p>
          <a:p>
            <a:pPr lvl="1"/>
            <a:r>
              <a:rPr lang="pt-BR" dirty="0"/>
              <a:t>Considere, por exemplo, a relação ACERVO abaixo: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Relação Normalizada para BCNF (note que não há </a:t>
            </a:r>
            <a:r>
              <a:rPr lang="pt-BR" dirty="0" err="1"/>
              <a:t>DFs</a:t>
            </a:r>
            <a:r>
              <a:rPr lang="pt-BR" dirty="0"/>
              <a:t>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03817"/>
              </p:ext>
            </p:extLst>
          </p:nvPr>
        </p:nvGraphicFramePr>
        <p:xfrm>
          <a:off x="1025299" y="2339764"/>
          <a:ext cx="4197986" cy="6400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CÓPIAS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85-7323-169-6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Dantas 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2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Molina, </a:t>
                      </a:r>
                      <a:r>
                        <a:rPr lang="pt-BR" sz="1400" dirty="0" err="1"/>
                        <a:t>Ulman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Widom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10807"/>
              </p:ext>
            </p:extLst>
          </p:nvPr>
        </p:nvGraphicFramePr>
        <p:xfrm>
          <a:off x="1025299" y="4099624"/>
          <a:ext cx="3032697" cy="1920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CÓPIAS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85-7323-169-6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Dantas 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85-7323-169-6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Dantas 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Molina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Molina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Ulman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Ulman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Widom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82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Widom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535056" y="4810824"/>
            <a:ext cx="3276600" cy="1293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pt-BR" dirty="0"/>
              <a:t>Porque existem dependências multivaloradas!</a:t>
            </a:r>
          </a:p>
          <a:p>
            <a:pPr eaLnBrk="0" hangingPunct="0">
              <a:defRPr/>
            </a:pPr>
            <a:endParaRPr lang="pt-BR" sz="400" dirty="0"/>
          </a:p>
          <a:p>
            <a:pPr eaLnBrk="0" hangingPunct="0">
              <a:defRPr/>
            </a:pPr>
            <a:r>
              <a:rPr lang="pt-BR" dirty="0"/>
              <a:t>ISBN </a:t>
            </a:r>
            <a:r>
              <a:rPr lang="pt-BR" dirty="0">
                <a:sym typeface="Wingdings" pitchFamily="2" charset="2"/>
              </a:rPr>
              <a:t> AUTOR</a:t>
            </a:r>
          </a:p>
          <a:p>
            <a:pPr eaLnBrk="0" hangingPunct="0">
              <a:defRPr/>
            </a:pPr>
            <a:r>
              <a:rPr lang="pt-BR" dirty="0">
                <a:sym typeface="Wingdings" pitchFamily="2" charset="2"/>
              </a:rPr>
              <a:t>ISBN  CÓPIAS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35056" y="4061524"/>
            <a:ext cx="3276600" cy="646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pt-BR" dirty="0"/>
              <a:t>Mas ainda temos redundâncias por que?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MVD e 4FN</a:t>
            </a:r>
            <a:endParaRPr lang="pt-BR" dirty="0"/>
          </a:p>
        </p:txBody>
      </p:sp>
      <p:sp>
        <p:nvSpPr>
          <p:cNvPr id="8909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Sempre que X </a:t>
            </a:r>
            <a:r>
              <a:rPr lang="pt-BR">
                <a:sym typeface="Wingdings" pitchFamily="2" charset="2"/>
              </a:rPr>
              <a:t> Y ocorrer, dizemos que X multidetermina Y.</a:t>
            </a:r>
          </a:p>
          <a:p>
            <a:r>
              <a:rPr lang="pt-BR">
                <a:sym typeface="Wingdings" pitchFamily="2" charset="2"/>
              </a:rPr>
              <a:t>Devido a semetria da definição, sempre que X  Y ocorrer em R, também ocorre X  Z. </a:t>
            </a:r>
          </a:p>
          <a:p>
            <a:r>
              <a:rPr lang="pt-BR">
                <a:sym typeface="Wingdings" pitchFamily="2" charset="2"/>
              </a:rPr>
              <a:t>Por isso, X  Y implica X  Z; por isso, às vezes é escrito como XY | Z.</a:t>
            </a:r>
          </a:p>
          <a:p>
            <a:r>
              <a:rPr lang="pt-BR">
                <a:sym typeface="Wingdings" pitchFamily="2" charset="2"/>
              </a:rPr>
              <a:t>Então, na relação ACERVO do exemplo anterior:</a:t>
            </a:r>
          </a:p>
          <a:p>
            <a:pPr lvl="1"/>
            <a:r>
              <a:rPr lang="pt-BR"/>
              <a:t>ISBN </a:t>
            </a:r>
            <a:r>
              <a:rPr lang="pt-BR">
                <a:sym typeface="Wingdings" pitchFamily="2" charset="2"/>
              </a:rPr>
              <a:t> AUTOR | CÓPIAS</a:t>
            </a:r>
            <a:endParaRPr lang="pt-BR"/>
          </a:p>
          <a:p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MVD e 4FN</a:t>
            </a:r>
            <a:endParaRPr lang="pt-BR" dirty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Elimina redundâncias provocadas pelas dependências multivaloradas (MVD).</a:t>
            </a:r>
          </a:p>
          <a:p>
            <a:r>
              <a:rPr lang="pt-BR" dirty="0"/>
              <a:t>Uma relação está na 4FN se não contiver mais de uma MVD.</a:t>
            </a:r>
          </a:p>
          <a:p>
            <a:pPr lvl="1"/>
            <a:r>
              <a:rPr lang="pt-BR" dirty="0"/>
              <a:t>Mas porque é tão ruim ter uma tabela com múltiplas dependências multivaloradas?</a:t>
            </a:r>
          </a:p>
          <a:p>
            <a:pPr lvl="1"/>
            <a:r>
              <a:rPr lang="pt-BR" dirty="0"/>
              <a:t>Em ACERVO</a:t>
            </a:r>
          </a:p>
          <a:p>
            <a:pPr lvl="2"/>
            <a:r>
              <a:rPr lang="pt-BR" dirty="0"/>
              <a:t>Para inserir mais uma cópia do ISBN 0-13031-995-3, será necessário inserir 3 tuplas, uma para cada autor.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84129"/>
              </p:ext>
            </p:extLst>
          </p:nvPr>
        </p:nvGraphicFramePr>
        <p:xfrm>
          <a:off x="1435100" y="4147127"/>
          <a:ext cx="3032697" cy="198581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CÓPIAS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85-7323-169-6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Dantas 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85-7323-169-6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Dantas 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0-13031-995-3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Molina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0-13031-995-3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Molina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0-13031-995-3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/>
                        <a:t>Ulman</a:t>
                      </a:r>
                      <a:endParaRPr lang="pt-BR" sz="11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0-13031-995-3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/>
                        <a:t>Ulman</a:t>
                      </a:r>
                      <a:endParaRPr lang="pt-BR" sz="11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0-13031-995-3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/>
                        <a:t>Widom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46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0-13031-995-3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/>
                        <a:t>Widom</a:t>
                      </a:r>
                      <a:endParaRPr lang="pt-BR" sz="11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1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168900" y="4626610"/>
            <a:ext cx="2451100" cy="923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dirty="0"/>
              <a:t>Alterações e Remoções carecem com mesmo problema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MVD e 4FN</a:t>
            </a:r>
            <a:endParaRPr lang="pt-BR" dirty="0"/>
          </a:p>
        </p:txBody>
      </p:sp>
      <p:sp>
        <p:nvSpPr>
          <p:cNvPr id="931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é decompor a relação ACERVO em duas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MVD desejável é aquele cujo determinante é superchave da relação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1626"/>
              </p:ext>
            </p:extLst>
          </p:nvPr>
        </p:nvGraphicFramePr>
        <p:xfrm>
          <a:off x="3728561" y="1797050"/>
          <a:ext cx="2166239" cy="10668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9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9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85-7323-169-6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Dantas 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9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Molina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9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Ulman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9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Widom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05786"/>
              </p:ext>
            </p:extLst>
          </p:nvPr>
        </p:nvGraphicFramePr>
        <p:xfrm>
          <a:off x="6250622" y="1797050"/>
          <a:ext cx="2220278" cy="10668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944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CÓPIAS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44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85-7323-169-6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44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85-7323-169-6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44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944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0-13031-995-3</a:t>
                      </a:r>
                      <a:endParaRPr lang="pt-BR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Pentágono 6"/>
          <p:cNvSpPr/>
          <p:nvPr/>
        </p:nvSpPr>
        <p:spPr>
          <a:xfrm>
            <a:off x="407988" y="1843673"/>
            <a:ext cx="3097212" cy="98425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pt-BR" dirty="0"/>
              <a:t>De acordo com as MVD</a:t>
            </a:r>
          </a:p>
          <a:p>
            <a:pPr eaLnBrk="0" hangingPunct="0">
              <a:defRPr/>
            </a:pPr>
            <a:endParaRPr lang="pt-BR" sz="400" dirty="0"/>
          </a:p>
          <a:p>
            <a:pPr eaLnBrk="0" hangingPunct="0">
              <a:defRPr/>
            </a:pPr>
            <a:r>
              <a:rPr lang="pt-BR" dirty="0"/>
              <a:t>ISBN </a:t>
            </a:r>
            <a:r>
              <a:rPr lang="pt-BR" dirty="0">
                <a:sym typeface="Wingdings" pitchFamily="2" charset="2"/>
              </a:rPr>
              <a:t> AUTOR</a:t>
            </a:r>
          </a:p>
          <a:p>
            <a:pPr eaLnBrk="0" hangingPunct="0">
              <a:defRPr/>
            </a:pPr>
            <a:r>
              <a:rPr lang="pt-BR" dirty="0">
                <a:sym typeface="Wingdings" pitchFamily="2" charset="2"/>
              </a:rPr>
              <a:t>ISBN  CÓPIAS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500313" y="4190954"/>
            <a:ext cx="4572000" cy="157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pt-BR" sz="1600" dirty="0"/>
              <a:t>Caso especial</a:t>
            </a:r>
          </a:p>
          <a:p>
            <a:pPr lvl="1" eaLnBrk="0" hangingPunct="0">
              <a:defRPr/>
            </a:pPr>
            <a:r>
              <a:rPr lang="pt-BR" sz="1600" dirty="0"/>
              <a:t>Se R tiver as seguintes MVD</a:t>
            </a:r>
          </a:p>
          <a:p>
            <a:pPr lvl="2" eaLnBrk="0" hangingPunct="0">
              <a:defRPr/>
            </a:pPr>
            <a:r>
              <a:rPr lang="pt-BR" sz="1600" dirty="0"/>
              <a:t>A</a:t>
            </a:r>
            <a:r>
              <a:rPr lang="pt-BR" sz="1600" dirty="0" err="1">
                <a:sym typeface="Wingdings" pitchFamily="2" charset="2"/>
              </a:rPr>
              <a:t></a:t>
            </a:r>
            <a:r>
              <a:rPr lang="pt-BR" sz="1600" dirty="0">
                <a:sym typeface="Wingdings" pitchFamily="2" charset="2"/>
              </a:rPr>
              <a:t> B e B  C</a:t>
            </a:r>
          </a:p>
          <a:p>
            <a:pPr lvl="1" eaLnBrk="0" hangingPunct="0">
              <a:defRPr/>
            </a:pPr>
            <a:r>
              <a:rPr lang="pt-BR" sz="1600" dirty="0">
                <a:sym typeface="Wingdings" pitchFamily="2" charset="2"/>
              </a:rPr>
              <a:t>Neste caso, R estará na 4FN se, e somente se, B e C são dependentes um do outro.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Abordagens de Projeto de BD</a:t>
            </a:r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/>
              <a:t>Top-down</a:t>
            </a:r>
          </a:p>
          <a:p>
            <a:pPr lvl="1" eaLnBrk="1" hangingPunct="1"/>
            <a:r>
              <a:rPr lang="pt-BR"/>
              <a:t>Iniciar com o agrupamento dos atributos obtidos a partir do projeto conceitual de mapeamento</a:t>
            </a:r>
          </a:p>
          <a:p>
            <a:pPr lvl="1" eaLnBrk="1" hangingPunct="1"/>
            <a:r>
              <a:rPr lang="pt-BR"/>
              <a:t>Isso é chamado de projeto por análise</a:t>
            </a:r>
          </a:p>
          <a:p>
            <a:pPr eaLnBrk="1" hangingPunct="1"/>
            <a:r>
              <a:rPr lang="pt-BR"/>
              <a:t>Bottom-up</a:t>
            </a:r>
          </a:p>
          <a:p>
            <a:pPr lvl="1" eaLnBrk="1" hangingPunct="1"/>
            <a:r>
              <a:rPr lang="pt-BR"/>
              <a:t>Considerar os relacionamentos entre atributos</a:t>
            </a:r>
          </a:p>
          <a:p>
            <a:pPr lvl="1" eaLnBrk="1" hangingPunct="1"/>
            <a:r>
              <a:rPr lang="pt-BR"/>
              <a:t>Construir as relações</a:t>
            </a:r>
          </a:p>
          <a:p>
            <a:pPr lvl="1" eaLnBrk="1" hangingPunct="1"/>
            <a:r>
              <a:rPr lang="pt-BR"/>
              <a:t>Isso é chamado projeto pela síntese</a:t>
            </a:r>
          </a:p>
          <a:p>
            <a:pPr eaLnBrk="1" hangingPunct="1"/>
            <a:r>
              <a:rPr lang="pt-BR"/>
              <a:t>Nossa Abordagem</a:t>
            </a:r>
          </a:p>
          <a:p>
            <a:pPr lvl="1" eaLnBrk="1" hangingPunct="1"/>
            <a:r>
              <a:rPr lang="pt-BR"/>
              <a:t>Utilizar a abordagem Top-down para obter as relações</a:t>
            </a:r>
          </a:p>
          <a:p>
            <a:pPr lvl="1" eaLnBrk="1" hangingPunct="1"/>
            <a:r>
              <a:rPr lang="pt-BR"/>
              <a:t>Utilizar a abordagem Bottom-up para melhorar a qualidade das relações obtidas anteriormente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5FN e Dependência de Junção</a:t>
            </a:r>
          </a:p>
        </p:txBody>
      </p:sp>
      <p:sp>
        <p:nvSpPr>
          <p:cNvPr id="952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Algumas vezes uma relação não pode ser decomposta sem perdas em duas relações, mas pode ser decomposta em três ou mais.</a:t>
            </a:r>
          </a:p>
          <a:p>
            <a:r>
              <a:rPr lang="pt-BR"/>
              <a:t>A 5FN capta a idéia de que uma relação esquema deve ter  alguma decomposição sem perda (dependência de junção).</a:t>
            </a:r>
          </a:p>
          <a:p>
            <a:r>
              <a:rPr lang="pt-BR"/>
              <a:t>Encontrar casos reais da 5FN é difícil.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5FN e Dependência de Junção</a:t>
            </a:r>
          </a:p>
        </p:txBody>
      </p:sp>
      <p:sp>
        <p:nvSpPr>
          <p:cNvPr id="97282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 pequeno exemplo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43766"/>
              </p:ext>
            </p:extLst>
          </p:nvPr>
        </p:nvGraphicFramePr>
        <p:xfrm>
          <a:off x="635000" y="2447635"/>
          <a:ext cx="3497834" cy="165331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5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AGENTE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5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52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Caminhão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52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52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Caminhão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52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7284" name="Retângulo 6"/>
          <p:cNvSpPr>
            <a:spLocks noChangeArrowheads="1"/>
          </p:cNvSpPr>
          <p:nvPr/>
        </p:nvSpPr>
        <p:spPr bwMode="auto">
          <a:xfrm>
            <a:off x="2581275" y="4708525"/>
            <a:ext cx="40830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/>
              <a:t>AGENTES representam EMPRESAS</a:t>
            </a:r>
          </a:p>
          <a:p>
            <a:pPr eaLnBrk="0" hangingPunct="0"/>
            <a:r>
              <a:rPr lang="pt-BR"/>
              <a:t>EMPRESAS fazem PRODUTOS</a:t>
            </a:r>
          </a:p>
          <a:p>
            <a:pPr eaLnBrk="0" hangingPunct="0"/>
            <a:r>
              <a:rPr lang="pt-BR"/>
              <a:t>AGENTES vendem PRODUTOS</a:t>
            </a:r>
          </a:p>
        </p:txBody>
      </p:sp>
      <p:sp>
        <p:nvSpPr>
          <p:cNvPr id="97285" name="CaixaDeTexto 8"/>
          <p:cNvSpPr txBox="1">
            <a:spLocks noChangeArrowheads="1"/>
          </p:cNvSpPr>
          <p:nvPr/>
        </p:nvSpPr>
        <p:spPr bwMode="auto">
          <a:xfrm>
            <a:off x="4622800" y="1587500"/>
            <a:ext cx="39878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/>
              <a:t>Regra:</a:t>
            </a:r>
          </a:p>
          <a:p>
            <a:pPr eaLnBrk="0" hangingPunct="0"/>
            <a:r>
              <a:rPr lang="pt-BR"/>
              <a:t>Se um AGENTE vende um certo PRODUTO e este AGENTE representa uma EMPRESA que faz este PRODUTO</a:t>
            </a:r>
          </a:p>
          <a:p>
            <a:pPr eaLnBrk="0" hangingPunct="0">
              <a:lnSpc>
                <a:spcPct val="200000"/>
              </a:lnSpc>
            </a:pPr>
            <a:r>
              <a:rPr lang="pt-BR"/>
              <a:t>então</a:t>
            </a:r>
          </a:p>
          <a:p>
            <a:pPr eaLnBrk="0" hangingPunct="0"/>
            <a:r>
              <a:rPr lang="pt-BR"/>
              <a:t>O AGENTE deve vender o PRODUTO para a EMPRESA.</a:t>
            </a:r>
          </a:p>
        </p:txBody>
      </p:sp>
      <p:sp>
        <p:nvSpPr>
          <p:cNvPr id="97286" name="CaixaDeTexto 9"/>
          <p:cNvSpPr txBox="1">
            <a:spLocks noChangeArrowheads="1"/>
          </p:cNvSpPr>
          <p:nvPr/>
        </p:nvSpPr>
        <p:spPr bwMode="auto">
          <a:xfrm>
            <a:off x="635000" y="204311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AEP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5FN e Dependência de Junção</a:t>
            </a:r>
          </a:p>
        </p:txBody>
      </p:sp>
      <p:sp>
        <p:nvSpPr>
          <p:cNvPr id="99330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 pequeno exemplo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75961"/>
              </p:ext>
            </p:extLst>
          </p:nvPr>
        </p:nvGraphicFramePr>
        <p:xfrm>
          <a:off x="794385" y="4437614"/>
          <a:ext cx="2418715" cy="94472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AGENTE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30923"/>
              </p:ext>
            </p:extLst>
          </p:nvPr>
        </p:nvGraphicFramePr>
        <p:xfrm>
          <a:off x="6048248" y="4437614"/>
          <a:ext cx="2432939" cy="94472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AGENTE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Caminhão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6850"/>
              </p:ext>
            </p:extLst>
          </p:nvPr>
        </p:nvGraphicFramePr>
        <p:xfrm>
          <a:off x="3543300" y="4437614"/>
          <a:ext cx="2144014" cy="118090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Caminhão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Caminhão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17237"/>
              </p:ext>
            </p:extLst>
          </p:nvPr>
        </p:nvGraphicFramePr>
        <p:xfrm>
          <a:off x="2729548" y="2413000"/>
          <a:ext cx="3497834" cy="141708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AGENTE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EMPRESA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Caminhão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Caminhão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81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Jones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0" indent="-44958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Ford</a:t>
                      </a:r>
                      <a:endParaRPr lang="pt-BR" sz="1400" dirty="0"/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335" name="CaixaDeTexto 12"/>
          <p:cNvSpPr txBox="1">
            <a:spLocks noChangeArrowheads="1"/>
          </p:cNvSpPr>
          <p:nvPr/>
        </p:nvSpPr>
        <p:spPr bwMode="auto">
          <a:xfrm>
            <a:off x="2728913" y="204311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AEP</a:t>
            </a:r>
          </a:p>
        </p:txBody>
      </p:sp>
      <p:sp>
        <p:nvSpPr>
          <p:cNvPr id="99336" name="CaixaDeTexto 13"/>
          <p:cNvSpPr txBox="1">
            <a:spLocks noChangeArrowheads="1"/>
          </p:cNvSpPr>
          <p:nvPr/>
        </p:nvSpPr>
        <p:spPr bwMode="auto">
          <a:xfrm>
            <a:off x="793750" y="4068763"/>
            <a:ext cx="4937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AE</a:t>
            </a:r>
          </a:p>
        </p:txBody>
      </p:sp>
      <p:sp>
        <p:nvSpPr>
          <p:cNvPr id="99337" name="CaixaDeTexto 14"/>
          <p:cNvSpPr txBox="1">
            <a:spLocks noChangeArrowheads="1"/>
          </p:cNvSpPr>
          <p:nvPr/>
        </p:nvSpPr>
        <p:spPr bwMode="auto">
          <a:xfrm>
            <a:off x="3543300" y="4068763"/>
            <a:ext cx="492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EP</a:t>
            </a:r>
          </a:p>
        </p:txBody>
      </p:sp>
      <p:sp>
        <p:nvSpPr>
          <p:cNvPr id="99338" name="CaixaDeTexto 15"/>
          <p:cNvSpPr txBox="1">
            <a:spLocks noChangeArrowheads="1"/>
          </p:cNvSpPr>
          <p:nvPr/>
        </p:nvSpPr>
        <p:spPr bwMode="auto">
          <a:xfrm>
            <a:off x="6048375" y="4068763"/>
            <a:ext cx="492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AP</a:t>
            </a:r>
          </a:p>
        </p:txBody>
      </p:sp>
      <p:sp>
        <p:nvSpPr>
          <p:cNvPr id="17" name="Seta para baixo 16"/>
          <p:cNvSpPr/>
          <p:nvPr/>
        </p:nvSpPr>
        <p:spPr>
          <a:xfrm>
            <a:off x="4368800" y="3906838"/>
            <a:ext cx="469900" cy="411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  <p:sp>
        <p:nvSpPr>
          <p:cNvPr id="18" name="Seta para baixo 17"/>
          <p:cNvSpPr/>
          <p:nvPr/>
        </p:nvSpPr>
        <p:spPr>
          <a:xfrm rot="2748361">
            <a:off x="2183607" y="3920331"/>
            <a:ext cx="469900" cy="411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851639" flipH="1">
            <a:off x="6617494" y="3920332"/>
            <a:ext cx="469900" cy="411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pt-BR"/>
          </a:p>
        </p:txBody>
      </p:sp>
      <p:sp>
        <p:nvSpPr>
          <p:cNvPr id="99342" name="Retângulo 19"/>
          <p:cNvSpPr>
            <a:spLocks noChangeArrowheads="1"/>
          </p:cNvSpPr>
          <p:nvPr/>
        </p:nvSpPr>
        <p:spPr bwMode="auto">
          <a:xfrm>
            <a:off x="3513138" y="6092825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AEP= AE * EP * AP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5FN e Dependência de Junção</a:t>
            </a:r>
          </a:p>
        </p:txBody>
      </p:sp>
      <p:sp>
        <p:nvSpPr>
          <p:cNvPr id="1013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Dependência de Junção</a:t>
            </a:r>
          </a:p>
          <a:p>
            <a:pPr lvl="1"/>
            <a:r>
              <a:rPr lang="pt-BR"/>
              <a:t>Uma relação R satisfaz a dependência de junção</a:t>
            </a:r>
          </a:p>
          <a:p>
            <a:pPr lvl="2"/>
            <a:r>
              <a:rPr lang="pt-BR"/>
              <a:t>JD (R1, R2, ..., Rn) se </a:t>
            </a:r>
          </a:p>
          <a:p>
            <a:pPr lvl="3"/>
            <a:r>
              <a:rPr lang="pt-BR"/>
              <a:t>R = R1* R2 * ...* Rn</a:t>
            </a:r>
          </a:p>
          <a:p>
            <a:pPr lvl="2"/>
            <a:r>
              <a:rPr lang="pt-BR"/>
              <a:t>onde R1, R2, ..., Rn são subconjuntos dos atributos de R.</a:t>
            </a:r>
          </a:p>
          <a:p>
            <a:pPr lvl="1"/>
            <a:endParaRPr lang="pt-BR"/>
          </a:p>
          <a:p>
            <a:pPr lvl="1"/>
            <a:r>
              <a:rPr lang="pt-BR"/>
              <a:t>Note que uma dependência multivalorada é um caso especial de dependência de junção (n=2).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5FN e Dependência de Junção</a:t>
            </a:r>
          </a:p>
        </p:txBody>
      </p:sp>
      <p:sp>
        <p:nvSpPr>
          <p:cNvPr id="10342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relação R está na 5FN se, e somente se, ela estiver na 4FN e todas as suas dependências de junção forem determinadas pelas chaves candidatas.</a:t>
            </a:r>
          </a:p>
          <a:p>
            <a:r>
              <a:rPr lang="pt-BR"/>
              <a:t>A descoberta de DJs em bancos de dados reais com centenas de atributos é praticamente impossível. Isso poderá ser feito apenas contando com um grande grau de intuição sobre os dados por parte do projetista. Por isso, a prática atual de projeto de banco de dados dá pouca atenção a elas (Elmasri &amp; Navathe 4ª. Edição).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Outras NFs</a:t>
            </a:r>
            <a:endParaRPr lang="pt-BR" dirty="0"/>
          </a:p>
        </p:txBody>
      </p:sp>
      <p:sp>
        <p:nvSpPr>
          <p:cNvPr id="1054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Existem outras formas normais, porém elas estão fora do escopo desta disciplina, pois são formas pouco utilizadas em projetos de banco de dados devido a sua dificuldade de aplicação prática.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Questões de Estudo</a:t>
            </a:r>
            <a:endParaRPr lang="pt-BR" dirty="0"/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Dado o DER de uma locadora de vídeo (próximo slide), e o mapeamento realizado para o esquema do BD Relacional, verifique a qualidade das relações obtidas (qual forma normal atingida) e, se necessário, normalize todos  os esquemas de relações para a 3FN ou, se possível, para a BCNF.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Line 5"/>
          <p:cNvSpPr>
            <a:spLocks noChangeShapeType="1"/>
          </p:cNvSpPr>
          <p:nvPr/>
        </p:nvSpPr>
        <p:spPr bwMode="auto">
          <a:xfrm flipH="1">
            <a:off x="6965666" y="3571733"/>
            <a:ext cx="288925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2" name="Line 6"/>
          <p:cNvSpPr>
            <a:spLocks noChangeShapeType="1"/>
          </p:cNvSpPr>
          <p:nvPr/>
        </p:nvSpPr>
        <p:spPr bwMode="auto">
          <a:xfrm flipV="1">
            <a:off x="3057241" y="5163996"/>
            <a:ext cx="723900" cy="723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3" name="Line 7"/>
          <p:cNvSpPr>
            <a:spLocks noChangeShapeType="1"/>
          </p:cNvSpPr>
          <p:nvPr/>
        </p:nvSpPr>
        <p:spPr bwMode="auto">
          <a:xfrm flipV="1">
            <a:off x="2911191" y="5163996"/>
            <a:ext cx="86995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4" name="Line 8"/>
          <p:cNvSpPr>
            <a:spLocks noChangeShapeType="1"/>
          </p:cNvSpPr>
          <p:nvPr/>
        </p:nvSpPr>
        <p:spPr bwMode="auto">
          <a:xfrm flipV="1">
            <a:off x="2477803" y="5163996"/>
            <a:ext cx="1303338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5" name="Line 9"/>
          <p:cNvSpPr>
            <a:spLocks noChangeShapeType="1"/>
          </p:cNvSpPr>
          <p:nvPr/>
        </p:nvSpPr>
        <p:spPr bwMode="auto">
          <a:xfrm flipV="1">
            <a:off x="2658778" y="5163996"/>
            <a:ext cx="1122363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6" name="Line 10"/>
          <p:cNvSpPr>
            <a:spLocks noChangeShapeType="1"/>
          </p:cNvSpPr>
          <p:nvPr/>
        </p:nvSpPr>
        <p:spPr bwMode="auto">
          <a:xfrm>
            <a:off x="2463516" y="4927458"/>
            <a:ext cx="1317625" cy="23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7" name="Line 11"/>
          <p:cNvSpPr>
            <a:spLocks noChangeShapeType="1"/>
          </p:cNvSpPr>
          <p:nvPr/>
        </p:nvSpPr>
        <p:spPr bwMode="auto">
          <a:xfrm flipH="1" flipV="1">
            <a:off x="2766728" y="4730608"/>
            <a:ext cx="1014413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8" name="Line 12"/>
          <p:cNvSpPr>
            <a:spLocks noChangeShapeType="1"/>
          </p:cNvSpPr>
          <p:nvPr/>
        </p:nvSpPr>
        <p:spPr bwMode="auto">
          <a:xfrm>
            <a:off x="3182653" y="4629008"/>
            <a:ext cx="606425" cy="55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9579" name="Group 13"/>
          <p:cNvGrpSpPr>
            <a:grpSpLocks/>
          </p:cNvGrpSpPr>
          <p:nvPr/>
        </p:nvGrpSpPr>
        <p:grpSpPr bwMode="auto">
          <a:xfrm>
            <a:off x="2923891" y="4440096"/>
            <a:ext cx="466725" cy="233363"/>
            <a:chOff x="3735" y="5028"/>
            <a:chExt cx="581" cy="289"/>
          </a:xfrm>
          <a:solidFill>
            <a:schemeClr val="bg1"/>
          </a:solidFill>
        </p:grpSpPr>
        <p:sp>
          <p:nvSpPr>
            <p:cNvPr id="109870" name="Oval 14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71" name="Rectangle 15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nome</a:t>
              </a:r>
              <a:endParaRPr lang="pt-BR" sz="2000" noProof="1"/>
            </a:p>
          </p:txBody>
        </p:sp>
      </p:grpSp>
      <p:sp>
        <p:nvSpPr>
          <p:cNvPr id="109580" name="Oval 16"/>
          <p:cNvSpPr>
            <a:spLocks noChangeArrowheads="1"/>
          </p:cNvSpPr>
          <p:nvPr/>
        </p:nvSpPr>
        <p:spPr bwMode="auto">
          <a:xfrm>
            <a:off x="2522253" y="4611546"/>
            <a:ext cx="468313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581" name="Rectangle 17"/>
          <p:cNvSpPr>
            <a:spLocks noChangeArrowheads="1"/>
          </p:cNvSpPr>
          <p:nvPr/>
        </p:nvSpPr>
        <p:spPr bwMode="auto">
          <a:xfrm>
            <a:off x="2641316" y="4655996"/>
            <a:ext cx="233363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u="sng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código</a:t>
            </a:r>
            <a:endParaRPr lang="pt-BR" sz="2000" noProof="1"/>
          </a:p>
        </p:txBody>
      </p:sp>
      <p:grpSp>
        <p:nvGrpSpPr>
          <p:cNvPr id="109582" name="Group 18"/>
          <p:cNvGrpSpPr>
            <a:grpSpLocks/>
          </p:cNvGrpSpPr>
          <p:nvPr/>
        </p:nvGrpSpPr>
        <p:grpSpPr bwMode="auto">
          <a:xfrm>
            <a:off x="2187291" y="4813158"/>
            <a:ext cx="468313" cy="231775"/>
            <a:chOff x="3735" y="5028"/>
            <a:chExt cx="581" cy="289"/>
          </a:xfrm>
          <a:solidFill>
            <a:schemeClr val="bg1"/>
          </a:solidFill>
        </p:grpSpPr>
        <p:sp>
          <p:nvSpPr>
            <p:cNvPr id="109868" name="Oval 19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69" name="Rectangle 20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u="sng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rg</a:t>
              </a:r>
              <a:endParaRPr lang="pt-BR" sz="2000" noProof="1"/>
            </a:p>
          </p:txBody>
        </p:sp>
      </p:grpSp>
      <p:grpSp>
        <p:nvGrpSpPr>
          <p:cNvPr id="109583" name="Group 21"/>
          <p:cNvGrpSpPr>
            <a:grpSpLocks/>
          </p:cNvGrpSpPr>
          <p:nvPr/>
        </p:nvGrpSpPr>
        <p:grpSpPr bwMode="auto">
          <a:xfrm>
            <a:off x="2361916" y="5102083"/>
            <a:ext cx="468313" cy="233363"/>
            <a:chOff x="3735" y="5028"/>
            <a:chExt cx="581" cy="289"/>
          </a:xfrm>
          <a:solidFill>
            <a:schemeClr val="bg1"/>
          </a:solidFill>
        </p:grpSpPr>
        <p:sp>
          <p:nvSpPr>
            <p:cNvPr id="109866" name="Oval 22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67" name="Rectangle 23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u="sng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cpf</a:t>
              </a:r>
              <a:endParaRPr lang="pt-BR" sz="2000" noProof="1"/>
            </a:p>
          </p:txBody>
        </p:sp>
      </p:grpSp>
      <p:sp>
        <p:nvSpPr>
          <p:cNvPr id="109584" name="Oval 24"/>
          <p:cNvSpPr>
            <a:spLocks noChangeArrowheads="1"/>
          </p:cNvSpPr>
          <p:nvPr/>
        </p:nvSpPr>
        <p:spPr bwMode="auto">
          <a:xfrm>
            <a:off x="2193641" y="5360846"/>
            <a:ext cx="473075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585" name="Rectangle 25"/>
          <p:cNvSpPr>
            <a:spLocks noChangeArrowheads="1"/>
          </p:cNvSpPr>
          <p:nvPr/>
        </p:nvSpPr>
        <p:spPr bwMode="auto">
          <a:xfrm>
            <a:off x="2212691" y="5398770"/>
            <a:ext cx="434975" cy="14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endereço</a:t>
            </a:r>
            <a:endParaRPr lang="pt-BR" sz="2000" noProof="1"/>
          </a:p>
        </p:txBody>
      </p:sp>
      <p:sp>
        <p:nvSpPr>
          <p:cNvPr id="109586" name="Oval 26"/>
          <p:cNvSpPr>
            <a:spLocks noChangeArrowheads="1"/>
          </p:cNvSpPr>
          <p:nvPr/>
        </p:nvSpPr>
        <p:spPr bwMode="auto">
          <a:xfrm>
            <a:off x="2666716" y="5770421"/>
            <a:ext cx="869950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587" name="Rectangle 27"/>
          <p:cNvSpPr>
            <a:spLocks noChangeArrowheads="1"/>
          </p:cNvSpPr>
          <p:nvPr/>
        </p:nvSpPr>
        <p:spPr bwMode="auto">
          <a:xfrm>
            <a:off x="2768316" y="5840271"/>
            <a:ext cx="682625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telefone residencial</a:t>
            </a:r>
            <a:endParaRPr lang="pt-BR" sz="2000" noProof="1"/>
          </a:p>
        </p:txBody>
      </p:sp>
      <p:sp>
        <p:nvSpPr>
          <p:cNvPr id="109588" name="Oval 28"/>
          <p:cNvSpPr>
            <a:spLocks noChangeArrowheads="1"/>
          </p:cNvSpPr>
          <p:nvPr/>
        </p:nvSpPr>
        <p:spPr bwMode="auto">
          <a:xfrm>
            <a:off x="2652428" y="5497371"/>
            <a:ext cx="466725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589" name="Rectangle 29"/>
          <p:cNvSpPr>
            <a:spLocks noChangeArrowheads="1"/>
          </p:cNvSpPr>
          <p:nvPr/>
        </p:nvSpPr>
        <p:spPr bwMode="auto">
          <a:xfrm>
            <a:off x="2769903" y="5541821"/>
            <a:ext cx="233363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salário</a:t>
            </a:r>
            <a:endParaRPr lang="pt-BR" sz="2000" noProof="1"/>
          </a:p>
        </p:txBody>
      </p:sp>
      <p:sp>
        <p:nvSpPr>
          <p:cNvPr id="109590" name="Line 30"/>
          <p:cNvSpPr>
            <a:spLocks noChangeShapeType="1"/>
          </p:cNvSpPr>
          <p:nvPr/>
        </p:nvSpPr>
        <p:spPr bwMode="auto">
          <a:xfrm flipH="1">
            <a:off x="5082891" y="4440096"/>
            <a:ext cx="434975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1" name="Line 31"/>
          <p:cNvSpPr>
            <a:spLocks noChangeShapeType="1"/>
          </p:cNvSpPr>
          <p:nvPr/>
        </p:nvSpPr>
        <p:spPr bwMode="auto">
          <a:xfrm>
            <a:off x="7110128" y="3138346"/>
            <a:ext cx="0" cy="288925"/>
          </a:xfrm>
          <a:prstGeom prst="line">
            <a:avLst/>
          </a:prstGeom>
          <a:noFill/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2" name="Line 32"/>
          <p:cNvSpPr>
            <a:spLocks noChangeShapeType="1"/>
          </p:cNvSpPr>
          <p:nvPr/>
        </p:nvSpPr>
        <p:spPr bwMode="auto">
          <a:xfrm flipH="1">
            <a:off x="7110128" y="2131871"/>
            <a:ext cx="0" cy="579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3" name="Line 33"/>
          <p:cNvSpPr>
            <a:spLocks noChangeShapeType="1"/>
          </p:cNvSpPr>
          <p:nvPr/>
        </p:nvSpPr>
        <p:spPr bwMode="auto">
          <a:xfrm>
            <a:off x="4358991" y="3555858"/>
            <a:ext cx="144463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4" name="Line 34"/>
          <p:cNvSpPr>
            <a:spLocks noChangeShapeType="1"/>
          </p:cNvSpPr>
          <p:nvPr/>
        </p:nvSpPr>
        <p:spPr bwMode="auto">
          <a:xfrm>
            <a:off x="7110128" y="2103296"/>
            <a:ext cx="515938" cy="461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5" name="Line 35"/>
          <p:cNvSpPr>
            <a:spLocks noChangeShapeType="1"/>
          </p:cNvSpPr>
          <p:nvPr/>
        </p:nvSpPr>
        <p:spPr bwMode="auto">
          <a:xfrm flipH="1">
            <a:off x="6160803" y="2174733"/>
            <a:ext cx="723900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6" name="Line 36"/>
          <p:cNvSpPr>
            <a:spLocks noChangeShapeType="1"/>
          </p:cNvSpPr>
          <p:nvPr/>
        </p:nvSpPr>
        <p:spPr bwMode="auto">
          <a:xfrm flipV="1">
            <a:off x="7375241" y="2120758"/>
            <a:ext cx="43973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7" name="Line 37"/>
          <p:cNvSpPr>
            <a:spLocks noChangeShapeType="1"/>
          </p:cNvSpPr>
          <p:nvPr/>
        </p:nvSpPr>
        <p:spPr bwMode="auto">
          <a:xfrm flipH="1" flipV="1">
            <a:off x="5870291" y="1884221"/>
            <a:ext cx="868363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8" name="Line 38"/>
          <p:cNvSpPr>
            <a:spLocks noChangeShapeType="1"/>
          </p:cNvSpPr>
          <p:nvPr/>
        </p:nvSpPr>
        <p:spPr bwMode="auto">
          <a:xfrm flipH="1" flipV="1">
            <a:off x="6227478" y="1312721"/>
            <a:ext cx="34290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99" name="Line 39"/>
          <p:cNvSpPr>
            <a:spLocks noChangeShapeType="1"/>
          </p:cNvSpPr>
          <p:nvPr/>
        </p:nvSpPr>
        <p:spPr bwMode="auto">
          <a:xfrm>
            <a:off x="7238716" y="5849796"/>
            <a:ext cx="255588" cy="260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0" name="Line 40"/>
          <p:cNvSpPr>
            <a:spLocks noChangeShapeType="1"/>
          </p:cNvSpPr>
          <p:nvPr/>
        </p:nvSpPr>
        <p:spPr bwMode="auto">
          <a:xfrm flipH="1" flipV="1">
            <a:off x="5517866" y="4440096"/>
            <a:ext cx="460375" cy="319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1" name="Line 41"/>
          <p:cNvSpPr>
            <a:spLocks noChangeShapeType="1"/>
          </p:cNvSpPr>
          <p:nvPr/>
        </p:nvSpPr>
        <p:spPr bwMode="auto">
          <a:xfrm flipH="1" flipV="1">
            <a:off x="5517866" y="4440096"/>
            <a:ext cx="171450" cy="615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2" name="Line 42"/>
          <p:cNvSpPr>
            <a:spLocks noChangeShapeType="1"/>
          </p:cNvSpPr>
          <p:nvPr/>
        </p:nvSpPr>
        <p:spPr bwMode="auto">
          <a:xfrm flipH="1">
            <a:off x="5227353" y="4440096"/>
            <a:ext cx="290513" cy="579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3" name="Line 43"/>
          <p:cNvSpPr>
            <a:spLocks noChangeShapeType="1"/>
          </p:cNvSpPr>
          <p:nvPr/>
        </p:nvSpPr>
        <p:spPr bwMode="auto">
          <a:xfrm flipH="1" flipV="1">
            <a:off x="7254591" y="3495533"/>
            <a:ext cx="434975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4" name="Line 44"/>
          <p:cNvSpPr>
            <a:spLocks noChangeShapeType="1"/>
          </p:cNvSpPr>
          <p:nvPr/>
        </p:nvSpPr>
        <p:spPr bwMode="auto">
          <a:xfrm>
            <a:off x="5373403" y="2916096"/>
            <a:ext cx="309563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5" name="Line 45"/>
          <p:cNvSpPr>
            <a:spLocks noChangeShapeType="1"/>
          </p:cNvSpPr>
          <p:nvPr/>
        </p:nvSpPr>
        <p:spPr bwMode="auto">
          <a:xfrm>
            <a:off x="7072028" y="6430821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6" name="Line 46"/>
          <p:cNvSpPr>
            <a:spLocks noChangeShapeType="1"/>
          </p:cNvSpPr>
          <p:nvPr/>
        </p:nvSpPr>
        <p:spPr bwMode="auto">
          <a:xfrm>
            <a:off x="5938553" y="6421296"/>
            <a:ext cx="5794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7" name="Line 47"/>
          <p:cNvSpPr>
            <a:spLocks noChangeShapeType="1"/>
          </p:cNvSpPr>
          <p:nvPr/>
        </p:nvSpPr>
        <p:spPr bwMode="auto">
          <a:xfrm>
            <a:off x="5938553" y="6165708"/>
            <a:ext cx="57943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8" name="Line 48"/>
          <p:cNvSpPr>
            <a:spLocks noChangeShapeType="1"/>
          </p:cNvSpPr>
          <p:nvPr/>
        </p:nvSpPr>
        <p:spPr bwMode="auto">
          <a:xfrm flipH="1" flipV="1">
            <a:off x="1515778" y="3292333"/>
            <a:ext cx="817563" cy="19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09" name="Line 49"/>
          <p:cNvSpPr>
            <a:spLocks noChangeShapeType="1"/>
          </p:cNvSpPr>
          <p:nvPr/>
        </p:nvSpPr>
        <p:spPr bwMode="auto">
          <a:xfrm flipH="1">
            <a:off x="6803741" y="4643296"/>
            <a:ext cx="300038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0" name="Line 50"/>
          <p:cNvSpPr>
            <a:spLocks noChangeShapeType="1"/>
          </p:cNvSpPr>
          <p:nvPr/>
        </p:nvSpPr>
        <p:spPr bwMode="auto">
          <a:xfrm>
            <a:off x="6959316" y="5222733"/>
            <a:ext cx="33655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1" name="Line 51"/>
          <p:cNvSpPr>
            <a:spLocks noChangeShapeType="1"/>
          </p:cNvSpPr>
          <p:nvPr/>
        </p:nvSpPr>
        <p:spPr bwMode="auto">
          <a:xfrm flipH="1" flipV="1">
            <a:off x="6848191" y="5187808"/>
            <a:ext cx="704850" cy="6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2" name="Line 52"/>
          <p:cNvSpPr>
            <a:spLocks noChangeShapeType="1"/>
          </p:cNvSpPr>
          <p:nvPr/>
        </p:nvSpPr>
        <p:spPr bwMode="auto">
          <a:xfrm flipV="1">
            <a:off x="6267166" y="5222733"/>
            <a:ext cx="382588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3" name="Line 53"/>
          <p:cNvSpPr>
            <a:spLocks noChangeShapeType="1"/>
          </p:cNvSpPr>
          <p:nvPr/>
        </p:nvSpPr>
        <p:spPr bwMode="auto">
          <a:xfrm flipV="1">
            <a:off x="6946616" y="4927458"/>
            <a:ext cx="474663" cy="268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4" name="Line 54"/>
          <p:cNvSpPr>
            <a:spLocks noChangeShapeType="1"/>
          </p:cNvSpPr>
          <p:nvPr/>
        </p:nvSpPr>
        <p:spPr bwMode="auto">
          <a:xfrm flipV="1">
            <a:off x="5662328" y="5148121"/>
            <a:ext cx="933450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5" name="Line 55"/>
          <p:cNvSpPr>
            <a:spLocks noChangeShapeType="1"/>
          </p:cNvSpPr>
          <p:nvPr/>
        </p:nvSpPr>
        <p:spPr bwMode="auto">
          <a:xfrm flipV="1">
            <a:off x="5517866" y="3562208"/>
            <a:ext cx="1765300" cy="444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6" name="Line 56"/>
          <p:cNvSpPr>
            <a:spLocks noChangeShapeType="1"/>
          </p:cNvSpPr>
          <p:nvPr/>
        </p:nvSpPr>
        <p:spPr bwMode="auto">
          <a:xfrm>
            <a:off x="6052853" y="4216258"/>
            <a:ext cx="622300" cy="803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7" name="Line 57"/>
          <p:cNvSpPr>
            <a:spLocks noChangeShapeType="1"/>
          </p:cNvSpPr>
          <p:nvPr/>
        </p:nvSpPr>
        <p:spPr bwMode="auto">
          <a:xfrm flipV="1">
            <a:off x="4252628" y="4219433"/>
            <a:ext cx="720725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8" name="Line 58"/>
          <p:cNvSpPr>
            <a:spLocks noChangeShapeType="1"/>
          </p:cNvSpPr>
          <p:nvPr/>
        </p:nvSpPr>
        <p:spPr bwMode="auto">
          <a:xfrm flipH="1" flipV="1">
            <a:off x="6357653" y="1708008"/>
            <a:ext cx="527050" cy="466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19" name="Line 59"/>
          <p:cNvSpPr>
            <a:spLocks noChangeShapeType="1"/>
          </p:cNvSpPr>
          <p:nvPr/>
        </p:nvSpPr>
        <p:spPr bwMode="auto">
          <a:xfrm flipH="1">
            <a:off x="6702141" y="5206858"/>
            <a:ext cx="1588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0" name="Line 60"/>
          <p:cNvSpPr>
            <a:spLocks noChangeShapeType="1"/>
          </p:cNvSpPr>
          <p:nvPr/>
        </p:nvSpPr>
        <p:spPr bwMode="auto">
          <a:xfrm flipH="1">
            <a:off x="6702141" y="6067283"/>
            <a:ext cx="1588" cy="288925"/>
          </a:xfrm>
          <a:prstGeom prst="line">
            <a:avLst/>
          </a:prstGeom>
          <a:noFill/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1" name="Line 61"/>
          <p:cNvSpPr>
            <a:spLocks noChangeShapeType="1"/>
          </p:cNvSpPr>
          <p:nvPr/>
        </p:nvSpPr>
        <p:spPr bwMode="auto">
          <a:xfrm flipV="1">
            <a:off x="2714341" y="1887396"/>
            <a:ext cx="779463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2" name="Line 62"/>
          <p:cNvSpPr>
            <a:spLocks noChangeShapeType="1"/>
          </p:cNvSpPr>
          <p:nvPr/>
        </p:nvSpPr>
        <p:spPr bwMode="auto">
          <a:xfrm flipH="1">
            <a:off x="7399053" y="3205021"/>
            <a:ext cx="290513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3" name="Line 63"/>
          <p:cNvSpPr>
            <a:spLocks noChangeShapeType="1"/>
          </p:cNvSpPr>
          <p:nvPr/>
        </p:nvSpPr>
        <p:spPr bwMode="auto">
          <a:xfrm flipH="1">
            <a:off x="7399053" y="1842946"/>
            <a:ext cx="303213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4" name="Line 64"/>
          <p:cNvSpPr>
            <a:spLocks noChangeShapeType="1"/>
          </p:cNvSpPr>
          <p:nvPr/>
        </p:nvSpPr>
        <p:spPr bwMode="auto">
          <a:xfrm flipH="1" flipV="1">
            <a:off x="6021103" y="515796"/>
            <a:ext cx="758825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5" name="Line 65"/>
          <p:cNvSpPr>
            <a:spLocks noChangeShapeType="1"/>
          </p:cNvSpPr>
          <p:nvPr/>
        </p:nvSpPr>
        <p:spPr bwMode="auto">
          <a:xfrm flipH="1">
            <a:off x="6056028" y="820596"/>
            <a:ext cx="736600" cy="65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6" name="Line 66"/>
          <p:cNvSpPr>
            <a:spLocks noChangeShapeType="1"/>
          </p:cNvSpPr>
          <p:nvPr/>
        </p:nvSpPr>
        <p:spPr bwMode="auto">
          <a:xfrm>
            <a:off x="6232241" y="3524108"/>
            <a:ext cx="577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7" name="Line 67"/>
          <p:cNvSpPr>
            <a:spLocks noChangeShapeType="1"/>
          </p:cNvSpPr>
          <p:nvPr/>
        </p:nvSpPr>
        <p:spPr bwMode="auto">
          <a:xfrm flipV="1">
            <a:off x="3592228" y="3555858"/>
            <a:ext cx="333375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8" name="Line 68"/>
          <p:cNvSpPr>
            <a:spLocks noChangeShapeType="1"/>
          </p:cNvSpPr>
          <p:nvPr/>
        </p:nvSpPr>
        <p:spPr bwMode="auto">
          <a:xfrm flipH="1">
            <a:off x="3490628" y="3527283"/>
            <a:ext cx="579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29" name="Line 69"/>
          <p:cNvSpPr>
            <a:spLocks noChangeShapeType="1"/>
          </p:cNvSpPr>
          <p:nvPr/>
        </p:nvSpPr>
        <p:spPr bwMode="auto">
          <a:xfrm flipH="1" flipV="1">
            <a:off x="3635091" y="3122471"/>
            <a:ext cx="290513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0" name="Line 70"/>
          <p:cNvSpPr>
            <a:spLocks noChangeShapeType="1"/>
          </p:cNvSpPr>
          <p:nvPr/>
        </p:nvSpPr>
        <p:spPr bwMode="auto">
          <a:xfrm flipV="1">
            <a:off x="4562191" y="3520933"/>
            <a:ext cx="579438" cy="0"/>
          </a:xfrm>
          <a:prstGeom prst="line">
            <a:avLst/>
          </a:prstGeom>
          <a:noFill/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1" name="Line 71"/>
          <p:cNvSpPr>
            <a:spLocks noChangeShapeType="1"/>
          </p:cNvSpPr>
          <p:nvPr/>
        </p:nvSpPr>
        <p:spPr bwMode="auto">
          <a:xfrm>
            <a:off x="2333341" y="3427271"/>
            <a:ext cx="144463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2" name="Line 72"/>
          <p:cNvSpPr>
            <a:spLocks noChangeShapeType="1"/>
          </p:cNvSpPr>
          <p:nvPr/>
        </p:nvSpPr>
        <p:spPr bwMode="auto">
          <a:xfrm flipH="1">
            <a:off x="1887253" y="3486008"/>
            <a:ext cx="446088" cy="385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3" name="Line 73"/>
          <p:cNvSpPr>
            <a:spLocks noChangeShapeType="1"/>
          </p:cNvSpPr>
          <p:nvPr/>
        </p:nvSpPr>
        <p:spPr bwMode="auto">
          <a:xfrm flipH="1">
            <a:off x="1671353" y="3486008"/>
            <a:ext cx="661988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4" name="Line 74"/>
          <p:cNvSpPr>
            <a:spLocks noChangeShapeType="1"/>
          </p:cNvSpPr>
          <p:nvPr/>
        </p:nvSpPr>
        <p:spPr bwMode="auto">
          <a:xfrm flipV="1">
            <a:off x="2590516" y="1441308"/>
            <a:ext cx="466725" cy="692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5" name="Line 75"/>
          <p:cNvSpPr>
            <a:spLocks noChangeShapeType="1"/>
          </p:cNvSpPr>
          <p:nvPr/>
        </p:nvSpPr>
        <p:spPr bwMode="auto">
          <a:xfrm flipH="1">
            <a:off x="3671603" y="5119546"/>
            <a:ext cx="552450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6" name="Line 76"/>
          <p:cNvSpPr>
            <a:spLocks noChangeShapeType="1"/>
          </p:cNvSpPr>
          <p:nvPr/>
        </p:nvSpPr>
        <p:spPr bwMode="auto">
          <a:xfrm>
            <a:off x="4216116" y="5081446"/>
            <a:ext cx="546100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7" name="Line 77"/>
          <p:cNvSpPr>
            <a:spLocks noChangeShapeType="1"/>
          </p:cNvSpPr>
          <p:nvPr/>
        </p:nvSpPr>
        <p:spPr bwMode="auto">
          <a:xfrm flipH="1">
            <a:off x="4214528" y="4440096"/>
            <a:ext cx="1588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8" name="Line 78"/>
          <p:cNvSpPr>
            <a:spLocks noChangeShapeType="1"/>
          </p:cNvSpPr>
          <p:nvPr/>
        </p:nvSpPr>
        <p:spPr bwMode="auto">
          <a:xfrm>
            <a:off x="4224053" y="3519346"/>
            <a:ext cx="0" cy="501650"/>
          </a:xfrm>
          <a:prstGeom prst="line">
            <a:avLst/>
          </a:prstGeom>
          <a:noFill/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39" name="Line 79"/>
          <p:cNvSpPr>
            <a:spLocks noChangeShapeType="1"/>
          </p:cNvSpPr>
          <p:nvPr/>
        </p:nvSpPr>
        <p:spPr bwMode="auto">
          <a:xfrm flipH="1">
            <a:off x="7110128" y="1668321"/>
            <a:ext cx="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0" name="Line 80"/>
          <p:cNvSpPr>
            <a:spLocks noChangeShapeType="1"/>
          </p:cNvSpPr>
          <p:nvPr/>
        </p:nvSpPr>
        <p:spPr bwMode="auto">
          <a:xfrm flipH="1">
            <a:off x="7110128" y="944421"/>
            <a:ext cx="0" cy="290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1" name="Line 81"/>
          <p:cNvSpPr>
            <a:spLocks noChangeShapeType="1"/>
          </p:cNvSpPr>
          <p:nvPr/>
        </p:nvSpPr>
        <p:spPr bwMode="auto">
          <a:xfrm flipH="1">
            <a:off x="4214528" y="2852596"/>
            <a:ext cx="1588" cy="708025"/>
          </a:xfrm>
          <a:prstGeom prst="line">
            <a:avLst/>
          </a:prstGeom>
          <a:noFill/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2" name="Line 82"/>
          <p:cNvSpPr>
            <a:spLocks noChangeShapeType="1"/>
          </p:cNvSpPr>
          <p:nvPr/>
        </p:nvSpPr>
        <p:spPr bwMode="auto">
          <a:xfrm>
            <a:off x="2911191" y="2269983"/>
            <a:ext cx="1303338" cy="166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3" name="Line 83"/>
          <p:cNvSpPr>
            <a:spLocks noChangeShapeType="1"/>
          </p:cNvSpPr>
          <p:nvPr/>
        </p:nvSpPr>
        <p:spPr bwMode="auto">
          <a:xfrm flipH="1">
            <a:off x="1452278" y="2257283"/>
            <a:ext cx="882650" cy="130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4" name="Line 84"/>
          <p:cNvSpPr>
            <a:spLocks noChangeShapeType="1"/>
          </p:cNvSpPr>
          <p:nvPr/>
        </p:nvSpPr>
        <p:spPr bwMode="auto">
          <a:xfrm flipH="1">
            <a:off x="1755491" y="2309671"/>
            <a:ext cx="577850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5" name="Line 85"/>
          <p:cNvSpPr>
            <a:spLocks noChangeShapeType="1"/>
          </p:cNvSpPr>
          <p:nvPr/>
        </p:nvSpPr>
        <p:spPr bwMode="auto">
          <a:xfrm flipH="1" flipV="1">
            <a:off x="1390366" y="2066783"/>
            <a:ext cx="9747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6" name="Line 86"/>
          <p:cNvSpPr>
            <a:spLocks noChangeShapeType="1"/>
          </p:cNvSpPr>
          <p:nvPr/>
        </p:nvSpPr>
        <p:spPr bwMode="auto">
          <a:xfrm flipV="1">
            <a:off x="2522253" y="1193658"/>
            <a:ext cx="53975" cy="1069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7" name="Line 87"/>
          <p:cNvSpPr>
            <a:spLocks noChangeShapeType="1"/>
          </p:cNvSpPr>
          <p:nvPr/>
        </p:nvSpPr>
        <p:spPr bwMode="auto">
          <a:xfrm flipV="1">
            <a:off x="2700053" y="1546083"/>
            <a:ext cx="773113" cy="642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8" name="Line 88"/>
          <p:cNvSpPr>
            <a:spLocks noChangeShapeType="1"/>
          </p:cNvSpPr>
          <p:nvPr/>
        </p:nvSpPr>
        <p:spPr bwMode="auto">
          <a:xfrm>
            <a:off x="1464978" y="1731821"/>
            <a:ext cx="842963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49" name="Oval 89"/>
          <p:cNvSpPr>
            <a:spLocks noChangeArrowheads="1"/>
          </p:cNvSpPr>
          <p:nvPr/>
        </p:nvSpPr>
        <p:spPr bwMode="auto">
          <a:xfrm>
            <a:off x="1174466" y="1668321"/>
            <a:ext cx="461963" cy="2349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50" name="Line 90"/>
          <p:cNvSpPr>
            <a:spLocks noChangeShapeType="1"/>
          </p:cNvSpPr>
          <p:nvPr/>
        </p:nvSpPr>
        <p:spPr bwMode="auto">
          <a:xfrm>
            <a:off x="1753903" y="1585771"/>
            <a:ext cx="623888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51" name="Oval 91"/>
          <p:cNvSpPr>
            <a:spLocks noChangeArrowheads="1"/>
          </p:cNvSpPr>
          <p:nvPr/>
        </p:nvSpPr>
        <p:spPr bwMode="auto">
          <a:xfrm>
            <a:off x="1525303" y="1441308"/>
            <a:ext cx="3730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52" name="Line 92"/>
          <p:cNvSpPr>
            <a:spLocks noChangeShapeType="1"/>
          </p:cNvSpPr>
          <p:nvPr/>
        </p:nvSpPr>
        <p:spPr bwMode="auto">
          <a:xfrm>
            <a:off x="2136491" y="1461946"/>
            <a:ext cx="344488" cy="830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9653" name="Group 93"/>
          <p:cNvGrpSpPr>
            <a:grpSpLocks/>
          </p:cNvGrpSpPr>
          <p:nvPr/>
        </p:nvGrpSpPr>
        <p:grpSpPr bwMode="auto">
          <a:xfrm>
            <a:off x="1903128" y="1296846"/>
            <a:ext cx="468313" cy="233363"/>
            <a:chOff x="3064" y="5038"/>
            <a:chExt cx="583" cy="289"/>
          </a:xfrm>
          <a:solidFill>
            <a:schemeClr val="bg1"/>
          </a:solidFill>
        </p:grpSpPr>
        <p:sp>
          <p:nvSpPr>
            <p:cNvPr id="109864" name="Oval 94"/>
            <p:cNvSpPr>
              <a:spLocks noChangeArrowheads="1"/>
            </p:cNvSpPr>
            <p:nvPr/>
          </p:nvSpPr>
          <p:spPr bwMode="auto">
            <a:xfrm>
              <a:off x="3064" y="5038"/>
              <a:ext cx="583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65" name="Rectangle 95"/>
            <p:cNvSpPr>
              <a:spLocks noChangeArrowheads="1"/>
            </p:cNvSpPr>
            <p:nvPr/>
          </p:nvSpPr>
          <p:spPr bwMode="auto">
            <a:xfrm>
              <a:off x="3185" y="5114"/>
              <a:ext cx="339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u="sng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rg</a:t>
              </a:r>
              <a:endParaRPr lang="pt-BR" sz="2000" noProof="1"/>
            </a:p>
          </p:txBody>
        </p:sp>
      </p:grpSp>
      <p:sp>
        <p:nvSpPr>
          <p:cNvPr id="109654" name="Rectangle 96"/>
          <p:cNvSpPr>
            <a:spLocks noChangeArrowheads="1"/>
          </p:cNvSpPr>
          <p:nvPr/>
        </p:nvSpPr>
        <p:spPr bwMode="auto">
          <a:xfrm>
            <a:off x="1599916" y="1479408"/>
            <a:ext cx="233363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u="sng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código</a:t>
            </a:r>
            <a:endParaRPr lang="pt-BR" sz="2000" noProof="1"/>
          </a:p>
        </p:txBody>
      </p:sp>
      <p:sp>
        <p:nvSpPr>
          <p:cNvPr id="109655" name="Rectangle 97"/>
          <p:cNvSpPr>
            <a:spLocks noChangeArrowheads="1"/>
          </p:cNvSpPr>
          <p:nvPr/>
        </p:nvSpPr>
        <p:spPr bwMode="auto">
          <a:xfrm>
            <a:off x="1231616" y="1730233"/>
            <a:ext cx="342900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data nasc</a:t>
            </a:r>
            <a:endParaRPr lang="pt-BR" sz="2000" noProof="1"/>
          </a:p>
        </p:txBody>
      </p:sp>
      <p:sp>
        <p:nvSpPr>
          <p:cNvPr id="109656" name="Oval 98"/>
          <p:cNvSpPr>
            <a:spLocks noChangeArrowheads="1"/>
          </p:cNvSpPr>
          <p:nvPr/>
        </p:nvSpPr>
        <p:spPr bwMode="auto">
          <a:xfrm>
            <a:off x="1172878" y="1968358"/>
            <a:ext cx="400050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57" name="Rectangle 99"/>
          <p:cNvSpPr>
            <a:spLocks noChangeArrowheads="1"/>
          </p:cNvSpPr>
          <p:nvPr/>
        </p:nvSpPr>
        <p:spPr bwMode="auto">
          <a:xfrm>
            <a:off x="1214153" y="2020746"/>
            <a:ext cx="317500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idade</a:t>
            </a:r>
            <a:endParaRPr lang="pt-BR" sz="2000" noProof="1"/>
          </a:p>
        </p:txBody>
      </p:sp>
      <p:grpSp>
        <p:nvGrpSpPr>
          <p:cNvPr id="109658" name="Group 100"/>
          <p:cNvGrpSpPr>
            <a:grpSpLocks/>
          </p:cNvGrpSpPr>
          <p:nvPr/>
        </p:nvGrpSpPr>
        <p:grpSpPr bwMode="auto">
          <a:xfrm>
            <a:off x="3781141" y="3411396"/>
            <a:ext cx="877888" cy="231775"/>
            <a:chOff x="5311" y="6757"/>
            <a:chExt cx="1092" cy="289"/>
          </a:xfrm>
          <a:solidFill>
            <a:schemeClr val="bg1"/>
          </a:solidFill>
        </p:grpSpPr>
        <p:sp>
          <p:nvSpPr>
            <p:cNvPr id="109862" name="Rectangle 101"/>
            <p:cNvSpPr>
              <a:spLocks noChangeArrowheads="1"/>
            </p:cNvSpPr>
            <p:nvPr/>
          </p:nvSpPr>
          <p:spPr bwMode="auto">
            <a:xfrm>
              <a:off x="5311" y="6757"/>
              <a:ext cx="1092" cy="28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63" name="Rectangle 102"/>
            <p:cNvSpPr>
              <a:spLocks noChangeArrowheads="1"/>
            </p:cNvSpPr>
            <p:nvPr/>
          </p:nvSpPr>
          <p:spPr bwMode="auto">
            <a:xfrm>
              <a:off x="5616" y="6839"/>
              <a:ext cx="482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LOCAÇÃO</a:t>
              </a:r>
              <a:endParaRPr lang="pt-BR" sz="2000" noProof="1"/>
            </a:p>
          </p:txBody>
        </p:sp>
      </p:grpSp>
      <p:sp>
        <p:nvSpPr>
          <p:cNvPr id="109659" name="Oval 103"/>
          <p:cNvSpPr>
            <a:spLocks noChangeArrowheads="1"/>
          </p:cNvSpPr>
          <p:nvPr/>
        </p:nvSpPr>
        <p:spPr bwMode="auto">
          <a:xfrm>
            <a:off x="1174466" y="3197083"/>
            <a:ext cx="481013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60" name="Rectangle 104"/>
          <p:cNvSpPr>
            <a:spLocks noChangeArrowheads="1"/>
          </p:cNvSpPr>
          <p:nvPr/>
        </p:nvSpPr>
        <p:spPr bwMode="auto">
          <a:xfrm>
            <a:off x="1293528" y="3247883"/>
            <a:ext cx="271463" cy="122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u="dashLongHeavy" noProof="1">
                <a:latin typeface="Arial Narrow" pitchFamily="34" charset="0"/>
                <a:ea typeface="Batang" pitchFamily="18" charset="-127"/>
              </a:rPr>
              <a:t>nome</a:t>
            </a:r>
            <a:endParaRPr lang="pt-BR" sz="2000" u="dashLongHeavy" noProof="1"/>
          </a:p>
        </p:txBody>
      </p:sp>
      <p:grpSp>
        <p:nvGrpSpPr>
          <p:cNvPr id="109661" name="Group 105"/>
          <p:cNvGrpSpPr>
            <a:grpSpLocks/>
          </p:cNvGrpSpPr>
          <p:nvPr/>
        </p:nvGrpSpPr>
        <p:grpSpPr bwMode="auto">
          <a:xfrm>
            <a:off x="1609441" y="3774933"/>
            <a:ext cx="504825" cy="214313"/>
            <a:chOff x="2844" y="8639"/>
            <a:chExt cx="628" cy="265"/>
          </a:xfrm>
          <a:solidFill>
            <a:schemeClr val="bg1"/>
          </a:solidFill>
        </p:grpSpPr>
        <p:sp>
          <p:nvSpPr>
            <p:cNvPr id="109860" name="Oval 106"/>
            <p:cNvSpPr>
              <a:spLocks noChangeArrowheads="1"/>
            </p:cNvSpPr>
            <p:nvPr/>
          </p:nvSpPr>
          <p:spPr bwMode="auto">
            <a:xfrm>
              <a:off x="2844" y="8639"/>
              <a:ext cx="628" cy="26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61" name="Rectangle 107"/>
            <p:cNvSpPr>
              <a:spLocks noChangeArrowheads="1"/>
            </p:cNvSpPr>
            <p:nvPr/>
          </p:nvSpPr>
          <p:spPr bwMode="auto">
            <a:xfrm>
              <a:off x="3013" y="8702"/>
              <a:ext cx="288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Sexo</a:t>
              </a:r>
              <a:endParaRPr lang="pt-BR" sz="2000" noProof="1"/>
            </a:p>
          </p:txBody>
        </p:sp>
      </p:grpSp>
      <p:grpSp>
        <p:nvGrpSpPr>
          <p:cNvPr id="109662" name="Group 108"/>
          <p:cNvGrpSpPr>
            <a:grpSpLocks/>
          </p:cNvGrpSpPr>
          <p:nvPr/>
        </p:nvGrpSpPr>
        <p:grpSpPr bwMode="auto">
          <a:xfrm>
            <a:off x="2187291" y="3774933"/>
            <a:ext cx="615950" cy="231775"/>
            <a:chOff x="3680" y="8630"/>
            <a:chExt cx="764" cy="287"/>
          </a:xfrm>
          <a:solidFill>
            <a:schemeClr val="bg1"/>
          </a:solidFill>
        </p:grpSpPr>
        <p:sp>
          <p:nvSpPr>
            <p:cNvPr id="109858" name="Oval 109"/>
            <p:cNvSpPr>
              <a:spLocks noChangeArrowheads="1"/>
            </p:cNvSpPr>
            <p:nvPr/>
          </p:nvSpPr>
          <p:spPr bwMode="auto">
            <a:xfrm>
              <a:off x="3680" y="8630"/>
              <a:ext cx="764" cy="28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59" name="Rectangle 110"/>
            <p:cNvSpPr>
              <a:spLocks noChangeArrowheads="1"/>
            </p:cNvSpPr>
            <p:nvPr/>
          </p:nvSpPr>
          <p:spPr bwMode="auto">
            <a:xfrm>
              <a:off x="3790" y="8715"/>
              <a:ext cx="55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data nasc</a:t>
              </a:r>
              <a:endParaRPr lang="pt-BR" sz="2000" noProof="1"/>
            </a:p>
          </p:txBody>
        </p:sp>
      </p:grpSp>
      <p:grpSp>
        <p:nvGrpSpPr>
          <p:cNvPr id="109663" name="Group 111"/>
          <p:cNvGrpSpPr>
            <a:grpSpLocks/>
          </p:cNvGrpSpPr>
          <p:nvPr/>
        </p:nvGrpSpPr>
        <p:grpSpPr bwMode="auto">
          <a:xfrm>
            <a:off x="1174466" y="3486008"/>
            <a:ext cx="806450" cy="212725"/>
            <a:chOff x="4871" y="8650"/>
            <a:chExt cx="1002" cy="265"/>
          </a:xfrm>
          <a:solidFill>
            <a:schemeClr val="bg1"/>
          </a:solidFill>
        </p:grpSpPr>
        <p:sp>
          <p:nvSpPr>
            <p:cNvPr id="109856" name="Oval 112"/>
            <p:cNvSpPr>
              <a:spLocks noChangeArrowheads="1"/>
            </p:cNvSpPr>
            <p:nvPr/>
          </p:nvSpPr>
          <p:spPr bwMode="auto">
            <a:xfrm>
              <a:off x="4871" y="8650"/>
              <a:ext cx="1002" cy="26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57" name="Rectangle 113"/>
            <p:cNvSpPr>
              <a:spLocks noChangeArrowheads="1"/>
            </p:cNvSpPr>
            <p:nvPr/>
          </p:nvSpPr>
          <p:spPr bwMode="auto">
            <a:xfrm>
              <a:off x="5024" y="8702"/>
              <a:ext cx="646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tipo da relação</a:t>
              </a:r>
              <a:endParaRPr lang="pt-BR" sz="2000" noProof="1"/>
            </a:p>
          </p:txBody>
        </p:sp>
      </p:grpSp>
      <p:sp>
        <p:nvSpPr>
          <p:cNvPr id="109664" name="Rectangle 114"/>
          <p:cNvSpPr>
            <a:spLocks noChangeArrowheads="1"/>
          </p:cNvSpPr>
          <p:nvPr/>
        </p:nvSpPr>
        <p:spPr bwMode="auto">
          <a:xfrm>
            <a:off x="3806541" y="5414821"/>
            <a:ext cx="377825" cy="9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supervisor</a:t>
            </a:r>
            <a:endParaRPr lang="pt-BR" sz="2000" noProof="1"/>
          </a:p>
        </p:txBody>
      </p:sp>
      <p:sp>
        <p:nvSpPr>
          <p:cNvPr id="109665" name="Rectangle 115"/>
          <p:cNvSpPr>
            <a:spLocks noChangeArrowheads="1"/>
          </p:cNvSpPr>
          <p:nvPr/>
        </p:nvSpPr>
        <p:spPr bwMode="auto">
          <a:xfrm>
            <a:off x="4111341" y="5316396"/>
            <a:ext cx="531813" cy="92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supervisionado</a:t>
            </a:r>
            <a:endParaRPr lang="pt-BR" sz="2000" noProof="1"/>
          </a:p>
        </p:txBody>
      </p:sp>
      <p:sp>
        <p:nvSpPr>
          <p:cNvPr id="109666" name="Rectangle 116"/>
          <p:cNvSpPr>
            <a:spLocks noChangeArrowheads="1"/>
          </p:cNvSpPr>
          <p:nvPr/>
        </p:nvSpPr>
        <p:spPr bwMode="auto">
          <a:xfrm>
            <a:off x="3677953" y="5525946"/>
            <a:ext cx="46038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sp>
        <p:nvSpPr>
          <p:cNvPr id="109667" name="Rectangle 117"/>
          <p:cNvSpPr>
            <a:spLocks noChangeArrowheads="1"/>
          </p:cNvSpPr>
          <p:nvPr/>
        </p:nvSpPr>
        <p:spPr bwMode="auto">
          <a:xfrm>
            <a:off x="4690778" y="5525946"/>
            <a:ext cx="60325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sp>
        <p:nvSpPr>
          <p:cNvPr id="109668" name="Line 118"/>
          <p:cNvSpPr>
            <a:spLocks noChangeShapeType="1"/>
          </p:cNvSpPr>
          <p:nvPr/>
        </p:nvSpPr>
        <p:spPr bwMode="auto">
          <a:xfrm>
            <a:off x="2209516" y="717408"/>
            <a:ext cx="301625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69" name="Line 119"/>
          <p:cNvSpPr>
            <a:spLocks noChangeShapeType="1"/>
          </p:cNvSpPr>
          <p:nvPr/>
        </p:nvSpPr>
        <p:spPr bwMode="auto">
          <a:xfrm flipV="1">
            <a:off x="2558766" y="395146"/>
            <a:ext cx="1588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70" name="Line 120"/>
          <p:cNvSpPr>
            <a:spLocks noChangeShapeType="1"/>
          </p:cNvSpPr>
          <p:nvPr/>
        </p:nvSpPr>
        <p:spPr bwMode="auto">
          <a:xfrm flipV="1">
            <a:off x="2642903" y="468171"/>
            <a:ext cx="450850" cy="684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71" name="Line 121"/>
          <p:cNvSpPr>
            <a:spLocks noChangeShapeType="1"/>
          </p:cNvSpPr>
          <p:nvPr/>
        </p:nvSpPr>
        <p:spPr bwMode="auto">
          <a:xfrm flipH="1" flipV="1">
            <a:off x="2063466" y="1007921"/>
            <a:ext cx="4349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72" name="Line 122"/>
          <p:cNvSpPr>
            <a:spLocks noChangeShapeType="1"/>
          </p:cNvSpPr>
          <p:nvPr/>
        </p:nvSpPr>
        <p:spPr bwMode="auto">
          <a:xfrm flipV="1">
            <a:off x="2642903" y="701533"/>
            <a:ext cx="796925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73" name="Line 123"/>
          <p:cNvSpPr>
            <a:spLocks noChangeShapeType="1"/>
          </p:cNvSpPr>
          <p:nvPr/>
        </p:nvSpPr>
        <p:spPr bwMode="auto">
          <a:xfrm flipV="1">
            <a:off x="2787366" y="1007921"/>
            <a:ext cx="723900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674" name="Oval 124"/>
          <p:cNvSpPr>
            <a:spLocks noChangeArrowheads="1"/>
          </p:cNvSpPr>
          <p:nvPr/>
        </p:nvSpPr>
        <p:spPr bwMode="auto">
          <a:xfrm>
            <a:off x="1938053" y="572946"/>
            <a:ext cx="560388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75" name="Oval 125"/>
          <p:cNvSpPr>
            <a:spLocks noChangeArrowheads="1"/>
          </p:cNvSpPr>
          <p:nvPr/>
        </p:nvSpPr>
        <p:spPr bwMode="auto">
          <a:xfrm>
            <a:off x="2271428" y="284021"/>
            <a:ext cx="560388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76" name="Oval 126"/>
          <p:cNvSpPr>
            <a:spLocks noChangeArrowheads="1"/>
          </p:cNvSpPr>
          <p:nvPr/>
        </p:nvSpPr>
        <p:spPr bwMode="auto">
          <a:xfrm>
            <a:off x="2890553" y="341171"/>
            <a:ext cx="560388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77" name="Oval 127"/>
          <p:cNvSpPr>
            <a:spLocks noChangeArrowheads="1"/>
          </p:cNvSpPr>
          <p:nvPr/>
        </p:nvSpPr>
        <p:spPr bwMode="auto">
          <a:xfrm>
            <a:off x="3077878" y="630096"/>
            <a:ext cx="560388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78" name="Oval 128"/>
          <p:cNvSpPr>
            <a:spLocks noChangeArrowheads="1"/>
          </p:cNvSpPr>
          <p:nvPr/>
        </p:nvSpPr>
        <p:spPr bwMode="auto">
          <a:xfrm>
            <a:off x="3323941" y="946008"/>
            <a:ext cx="560388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79" name="Oval 129"/>
          <p:cNvSpPr>
            <a:spLocks noChangeArrowheads="1"/>
          </p:cNvSpPr>
          <p:nvPr/>
        </p:nvSpPr>
        <p:spPr bwMode="auto">
          <a:xfrm>
            <a:off x="1644366" y="863458"/>
            <a:ext cx="565150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80" name="Rectangle 130"/>
          <p:cNvSpPr>
            <a:spLocks noChangeArrowheads="1"/>
          </p:cNvSpPr>
          <p:nvPr/>
        </p:nvSpPr>
        <p:spPr bwMode="auto">
          <a:xfrm>
            <a:off x="1736441" y="923783"/>
            <a:ext cx="379413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logradouro</a:t>
            </a:r>
            <a:endParaRPr lang="pt-BR" sz="2000" noProof="1"/>
          </a:p>
        </p:txBody>
      </p:sp>
      <p:sp>
        <p:nvSpPr>
          <p:cNvPr id="109681" name="Rectangle 131"/>
          <p:cNvSpPr>
            <a:spLocks noChangeArrowheads="1"/>
          </p:cNvSpPr>
          <p:nvPr/>
        </p:nvSpPr>
        <p:spPr bwMode="auto">
          <a:xfrm>
            <a:off x="2101566" y="634858"/>
            <a:ext cx="233363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cidade</a:t>
            </a:r>
            <a:endParaRPr lang="pt-BR" sz="2000" noProof="1"/>
          </a:p>
        </p:txBody>
      </p:sp>
      <p:sp>
        <p:nvSpPr>
          <p:cNvPr id="109682" name="Rectangle 132"/>
          <p:cNvSpPr>
            <a:spLocks noChangeArrowheads="1"/>
          </p:cNvSpPr>
          <p:nvPr/>
        </p:nvSpPr>
        <p:spPr bwMode="auto">
          <a:xfrm>
            <a:off x="2417478" y="344346"/>
            <a:ext cx="268288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número</a:t>
            </a:r>
            <a:endParaRPr lang="pt-BR" sz="2000" noProof="1"/>
          </a:p>
        </p:txBody>
      </p:sp>
      <p:sp>
        <p:nvSpPr>
          <p:cNvPr id="109683" name="Oval 133"/>
          <p:cNvSpPr>
            <a:spLocks noChangeArrowheads="1"/>
          </p:cNvSpPr>
          <p:nvPr/>
        </p:nvSpPr>
        <p:spPr bwMode="auto">
          <a:xfrm>
            <a:off x="2231741" y="1080946"/>
            <a:ext cx="749300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84" name="Rectangle 134"/>
          <p:cNvSpPr>
            <a:spLocks noChangeArrowheads="1"/>
          </p:cNvSpPr>
          <p:nvPr/>
        </p:nvSpPr>
        <p:spPr bwMode="auto">
          <a:xfrm>
            <a:off x="2388903" y="1142858"/>
            <a:ext cx="434975" cy="122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endereço</a:t>
            </a:r>
            <a:endParaRPr lang="pt-BR" sz="2000" noProof="1"/>
          </a:p>
        </p:txBody>
      </p:sp>
      <p:sp>
        <p:nvSpPr>
          <p:cNvPr id="109685" name="Rectangle 135"/>
          <p:cNvSpPr>
            <a:spLocks noChangeArrowheads="1"/>
          </p:cNvSpPr>
          <p:nvPr/>
        </p:nvSpPr>
        <p:spPr bwMode="auto">
          <a:xfrm>
            <a:off x="3052478" y="401496"/>
            <a:ext cx="238125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estado</a:t>
            </a:r>
            <a:endParaRPr lang="pt-BR" sz="2000" noProof="1"/>
          </a:p>
        </p:txBody>
      </p:sp>
      <p:sp>
        <p:nvSpPr>
          <p:cNvPr id="109686" name="Rectangle 136"/>
          <p:cNvSpPr>
            <a:spLocks noChangeArrowheads="1"/>
          </p:cNvSpPr>
          <p:nvPr/>
        </p:nvSpPr>
        <p:spPr bwMode="auto">
          <a:xfrm>
            <a:off x="3293778" y="692008"/>
            <a:ext cx="128588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cep</a:t>
            </a:r>
            <a:endParaRPr lang="pt-BR" sz="2000" noProof="1"/>
          </a:p>
        </p:txBody>
      </p:sp>
      <p:sp>
        <p:nvSpPr>
          <p:cNvPr id="109687" name="Rectangle 137"/>
          <p:cNvSpPr>
            <a:spLocks noChangeArrowheads="1"/>
          </p:cNvSpPr>
          <p:nvPr/>
        </p:nvSpPr>
        <p:spPr bwMode="auto">
          <a:xfrm>
            <a:off x="3393473" y="997761"/>
            <a:ext cx="4762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complemento</a:t>
            </a:r>
            <a:endParaRPr lang="pt-BR" sz="2000" noProof="1"/>
          </a:p>
        </p:txBody>
      </p:sp>
      <p:sp>
        <p:nvSpPr>
          <p:cNvPr id="109688" name="Oval 138"/>
          <p:cNvSpPr>
            <a:spLocks noChangeArrowheads="1"/>
          </p:cNvSpPr>
          <p:nvPr/>
        </p:nvSpPr>
        <p:spPr bwMode="auto">
          <a:xfrm>
            <a:off x="1174466" y="2266808"/>
            <a:ext cx="469900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89" name="Rectangle 139"/>
          <p:cNvSpPr>
            <a:spLocks noChangeArrowheads="1"/>
          </p:cNvSpPr>
          <p:nvPr/>
        </p:nvSpPr>
        <p:spPr bwMode="auto">
          <a:xfrm>
            <a:off x="1271303" y="2328721"/>
            <a:ext cx="273050" cy="122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saldo</a:t>
            </a:r>
            <a:endParaRPr lang="pt-BR" sz="2000" noProof="1"/>
          </a:p>
        </p:txBody>
      </p:sp>
      <p:sp>
        <p:nvSpPr>
          <p:cNvPr id="109690" name="Oval 140"/>
          <p:cNvSpPr>
            <a:spLocks noChangeArrowheads="1"/>
          </p:cNvSpPr>
          <p:nvPr/>
        </p:nvSpPr>
        <p:spPr bwMode="auto">
          <a:xfrm>
            <a:off x="1464978" y="2520808"/>
            <a:ext cx="468313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91" name="Rectangle 141"/>
          <p:cNvSpPr>
            <a:spLocks noChangeArrowheads="1"/>
          </p:cNvSpPr>
          <p:nvPr/>
        </p:nvSpPr>
        <p:spPr bwMode="auto">
          <a:xfrm>
            <a:off x="1561816" y="2581133"/>
            <a:ext cx="273050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bônus</a:t>
            </a:r>
            <a:endParaRPr lang="pt-BR" sz="2000" noProof="1"/>
          </a:p>
        </p:txBody>
      </p:sp>
      <p:sp>
        <p:nvSpPr>
          <p:cNvPr id="109692" name="Oval 142"/>
          <p:cNvSpPr>
            <a:spLocks noChangeArrowheads="1"/>
          </p:cNvSpPr>
          <p:nvPr/>
        </p:nvSpPr>
        <p:spPr bwMode="auto">
          <a:xfrm>
            <a:off x="3309653" y="1433371"/>
            <a:ext cx="481013" cy="233363"/>
          </a:xfrm>
          <a:prstGeom prst="ellipse">
            <a:avLst/>
          </a:prstGeom>
          <a:solidFill>
            <a:schemeClr val="bg1"/>
          </a:solidFill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93" name="Rectangle 143"/>
          <p:cNvSpPr>
            <a:spLocks noChangeArrowheads="1"/>
          </p:cNvSpPr>
          <p:nvPr/>
        </p:nvSpPr>
        <p:spPr bwMode="auto">
          <a:xfrm>
            <a:off x="3401728" y="1488298"/>
            <a:ext cx="3222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telefones</a:t>
            </a:r>
            <a:endParaRPr lang="pt-BR" sz="2000" noProof="1"/>
          </a:p>
        </p:txBody>
      </p:sp>
      <p:grpSp>
        <p:nvGrpSpPr>
          <p:cNvPr id="109694" name="Group 144"/>
          <p:cNvGrpSpPr>
            <a:grpSpLocks/>
          </p:cNvGrpSpPr>
          <p:nvPr/>
        </p:nvGrpSpPr>
        <p:grpSpPr bwMode="auto">
          <a:xfrm>
            <a:off x="3671603" y="2441433"/>
            <a:ext cx="1084263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52" name="Line 145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53" name="Line 146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54" name="Line 147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55" name="Line 148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695" name="Rectangle 149"/>
          <p:cNvSpPr>
            <a:spLocks noChangeArrowheads="1"/>
          </p:cNvSpPr>
          <p:nvPr/>
        </p:nvSpPr>
        <p:spPr bwMode="auto">
          <a:xfrm>
            <a:off x="3928778" y="2592246"/>
            <a:ext cx="568325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REALIZA</a:t>
            </a:r>
            <a:endParaRPr lang="pt-BR" sz="2000" noProof="1"/>
          </a:p>
        </p:txBody>
      </p:sp>
      <p:sp>
        <p:nvSpPr>
          <p:cNvPr id="109696" name="Rectangle 150"/>
          <p:cNvSpPr>
            <a:spLocks noChangeArrowheads="1"/>
          </p:cNvSpPr>
          <p:nvPr/>
        </p:nvSpPr>
        <p:spPr bwMode="auto">
          <a:xfrm>
            <a:off x="3490628" y="2171558"/>
            <a:ext cx="47625" cy="9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sp>
        <p:nvSpPr>
          <p:cNvPr id="109697" name="Rectangle 151"/>
          <p:cNvSpPr>
            <a:spLocks noChangeArrowheads="1"/>
          </p:cNvSpPr>
          <p:nvPr/>
        </p:nvSpPr>
        <p:spPr bwMode="auto">
          <a:xfrm>
            <a:off x="4068478" y="2916096"/>
            <a:ext cx="523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sp>
        <p:nvSpPr>
          <p:cNvPr id="109698" name="Rectangle 152"/>
          <p:cNvSpPr>
            <a:spLocks noChangeArrowheads="1"/>
          </p:cNvSpPr>
          <p:nvPr/>
        </p:nvSpPr>
        <p:spPr bwMode="auto">
          <a:xfrm>
            <a:off x="6665628" y="2077896"/>
            <a:ext cx="877888" cy="233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699" name="Rectangle 153"/>
          <p:cNvSpPr>
            <a:spLocks noChangeArrowheads="1"/>
          </p:cNvSpPr>
          <p:nvPr/>
        </p:nvSpPr>
        <p:spPr bwMode="auto">
          <a:xfrm>
            <a:off x="6987891" y="2149333"/>
            <a:ext cx="233363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FILME</a:t>
            </a:r>
            <a:endParaRPr lang="pt-BR" sz="2000" noProof="1"/>
          </a:p>
        </p:txBody>
      </p:sp>
      <p:grpSp>
        <p:nvGrpSpPr>
          <p:cNvPr id="109700" name="Group 154"/>
          <p:cNvGrpSpPr>
            <a:grpSpLocks/>
          </p:cNvGrpSpPr>
          <p:nvPr/>
        </p:nvGrpSpPr>
        <p:grpSpPr bwMode="auto">
          <a:xfrm>
            <a:off x="5143216" y="3309796"/>
            <a:ext cx="1085850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48" name="Line 155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49" name="Line 156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50" name="Line 157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51" name="Line 158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701" name="Rectangle 159"/>
          <p:cNvSpPr>
            <a:spLocks noChangeArrowheads="1"/>
          </p:cNvSpPr>
          <p:nvPr/>
        </p:nvSpPr>
        <p:spPr bwMode="auto">
          <a:xfrm>
            <a:off x="5401978" y="3454258"/>
            <a:ext cx="568325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CONTÉM</a:t>
            </a:r>
            <a:endParaRPr lang="pt-BR" sz="2000" noProof="1"/>
          </a:p>
        </p:txBody>
      </p:sp>
      <p:sp>
        <p:nvSpPr>
          <p:cNvPr id="109702" name="Rectangle 160"/>
          <p:cNvSpPr>
            <a:spLocks noChangeArrowheads="1"/>
          </p:cNvSpPr>
          <p:nvPr/>
        </p:nvSpPr>
        <p:spPr bwMode="auto">
          <a:xfrm>
            <a:off x="4873341" y="3374883"/>
            <a:ext cx="60325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M</a:t>
            </a:r>
            <a:endParaRPr lang="pt-BR" sz="2000" noProof="1"/>
          </a:p>
        </p:txBody>
      </p:sp>
      <p:sp>
        <p:nvSpPr>
          <p:cNvPr id="109703" name="Rectangle 161"/>
          <p:cNvSpPr>
            <a:spLocks noChangeArrowheads="1"/>
          </p:cNvSpPr>
          <p:nvPr/>
        </p:nvSpPr>
        <p:spPr bwMode="auto">
          <a:xfrm>
            <a:off x="6384641" y="3374883"/>
            <a:ext cx="523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sp>
        <p:nvSpPr>
          <p:cNvPr id="109704" name="Rectangle 162"/>
          <p:cNvSpPr>
            <a:spLocks noChangeArrowheads="1"/>
          </p:cNvSpPr>
          <p:nvPr/>
        </p:nvSpPr>
        <p:spPr bwMode="auto">
          <a:xfrm>
            <a:off x="6667216" y="706296"/>
            <a:ext cx="877888" cy="231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05" name="Rectangle 163"/>
          <p:cNvSpPr>
            <a:spLocks noChangeArrowheads="1"/>
          </p:cNvSpPr>
          <p:nvPr/>
        </p:nvSpPr>
        <p:spPr bwMode="auto">
          <a:xfrm>
            <a:off x="6927566" y="768208"/>
            <a:ext cx="357188" cy="92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DIRETOR</a:t>
            </a:r>
            <a:endParaRPr lang="pt-BR" sz="2000" noProof="1"/>
          </a:p>
        </p:txBody>
      </p:sp>
      <p:grpSp>
        <p:nvGrpSpPr>
          <p:cNvPr id="109706" name="Group 164"/>
          <p:cNvGrpSpPr>
            <a:grpSpLocks/>
          </p:cNvGrpSpPr>
          <p:nvPr/>
        </p:nvGrpSpPr>
        <p:grpSpPr bwMode="auto">
          <a:xfrm>
            <a:off x="6564028" y="1236521"/>
            <a:ext cx="1084263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44" name="Line 165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45" name="Line 166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46" name="Line 167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47" name="Line 168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707" name="Rectangle 169"/>
          <p:cNvSpPr>
            <a:spLocks noChangeArrowheads="1"/>
          </p:cNvSpPr>
          <p:nvPr/>
        </p:nvSpPr>
        <p:spPr bwMode="auto">
          <a:xfrm>
            <a:off x="6821203" y="1387333"/>
            <a:ext cx="569913" cy="122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DIRIGE</a:t>
            </a:r>
            <a:endParaRPr lang="pt-BR" sz="2000" noProof="1"/>
          </a:p>
        </p:txBody>
      </p:sp>
      <p:sp>
        <p:nvSpPr>
          <p:cNvPr id="109708" name="Rectangle 170"/>
          <p:cNvSpPr>
            <a:spLocks noChangeArrowheads="1"/>
          </p:cNvSpPr>
          <p:nvPr/>
        </p:nvSpPr>
        <p:spPr bwMode="auto">
          <a:xfrm>
            <a:off x="7167278" y="1042846"/>
            <a:ext cx="47625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sp>
        <p:nvSpPr>
          <p:cNvPr id="109709" name="Rectangle 171"/>
          <p:cNvSpPr>
            <a:spLocks noChangeArrowheads="1"/>
          </p:cNvSpPr>
          <p:nvPr/>
        </p:nvSpPr>
        <p:spPr bwMode="auto">
          <a:xfrm>
            <a:off x="7157753" y="1812783"/>
            <a:ext cx="523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grpSp>
        <p:nvGrpSpPr>
          <p:cNvPr id="109710" name="Group 172"/>
          <p:cNvGrpSpPr>
            <a:grpSpLocks/>
          </p:cNvGrpSpPr>
          <p:nvPr/>
        </p:nvGrpSpPr>
        <p:grpSpPr bwMode="auto">
          <a:xfrm>
            <a:off x="3677953" y="4009883"/>
            <a:ext cx="1084263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40" name="Line 173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41" name="Line 174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42" name="Line 175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43" name="Line 176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711" name="Rectangle 177"/>
          <p:cNvSpPr>
            <a:spLocks noChangeArrowheads="1"/>
          </p:cNvSpPr>
          <p:nvPr/>
        </p:nvSpPr>
        <p:spPr bwMode="auto">
          <a:xfrm>
            <a:off x="3935128" y="4160696"/>
            <a:ext cx="568325" cy="122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EFETUA</a:t>
            </a:r>
            <a:endParaRPr lang="pt-BR" sz="2000" noProof="1"/>
          </a:p>
        </p:txBody>
      </p:sp>
      <p:sp>
        <p:nvSpPr>
          <p:cNvPr id="109712" name="Rectangle 178"/>
          <p:cNvSpPr>
            <a:spLocks noChangeArrowheads="1"/>
          </p:cNvSpPr>
          <p:nvPr/>
        </p:nvSpPr>
        <p:spPr bwMode="auto">
          <a:xfrm>
            <a:off x="4093878" y="3879708"/>
            <a:ext cx="523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sp>
        <p:nvSpPr>
          <p:cNvPr id="109713" name="Rectangle 179"/>
          <p:cNvSpPr>
            <a:spLocks noChangeArrowheads="1"/>
          </p:cNvSpPr>
          <p:nvPr/>
        </p:nvSpPr>
        <p:spPr bwMode="auto">
          <a:xfrm>
            <a:off x="3781141" y="5043346"/>
            <a:ext cx="877888" cy="233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14" name="Rectangle 180"/>
          <p:cNvSpPr>
            <a:spLocks noChangeArrowheads="1"/>
          </p:cNvSpPr>
          <p:nvPr/>
        </p:nvSpPr>
        <p:spPr bwMode="auto">
          <a:xfrm>
            <a:off x="4111341" y="4502008"/>
            <a:ext cx="47625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grpSp>
        <p:nvGrpSpPr>
          <p:cNvPr id="109715" name="Group 181"/>
          <p:cNvGrpSpPr>
            <a:grpSpLocks/>
          </p:cNvGrpSpPr>
          <p:nvPr/>
        </p:nvGrpSpPr>
        <p:grpSpPr bwMode="auto">
          <a:xfrm>
            <a:off x="3677953" y="5525946"/>
            <a:ext cx="1084263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36" name="Line 182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37" name="Line 183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38" name="Line 184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39" name="Line 185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716" name="Rectangle 186"/>
          <p:cNvSpPr>
            <a:spLocks noChangeArrowheads="1"/>
          </p:cNvSpPr>
          <p:nvPr/>
        </p:nvSpPr>
        <p:spPr bwMode="auto">
          <a:xfrm>
            <a:off x="3935128" y="5675171"/>
            <a:ext cx="568325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SUPERVISÃO</a:t>
            </a:r>
            <a:endParaRPr lang="pt-BR" sz="2000" noProof="1"/>
          </a:p>
        </p:txBody>
      </p:sp>
      <p:sp>
        <p:nvSpPr>
          <p:cNvPr id="109717" name="Line 187"/>
          <p:cNvSpPr>
            <a:spLocks noChangeShapeType="1"/>
          </p:cNvSpPr>
          <p:nvPr/>
        </p:nvSpPr>
        <p:spPr bwMode="auto">
          <a:xfrm>
            <a:off x="2595278" y="3087546"/>
            <a:ext cx="1588" cy="434975"/>
          </a:xfrm>
          <a:prstGeom prst="line">
            <a:avLst/>
          </a:prstGeom>
          <a:noFill/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718" name="Line 188"/>
          <p:cNvSpPr>
            <a:spLocks noChangeShapeType="1"/>
          </p:cNvSpPr>
          <p:nvPr/>
        </p:nvSpPr>
        <p:spPr bwMode="auto">
          <a:xfrm flipH="1">
            <a:off x="2585753" y="2228708"/>
            <a:ext cx="1588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9719" name="Group 189"/>
          <p:cNvGrpSpPr>
            <a:grpSpLocks/>
          </p:cNvGrpSpPr>
          <p:nvPr/>
        </p:nvGrpSpPr>
        <p:grpSpPr bwMode="auto">
          <a:xfrm>
            <a:off x="2046003" y="2666858"/>
            <a:ext cx="1084263" cy="423863"/>
            <a:chOff x="3154" y="6796"/>
            <a:chExt cx="1349" cy="527"/>
          </a:xfrm>
          <a:solidFill>
            <a:schemeClr val="bg1"/>
          </a:solidFill>
        </p:grpSpPr>
        <p:sp>
          <p:nvSpPr>
            <p:cNvPr id="109832" name="Line 190"/>
            <p:cNvSpPr>
              <a:spLocks noChangeShapeType="1"/>
            </p:cNvSpPr>
            <p:nvPr/>
          </p:nvSpPr>
          <p:spPr bwMode="auto">
            <a:xfrm flipH="1">
              <a:off x="3154" y="6796"/>
              <a:ext cx="675" cy="264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33" name="Line 191"/>
            <p:cNvSpPr>
              <a:spLocks noChangeShapeType="1"/>
            </p:cNvSpPr>
            <p:nvPr/>
          </p:nvSpPr>
          <p:spPr bwMode="auto">
            <a:xfrm>
              <a:off x="3829" y="6796"/>
              <a:ext cx="674" cy="264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34" name="Line 192"/>
            <p:cNvSpPr>
              <a:spLocks noChangeShapeType="1"/>
            </p:cNvSpPr>
            <p:nvPr/>
          </p:nvSpPr>
          <p:spPr bwMode="auto">
            <a:xfrm flipH="1" flipV="1">
              <a:off x="3154" y="7060"/>
              <a:ext cx="675" cy="263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35" name="Line 193"/>
            <p:cNvSpPr>
              <a:spLocks noChangeShapeType="1"/>
            </p:cNvSpPr>
            <p:nvPr/>
          </p:nvSpPr>
          <p:spPr bwMode="auto">
            <a:xfrm flipH="1">
              <a:off x="3829" y="7060"/>
              <a:ext cx="674" cy="263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720" name="Rectangle 194"/>
          <p:cNvSpPr>
            <a:spLocks noChangeArrowheads="1"/>
          </p:cNvSpPr>
          <p:nvPr/>
        </p:nvSpPr>
        <p:spPr bwMode="auto">
          <a:xfrm>
            <a:off x="2303178" y="2817671"/>
            <a:ext cx="569913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POSSUI</a:t>
            </a:r>
            <a:endParaRPr lang="pt-BR" sz="2000" noProof="1"/>
          </a:p>
        </p:txBody>
      </p:sp>
      <p:sp>
        <p:nvSpPr>
          <p:cNvPr id="109721" name="Rectangle 195"/>
          <p:cNvSpPr>
            <a:spLocks noChangeArrowheads="1"/>
          </p:cNvSpPr>
          <p:nvPr/>
        </p:nvSpPr>
        <p:spPr bwMode="auto">
          <a:xfrm>
            <a:off x="2650841" y="2517633"/>
            <a:ext cx="46038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sp>
        <p:nvSpPr>
          <p:cNvPr id="109722" name="Rectangle 196"/>
          <p:cNvSpPr>
            <a:spLocks noChangeArrowheads="1"/>
          </p:cNvSpPr>
          <p:nvPr/>
        </p:nvSpPr>
        <p:spPr bwMode="auto">
          <a:xfrm>
            <a:off x="2142841" y="2136633"/>
            <a:ext cx="877888" cy="231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23" name="Rectangle 197"/>
          <p:cNvSpPr>
            <a:spLocks noChangeArrowheads="1"/>
          </p:cNvSpPr>
          <p:nvPr/>
        </p:nvSpPr>
        <p:spPr bwMode="auto">
          <a:xfrm>
            <a:off x="2236503" y="2208071"/>
            <a:ext cx="663575" cy="76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CLIENTE</a:t>
            </a:r>
            <a:endParaRPr lang="pt-BR" sz="2000" noProof="1"/>
          </a:p>
        </p:txBody>
      </p:sp>
      <p:grpSp>
        <p:nvGrpSpPr>
          <p:cNvPr id="109724" name="Group 198"/>
          <p:cNvGrpSpPr>
            <a:grpSpLocks/>
          </p:cNvGrpSpPr>
          <p:nvPr/>
        </p:nvGrpSpPr>
        <p:grpSpPr bwMode="auto">
          <a:xfrm>
            <a:off x="2806416" y="1306371"/>
            <a:ext cx="466725" cy="233363"/>
            <a:chOff x="3735" y="5028"/>
            <a:chExt cx="581" cy="289"/>
          </a:xfrm>
          <a:solidFill>
            <a:schemeClr val="bg1"/>
          </a:solidFill>
        </p:grpSpPr>
        <p:sp>
          <p:nvSpPr>
            <p:cNvPr id="109830" name="Oval 199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31" name="Rectangle 200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u="sng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cpf</a:t>
              </a:r>
              <a:endParaRPr lang="pt-BR" sz="2000" noProof="1"/>
            </a:p>
          </p:txBody>
        </p:sp>
      </p:grpSp>
      <p:sp>
        <p:nvSpPr>
          <p:cNvPr id="109725" name="Oval 201"/>
          <p:cNvSpPr>
            <a:spLocks noChangeArrowheads="1"/>
          </p:cNvSpPr>
          <p:nvPr/>
        </p:nvSpPr>
        <p:spPr bwMode="auto">
          <a:xfrm>
            <a:off x="3336641" y="3060558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26" name="Rectangle 202"/>
          <p:cNvSpPr>
            <a:spLocks noChangeArrowheads="1"/>
          </p:cNvSpPr>
          <p:nvPr/>
        </p:nvSpPr>
        <p:spPr bwMode="auto">
          <a:xfrm>
            <a:off x="3490628" y="3122471"/>
            <a:ext cx="153988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data</a:t>
            </a:r>
            <a:endParaRPr lang="pt-BR" sz="2000" noProof="1"/>
          </a:p>
        </p:txBody>
      </p:sp>
      <p:sp>
        <p:nvSpPr>
          <p:cNvPr id="109727" name="Oval 203"/>
          <p:cNvSpPr>
            <a:spLocks noChangeArrowheads="1"/>
          </p:cNvSpPr>
          <p:nvPr/>
        </p:nvSpPr>
        <p:spPr bwMode="auto">
          <a:xfrm>
            <a:off x="3201703" y="3411396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28" name="Rectangle 204"/>
          <p:cNvSpPr>
            <a:spLocks noChangeArrowheads="1"/>
          </p:cNvSpPr>
          <p:nvPr/>
        </p:nvSpPr>
        <p:spPr bwMode="auto">
          <a:xfrm>
            <a:off x="3355691" y="3471721"/>
            <a:ext cx="149225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total</a:t>
            </a:r>
            <a:endParaRPr lang="pt-BR" sz="2000" noProof="1"/>
          </a:p>
        </p:txBody>
      </p:sp>
      <p:sp>
        <p:nvSpPr>
          <p:cNvPr id="109729" name="Oval 205"/>
          <p:cNvSpPr>
            <a:spLocks noChangeArrowheads="1"/>
          </p:cNvSpPr>
          <p:nvPr/>
        </p:nvSpPr>
        <p:spPr bwMode="auto">
          <a:xfrm>
            <a:off x="3290603" y="3784458"/>
            <a:ext cx="460375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30" name="Rectangle 206"/>
          <p:cNvSpPr>
            <a:spLocks noChangeArrowheads="1"/>
          </p:cNvSpPr>
          <p:nvPr/>
        </p:nvSpPr>
        <p:spPr bwMode="auto">
          <a:xfrm>
            <a:off x="3360453" y="3844783"/>
            <a:ext cx="320675" cy="138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desconto</a:t>
            </a:r>
            <a:endParaRPr lang="pt-BR" sz="2000" noProof="1"/>
          </a:p>
        </p:txBody>
      </p:sp>
      <p:sp>
        <p:nvSpPr>
          <p:cNvPr id="109731" name="Oval 207"/>
          <p:cNvSpPr>
            <a:spLocks noChangeArrowheads="1"/>
          </p:cNvSpPr>
          <p:nvPr/>
        </p:nvSpPr>
        <p:spPr bwMode="auto">
          <a:xfrm>
            <a:off x="5795678" y="728521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32" name="Rectangle 208"/>
          <p:cNvSpPr>
            <a:spLocks noChangeArrowheads="1"/>
          </p:cNvSpPr>
          <p:nvPr/>
        </p:nvSpPr>
        <p:spPr bwMode="auto">
          <a:xfrm>
            <a:off x="5919503" y="788846"/>
            <a:ext cx="2174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pt-BR" altLang="ko-KR" sz="700" u="sng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código</a:t>
            </a:r>
            <a:endParaRPr lang="pt-BR" sz="2000" noProof="1"/>
          </a:p>
        </p:txBody>
      </p:sp>
      <p:sp>
        <p:nvSpPr>
          <p:cNvPr id="109733" name="Oval 209"/>
          <p:cNvSpPr>
            <a:spLocks noChangeArrowheads="1"/>
          </p:cNvSpPr>
          <p:nvPr/>
        </p:nvSpPr>
        <p:spPr bwMode="auto">
          <a:xfrm>
            <a:off x="5781391" y="439596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34" name="Rectangle 210"/>
          <p:cNvSpPr>
            <a:spLocks noChangeArrowheads="1"/>
          </p:cNvSpPr>
          <p:nvPr/>
        </p:nvSpPr>
        <p:spPr bwMode="auto">
          <a:xfrm>
            <a:off x="5911566" y="499921"/>
            <a:ext cx="198438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nome</a:t>
            </a:r>
            <a:endParaRPr lang="pt-BR" sz="2000" noProof="1"/>
          </a:p>
        </p:txBody>
      </p:sp>
      <p:sp>
        <p:nvSpPr>
          <p:cNvPr id="109735" name="Oval 211"/>
          <p:cNvSpPr>
            <a:spLocks noChangeArrowheads="1"/>
          </p:cNvSpPr>
          <p:nvPr/>
        </p:nvSpPr>
        <p:spPr bwMode="auto">
          <a:xfrm>
            <a:off x="6125878" y="1607996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36" name="Rectangle 212"/>
          <p:cNvSpPr>
            <a:spLocks noChangeArrowheads="1"/>
          </p:cNvSpPr>
          <p:nvPr/>
        </p:nvSpPr>
        <p:spPr bwMode="auto">
          <a:xfrm>
            <a:off x="6248116" y="1668321"/>
            <a:ext cx="2174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pt-BR" altLang="ko-KR" sz="700" u="sng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código</a:t>
            </a:r>
            <a:endParaRPr lang="pt-BR" sz="2000" noProof="1"/>
          </a:p>
        </p:txBody>
      </p:sp>
      <p:sp>
        <p:nvSpPr>
          <p:cNvPr id="109737" name="Oval 213"/>
          <p:cNvSpPr>
            <a:spLocks noChangeArrowheads="1"/>
          </p:cNvSpPr>
          <p:nvPr/>
        </p:nvSpPr>
        <p:spPr bwMode="auto">
          <a:xfrm>
            <a:off x="7522878" y="1690546"/>
            <a:ext cx="461963" cy="2349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38" name="Rectangle 214"/>
          <p:cNvSpPr>
            <a:spLocks noChangeArrowheads="1"/>
          </p:cNvSpPr>
          <p:nvPr/>
        </p:nvSpPr>
        <p:spPr bwMode="auto">
          <a:xfrm>
            <a:off x="7689566" y="1752458"/>
            <a:ext cx="127000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tipo</a:t>
            </a:r>
            <a:endParaRPr lang="pt-BR" sz="2000" noProof="1"/>
          </a:p>
        </p:txBody>
      </p:sp>
      <p:sp>
        <p:nvSpPr>
          <p:cNvPr id="109739" name="Oval 215"/>
          <p:cNvSpPr>
            <a:spLocks noChangeArrowheads="1"/>
          </p:cNvSpPr>
          <p:nvPr/>
        </p:nvSpPr>
        <p:spPr bwMode="auto">
          <a:xfrm>
            <a:off x="7573678" y="3060558"/>
            <a:ext cx="460375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40" name="Rectangle 216"/>
          <p:cNvSpPr>
            <a:spLocks noChangeArrowheads="1"/>
          </p:cNvSpPr>
          <p:nvPr/>
        </p:nvSpPr>
        <p:spPr bwMode="auto">
          <a:xfrm>
            <a:off x="7710203" y="3122471"/>
            <a:ext cx="128588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tipo</a:t>
            </a:r>
            <a:endParaRPr lang="pt-BR" sz="2000" noProof="1"/>
          </a:p>
        </p:txBody>
      </p:sp>
      <p:grpSp>
        <p:nvGrpSpPr>
          <p:cNvPr id="109741" name="Group 217"/>
          <p:cNvGrpSpPr>
            <a:grpSpLocks/>
          </p:cNvGrpSpPr>
          <p:nvPr/>
        </p:nvGrpSpPr>
        <p:grpSpPr bwMode="auto">
          <a:xfrm>
            <a:off x="3346166" y="1731821"/>
            <a:ext cx="466725" cy="231775"/>
            <a:chOff x="3735" y="5028"/>
            <a:chExt cx="581" cy="289"/>
          </a:xfrm>
          <a:solidFill>
            <a:schemeClr val="bg1"/>
          </a:solidFill>
        </p:grpSpPr>
        <p:sp>
          <p:nvSpPr>
            <p:cNvPr id="109828" name="Oval 218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29" name="Rectangle 219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nome</a:t>
              </a:r>
              <a:endParaRPr lang="pt-BR" sz="2000" noProof="1"/>
            </a:p>
          </p:txBody>
        </p:sp>
      </p:grpSp>
      <p:sp>
        <p:nvSpPr>
          <p:cNvPr id="109742" name="Rectangle 220"/>
          <p:cNvSpPr>
            <a:spLocks noChangeArrowheads="1"/>
          </p:cNvSpPr>
          <p:nvPr/>
        </p:nvSpPr>
        <p:spPr bwMode="auto">
          <a:xfrm>
            <a:off x="6260816" y="6287946"/>
            <a:ext cx="877888" cy="231775"/>
          </a:xfrm>
          <a:prstGeom prst="rect">
            <a:avLst/>
          </a:prstGeom>
          <a:solidFill>
            <a:schemeClr val="bg1"/>
          </a:solidFill>
          <a:ln w="1905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43" name="Rectangle 221"/>
          <p:cNvSpPr>
            <a:spLocks noChangeArrowheads="1"/>
          </p:cNvSpPr>
          <p:nvPr/>
        </p:nvSpPr>
        <p:spPr bwMode="auto">
          <a:xfrm>
            <a:off x="6505291" y="6357796"/>
            <a:ext cx="388938" cy="92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CONTATO</a:t>
            </a:r>
            <a:endParaRPr lang="pt-BR" sz="2000" noProof="1"/>
          </a:p>
        </p:txBody>
      </p:sp>
      <p:sp>
        <p:nvSpPr>
          <p:cNvPr id="109744" name="Rectangle 222"/>
          <p:cNvSpPr>
            <a:spLocks noChangeArrowheads="1"/>
          </p:cNvSpPr>
          <p:nvPr/>
        </p:nvSpPr>
        <p:spPr bwMode="auto">
          <a:xfrm>
            <a:off x="6414803" y="5730733"/>
            <a:ext cx="568325" cy="24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CONTATO-FORNECEDOR</a:t>
            </a:r>
            <a:endParaRPr lang="pt-BR" sz="2000" noProof="1"/>
          </a:p>
        </p:txBody>
      </p:sp>
      <p:sp>
        <p:nvSpPr>
          <p:cNvPr id="109745" name="Rectangle 223"/>
          <p:cNvSpPr>
            <a:spLocks noChangeArrowheads="1"/>
          </p:cNvSpPr>
          <p:nvPr/>
        </p:nvSpPr>
        <p:spPr bwMode="auto">
          <a:xfrm>
            <a:off x="6748178" y="5448158"/>
            <a:ext cx="46038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sp>
        <p:nvSpPr>
          <p:cNvPr id="109746" name="Rectangle 224"/>
          <p:cNvSpPr>
            <a:spLocks noChangeArrowheads="1"/>
          </p:cNvSpPr>
          <p:nvPr/>
        </p:nvSpPr>
        <p:spPr bwMode="auto">
          <a:xfrm>
            <a:off x="6748178" y="6095858"/>
            <a:ext cx="58738" cy="9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grpSp>
        <p:nvGrpSpPr>
          <p:cNvPr id="109747" name="Group 225"/>
          <p:cNvGrpSpPr>
            <a:grpSpLocks/>
          </p:cNvGrpSpPr>
          <p:nvPr/>
        </p:nvGrpSpPr>
        <p:grpSpPr bwMode="auto">
          <a:xfrm>
            <a:off x="4970178" y="4006708"/>
            <a:ext cx="1084263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24" name="Line 226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25" name="Line 227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26" name="Line 228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27" name="Line 229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748" name="Rectangle 230"/>
          <p:cNvSpPr>
            <a:spLocks noChangeArrowheads="1"/>
          </p:cNvSpPr>
          <p:nvPr/>
        </p:nvSpPr>
        <p:spPr bwMode="auto">
          <a:xfrm>
            <a:off x="5227353" y="4155933"/>
            <a:ext cx="569913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COMPRA</a:t>
            </a:r>
            <a:endParaRPr lang="pt-BR" sz="2000" noProof="1"/>
          </a:p>
        </p:txBody>
      </p:sp>
      <p:sp>
        <p:nvSpPr>
          <p:cNvPr id="109749" name="Rectangle 231"/>
          <p:cNvSpPr>
            <a:spLocks noChangeArrowheads="1"/>
          </p:cNvSpPr>
          <p:nvPr/>
        </p:nvSpPr>
        <p:spPr bwMode="auto">
          <a:xfrm>
            <a:off x="3963703" y="5111608"/>
            <a:ext cx="511175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FUNCIONÁRIO</a:t>
            </a:r>
            <a:endParaRPr lang="pt-BR" sz="2000" noProof="1"/>
          </a:p>
        </p:txBody>
      </p:sp>
      <p:sp>
        <p:nvSpPr>
          <p:cNvPr id="109750" name="Rectangle 232"/>
          <p:cNvSpPr>
            <a:spLocks noChangeArrowheads="1"/>
          </p:cNvSpPr>
          <p:nvPr/>
        </p:nvSpPr>
        <p:spPr bwMode="auto">
          <a:xfrm>
            <a:off x="6267166" y="5040171"/>
            <a:ext cx="877888" cy="233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51" name="Rectangle 233"/>
          <p:cNvSpPr>
            <a:spLocks noChangeArrowheads="1"/>
          </p:cNvSpPr>
          <p:nvPr/>
        </p:nvSpPr>
        <p:spPr bwMode="auto">
          <a:xfrm>
            <a:off x="6429091" y="5089383"/>
            <a:ext cx="563563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FORNECEDOR</a:t>
            </a:r>
            <a:endParaRPr lang="pt-BR" sz="2000" noProof="1"/>
          </a:p>
        </p:txBody>
      </p:sp>
      <p:sp>
        <p:nvSpPr>
          <p:cNvPr id="109752" name="Oval 234"/>
          <p:cNvSpPr>
            <a:spLocks noChangeArrowheads="1"/>
          </p:cNvSpPr>
          <p:nvPr/>
        </p:nvSpPr>
        <p:spPr bwMode="auto">
          <a:xfrm>
            <a:off x="5257516" y="5392596"/>
            <a:ext cx="460375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53" name="Rectangle 235"/>
          <p:cNvSpPr>
            <a:spLocks noChangeArrowheads="1"/>
          </p:cNvSpPr>
          <p:nvPr/>
        </p:nvSpPr>
        <p:spPr bwMode="auto">
          <a:xfrm>
            <a:off x="5381341" y="5454508"/>
            <a:ext cx="2174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pt-BR" altLang="ko-KR" sz="700" u="sng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código</a:t>
            </a:r>
            <a:endParaRPr lang="pt-BR" sz="2000" noProof="1"/>
          </a:p>
        </p:txBody>
      </p:sp>
      <p:grpSp>
        <p:nvGrpSpPr>
          <p:cNvPr id="109754" name="Group 236"/>
          <p:cNvGrpSpPr>
            <a:grpSpLocks/>
          </p:cNvGrpSpPr>
          <p:nvPr/>
        </p:nvGrpSpPr>
        <p:grpSpPr bwMode="auto">
          <a:xfrm>
            <a:off x="7248241" y="4732196"/>
            <a:ext cx="466725" cy="233363"/>
            <a:chOff x="3735" y="5028"/>
            <a:chExt cx="581" cy="289"/>
          </a:xfrm>
          <a:solidFill>
            <a:schemeClr val="bg1"/>
          </a:solidFill>
        </p:grpSpPr>
        <p:sp>
          <p:nvSpPr>
            <p:cNvPr id="109822" name="Oval 237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23" name="Rectangle 238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nome</a:t>
              </a:r>
              <a:endParaRPr lang="pt-BR" sz="2000" noProof="1"/>
            </a:p>
          </p:txBody>
        </p:sp>
      </p:grpSp>
      <p:sp>
        <p:nvSpPr>
          <p:cNvPr id="109755" name="Oval 239"/>
          <p:cNvSpPr>
            <a:spLocks noChangeArrowheads="1"/>
          </p:cNvSpPr>
          <p:nvPr/>
        </p:nvSpPr>
        <p:spPr bwMode="auto">
          <a:xfrm>
            <a:off x="5776628" y="5443396"/>
            <a:ext cx="681038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56" name="Rectangle 240"/>
          <p:cNvSpPr>
            <a:spLocks noChangeArrowheads="1"/>
          </p:cNvSpPr>
          <p:nvPr/>
        </p:nvSpPr>
        <p:spPr bwMode="auto">
          <a:xfrm>
            <a:off x="5878228" y="5505308"/>
            <a:ext cx="496888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nome fantasia</a:t>
            </a:r>
            <a:endParaRPr lang="pt-BR" sz="2000" noProof="1"/>
          </a:p>
        </p:txBody>
      </p:sp>
      <p:grpSp>
        <p:nvGrpSpPr>
          <p:cNvPr id="109757" name="Group 241"/>
          <p:cNvGrpSpPr>
            <a:grpSpLocks/>
          </p:cNvGrpSpPr>
          <p:nvPr/>
        </p:nvGrpSpPr>
        <p:grpSpPr bwMode="auto">
          <a:xfrm>
            <a:off x="6959316" y="4498833"/>
            <a:ext cx="466725" cy="231775"/>
            <a:chOff x="3735" y="5028"/>
            <a:chExt cx="581" cy="289"/>
          </a:xfrm>
          <a:solidFill>
            <a:schemeClr val="bg1"/>
          </a:solidFill>
        </p:grpSpPr>
        <p:sp>
          <p:nvSpPr>
            <p:cNvPr id="109820" name="Oval 242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21" name="Rectangle 243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u="sng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cnpj</a:t>
              </a:r>
              <a:endParaRPr lang="pt-BR" sz="2000" noProof="1"/>
            </a:p>
          </p:txBody>
        </p:sp>
      </p:grpSp>
      <p:sp>
        <p:nvSpPr>
          <p:cNvPr id="109758" name="Oval 244"/>
          <p:cNvSpPr>
            <a:spLocks noChangeArrowheads="1"/>
          </p:cNvSpPr>
          <p:nvPr/>
        </p:nvSpPr>
        <p:spPr bwMode="auto">
          <a:xfrm>
            <a:off x="7037103" y="5451333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59" name="Rectangle 245"/>
          <p:cNvSpPr>
            <a:spLocks noChangeArrowheads="1"/>
          </p:cNvSpPr>
          <p:nvPr/>
        </p:nvSpPr>
        <p:spPr bwMode="auto">
          <a:xfrm>
            <a:off x="7103778" y="5511658"/>
            <a:ext cx="339725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descrição</a:t>
            </a:r>
            <a:endParaRPr lang="pt-BR" sz="2000" noProof="1"/>
          </a:p>
        </p:txBody>
      </p:sp>
      <p:sp>
        <p:nvSpPr>
          <p:cNvPr id="109760" name="Oval 246"/>
          <p:cNvSpPr>
            <a:spLocks noChangeArrowheads="1"/>
          </p:cNvSpPr>
          <p:nvPr/>
        </p:nvSpPr>
        <p:spPr bwMode="auto">
          <a:xfrm>
            <a:off x="7338728" y="5124308"/>
            <a:ext cx="784225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61" name="Rectangle 247"/>
          <p:cNvSpPr>
            <a:spLocks noChangeArrowheads="1"/>
          </p:cNvSpPr>
          <p:nvPr/>
        </p:nvSpPr>
        <p:spPr bwMode="auto">
          <a:xfrm>
            <a:off x="7424453" y="5184633"/>
            <a:ext cx="612775" cy="92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data  de cadastro</a:t>
            </a:r>
            <a:endParaRPr lang="pt-BR" sz="2000" noProof="1"/>
          </a:p>
        </p:txBody>
      </p:sp>
      <p:sp>
        <p:nvSpPr>
          <p:cNvPr id="109762" name="Rectangle 248"/>
          <p:cNvSpPr>
            <a:spLocks noChangeArrowheads="1"/>
          </p:cNvSpPr>
          <p:nvPr/>
        </p:nvSpPr>
        <p:spPr bwMode="auto">
          <a:xfrm>
            <a:off x="2144428" y="3362183"/>
            <a:ext cx="877888" cy="231775"/>
          </a:xfrm>
          <a:prstGeom prst="rect">
            <a:avLst/>
          </a:prstGeom>
          <a:solidFill>
            <a:schemeClr val="bg1"/>
          </a:solidFill>
          <a:ln w="1905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63" name="Rectangle 249"/>
          <p:cNvSpPr>
            <a:spLocks noChangeArrowheads="1"/>
          </p:cNvSpPr>
          <p:nvPr/>
        </p:nvSpPr>
        <p:spPr bwMode="auto">
          <a:xfrm>
            <a:off x="2311116" y="3416158"/>
            <a:ext cx="541338" cy="92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DEPENDENTE</a:t>
            </a:r>
            <a:endParaRPr lang="pt-BR" sz="2000" noProof="1"/>
          </a:p>
        </p:txBody>
      </p:sp>
      <p:sp>
        <p:nvSpPr>
          <p:cNvPr id="109764" name="Rectangle 250"/>
          <p:cNvSpPr>
            <a:spLocks noChangeArrowheads="1"/>
          </p:cNvSpPr>
          <p:nvPr/>
        </p:nvSpPr>
        <p:spPr bwMode="auto">
          <a:xfrm>
            <a:off x="2652428" y="3138346"/>
            <a:ext cx="523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sp>
        <p:nvSpPr>
          <p:cNvPr id="109765" name="Rectangle 251"/>
          <p:cNvSpPr>
            <a:spLocks noChangeArrowheads="1"/>
          </p:cNvSpPr>
          <p:nvPr/>
        </p:nvSpPr>
        <p:spPr bwMode="auto">
          <a:xfrm>
            <a:off x="6240178" y="3832083"/>
            <a:ext cx="523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sp>
        <p:nvSpPr>
          <p:cNvPr id="109766" name="Rectangle 252"/>
          <p:cNvSpPr>
            <a:spLocks noChangeArrowheads="1"/>
          </p:cNvSpPr>
          <p:nvPr/>
        </p:nvSpPr>
        <p:spPr bwMode="auto">
          <a:xfrm>
            <a:off x="4489166" y="4584558"/>
            <a:ext cx="60325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M</a:t>
            </a:r>
            <a:endParaRPr lang="pt-BR" sz="2000" noProof="1"/>
          </a:p>
        </p:txBody>
      </p:sp>
      <p:sp>
        <p:nvSpPr>
          <p:cNvPr id="109767" name="Rectangle 253"/>
          <p:cNvSpPr>
            <a:spLocks noChangeArrowheads="1"/>
          </p:cNvSpPr>
          <p:nvPr/>
        </p:nvSpPr>
        <p:spPr bwMode="auto">
          <a:xfrm>
            <a:off x="6470366" y="4584558"/>
            <a:ext cx="57150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O</a:t>
            </a:r>
            <a:endParaRPr lang="pt-BR" sz="2000" noProof="1"/>
          </a:p>
        </p:txBody>
      </p:sp>
      <p:grpSp>
        <p:nvGrpSpPr>
          <p:cNvPr id="109769" name="Group 255"/>
          <p:cNvGrpSpPr>
            <a:grpSpLocks/>
          </p:cNvGrpSpPr>
          <p:nvPr/>
        </p:nvGrpSpPr>
        <p:grpSpPr bwMode="auto">
          <a:xfrm>
            <a:off x="5649628" y="6021246"/>
            <a:ext cx="466725" cy="231775"/>
            <a:chOff x="3735" y="5028"/>
            <a:chExt cx="581" cy="289"/>
          </a:xfrm>
          <a:solidFill>
            <a:schemeClr val="bg1"/>
          </a:solidFill>
        </p:grpSpPr>
        <p:sp>
          <p:nvSpPr>
            <p:cNvPr id="109818" name="Oval 256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19" name="Rectangle 257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nome</a:t>
              </a:r>
              <a:endParaRPr lang="pt-BR" sz="2000" noProof="1"/>
            </a:p>
          </p:txBody>
        </p:sp>
      </p:grpSp>
      <p:grpSp>
        <p:nvGrpSpPr>
          <p:cNvPr id="109770" name="Group 258"/>
          <p:cNvGrpSpPr>
            <a:grpSpLocks/>
          </p:cNvGrpSpPr>
          <p:nvPr/>
        </p:nvGrpSpPr>
        <p:grpSpPr bwMode="auto">
          <a:xfrm>
            <a:off x="5649628" y="6310171"/>
            <a:ext cx="466725" cy="231775"/>
            <a:chOff x="3735" y="5028"/>
            <a:chExt cx="581" cy="289"/>
          </a:xfrm>
          <a:solidFill>
            <a:schemeClr val="bg1"/>
          </a:solidFill>
        </p:grpSpPr>
        <p:sp>
          <p:nvSpPr>
            <p:cNvPr id="109816" name="Oval 259"/>
            <p:cNvSpPr>
              <a:spLocks noChangeArrowheads="1"/>
            </p:cNvSpPr>
            <p:nvPr/>
          </p:nvSpPr>
          <p:spPr bwMode="auto">
            <a:xfrm>
              <a:off x="3735" y="5028"/>
              <a:ext cx="581" cy="28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17" name="Rectangle 260"/>
            <p:cNvSpPr>
              <a:spLocks noChangeArrowheads="1"/>
            </p:cNvSpPr>
            <p:nvPr/>
          </p:nvSpPr>
          <p:spPr bwMode="auto">
            <a:xfrm>
              <a:off x="3882" y="5083"/>
              <a:ext cx="287" cy="1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e-mail</a:t>
              </a:r>
              <a:endParaRPr lang="pt-BR" sz="2000" noProof="1"/>
            </a:p>
          </p:txBody>
        </p:sp>
      </p:grpSp>
      <p:sp>
        <p:nvSpPr>
          <p:cNvPr id="109771" name="Oval 261"/>
          <p:cNvSpPr>
            <a:spLocks noChangeArrowheads="1"/>
          </p:cNvSpPr>
          <p:nvPr/>
        </p:nvSpPr>
        <p:spPr bwMode="auto">
          <a:xfrm>
            <a:off x="5221003" y="2854183"/>
            <a:ext cx="461963" cy="2349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72" name="Rectangle 262"/>
          <p:cNvSpPr>
            <a:spLocks noChangeArrowheads="1"/>
          </p:cNvSpPr>
          <p:nvPr/>
        </p:nvSpPr>
        <p:spPr bwMode="auto">
          <a:xfrm>
            <a:off x="5373403" y="2916096"/>
            <a:ext cx="139700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TLF</a:t>
            </a:r>
            <a:endParaRPr lang="pt-BR" sz="2000" noProof="1"/>
          </a:p>
        </p:txBody>
      </p:sp>
      <p:sp>
        <p:nvSpPr>
          <p:cNvPr id="109773" name="Oval 263"/>
          <p:cNvSpPr>
            <a:spLocks noChangeArrowheads="1"/>
          </p:cNvSpPr>
          <p:nvPr/>
        </p:nvSpPr>
        <p:spPr bwMode="auto">
          <a:xfrm>
            <a:off x="7254591" y="3784458"/>
            <a:ext cx="806450" cy="2127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74" name="Rectangle 264"/>
          <p:cNvSpPr>
            <a:spLocks noChangeArrowheads="1"/>
          </p:cNvSpPr>
          <p:nvPr/>
        </p:nvSpPr>
        <p:spPr bwMode="auto">
          <a:xfrm>
            <a:off x="7384766" y="3833671"/>
            <a:ext cx="533400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u="sng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código da etiqueta</a:t>
            </a:r>
            <a:endParaRPr lang="pt-BR" sz="2000" noProof="1"/>
          </a:p>
        </p:txBody>
      </p:sp>
      <p:sp>
        <p:nvSpPr>
          <p:cNvPr id="109775" name="Oval 265"/>
          <p:cNvSpPr>
            <a:spLocks noChangeArrowheads="1"/>
          </p:cNvSpPr>
          <p:nvPr/>
        </p:nvSpPr>
        <p:spPr bwMode="auto">
          <a:xfrm>
            <a:off x="4793966" y="4849671"/>
            <a:ext cx="655638" cy="2127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76" name="Rectangle 266"/>
          <p:cNvSpPr>
            <a:spLocks noChangeArrowheads="1"/>
          </p:cNvSpPr>
          <p:nvPr/>
        </p:nvSpPr>
        <p:spPr bwMode="auto">
          <a:xfrm>
            <a:off x="4922553" y="4908408"/>
            <a:ext cx="401638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data do pedido</a:t>
            </a:r>
            <a:endParaRPr lang="pt-BR" sz="2000" noProof="1"/>
          </a:p>
        </p:txBody>
      </p:sp>
      <p:sp>
        <p:nvSpPr>
          <p:cNvPr id="109777" name="Oval 267"/>
          <p:cNvSpPr>
            <a:spLocks noChangeArrowheads="1"/>
          </p:cNvSpPr>
          <p:nvPr/>
        </p:nvSpPr>
        <p:spPr bwMode="auto">
          <a:xfrm>
            <a:off x="5476591" y="4917933"/>
            <a:ext cx="655638" cy="2127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78" name="Rectangle 268"/>
          <p:cNvSpPr>
            <a:spLocks noChangeArrowheads="1"/>
          </p:cNvSpPr>
          <p:nvPr/>
        </p:nvSpPr>
        <p:spPr bwMode="auto">
          <a:xfrm>
            <a:off x="5563078" y="4979846"/>
            <a:ext cx="454025" cy="7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data da entrega</a:t>
            </a:r>
            <a:endParaRPr lang="pt-BR" sz="2000" noProof="1"/>
          </a:p>
        </p:txBody>
      </p:sp>
      <p:sp>
        <p:nvSpPr>
          <p:cNvPr id="109779" name="Oval 269"/>
          <p:cNvSpPr>
            <a:spLocks noChangeArrowheads="1"/>
          </p:cNvSpPr>
          <p:nvPr/>
        </p:nvSpPr>
        <p:spPr bwMode="auto">
          <a:xfrm>
            <a:off x="5856003" y="4686158"/>
            <a:ext cx="466725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80" name="Rectangle 270"/>
          <p:cNvSpPr>
            <a:spLocks noChangeArrowheads="1"/>
          </p:cNvSpPr>
          <p:nvPr/>
        </p:nvSpPr>
        <p:spPr bwMode="auto">
          <a:xfrm>
            <a:off x="5951253" y="4749658"/>
            <a:ext cx="295275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situação</a:t>
            </a:r>
            <a:endParaRPr lang="pt-BR" sz="2000" noProof="1"/>
          </a:p>
        </p:txBody>
      </p:sp>
      <p:sp>
        <p:nvSpPr>
          <p:cNvPr id="109781" name="Oval 271"/>
          <p:cNvSpPr>
            <a:spLocks noChangeArrowheads="1"/>
          </p:cNvSpPr>
          <p:nvPr/>
        </p:nvSpPr>
        <p:spPr bwMode="auto">
          <a:xfrm>
            <a:off x="4735228" y="4592496"/>
            <a:ext cx="468313" cy="23177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82" name="Rectangle 272"/>
          <p:cNvSpPr>
            <a:spLocks noChangeArrowheads="1"/>
          </p:cNvSpPr>
          <p:nvPr/>
        </p:nvSpPr>
        <p:spPr bwMode="auto">
          <a:xfrm>
            <a:off x="4889216" y="4635358"/>
            <a:ext cx="173038" cy="92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valor</a:t>
            </a:r>
            <a:endParaRPr lang="pt-BR" sz="2000" noProof="1"/>
          </a:p>
        </p:txBody>
      </p:sp>
      <p:sp>
        <p:nvSpPr>
          <p:cNvPr id="109783" name="Oval 273"/>
          <p:cNvSpPr>
            <a:spLocks noChangeArrowheads="1"/>
          </p:cNvSpPr>
          <p:nvPr/>
        </p:nvSpPr>
        <p:spPr bwMode="auto">
          <a:xfrm>
            <a:off x="7192678" y="6013308"/>
            <a:ext cx="541338" cy="2127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84" name="Rectangle 274"/>
          <p:cNvSpPr>
            <a:spLocks noChangeArrowheads="1"/>
          </p:cNvSpPr>
          <p:nvPr/>
        </p:nvSpPr>
        <p:spPr bwMode="auto">
          <a:xfrm>
            <a:off x="7241891" y="6062521"/>
            <a:ext cx="431800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data-vínculo</a:t>
            </a:r>
            <a:endParaRPr lang="pt-BR" sz="2000" noProof="1"/>
          </a:p>
        </p:txBody>
      </p:sp>
      <p:sp>
        <p:nvSpPr>
          <p:cNvPr id="109785" name="Oval 275"/>
          <p:cNvSpPr>
            <a:spLocks noChangeArrowheads="1"/>
          </p:cNvSpPr>
          <p:nvPr/>
        </p:nvSpPr>
        <p:spPr bwMode="auto">
          <a:xfrm>
            <a:off x="5862353" y="1176196"/>
            <a:ext cx="479425" cy="2127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86" name="Rectangle 276"/>
          <p:cNvSpPr>
            <a:spLocks noChangeArrowheads="1"/>
          </p:cNvSpPr>
          <p:nvPr/>
        </p:nvSpPr>
        <p:spPr bwMode="auto">
          <a:xfrm>
            <a:off x="5936966" y="1223821"/>
            <a:ext cx="366713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data-início</a:t>
            </a:r>
            <a:endParaRPr lang="pt-BR" sz="2000" noProof="1"/>
          </a:p>
        </p:txBody>
      </p:sp>
      <p:sp>
        <p:nvSpPr>
          <p:cNvPr id="109787" name="Oval 277"/>
          <p:cNvSpPr>
            <a:spLocks noChangeArrowheads="1"/>
          </p:cNvSpPr>
          <p:nvPr/>
        </p:nvSpPr>
        <p:spPr bwMode="auto">
          <a:xfrm>
            <a:off x="5717891" y="1823896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88" name="Rectangle 278"/>
          <p:cNvSpPr>
            <a:spLocks noChangeArrowheads="1"/>
          </p:cNvSpPr>
          <p:nvPr/>
        </p:nvSpPr>
        <p:spPr bwMode="auto">
          <a:xfrm>
            <a:off x="5870291" y="1884221"/>
            <a:ext cx="173038" cy="138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título</a:t>
            </a:r>
            <a:endParaRPr lang="pt-BR" sz="2000" noProof="1"/>
          </a:p>
        </p:txBody>
      </p:sp>
      <p:sp>
        <p:nvSpPr>
          <p:cNvPr id="109789" name="Oval 279"/>
          <p:cNvSpPr>
            <a:spLocks noChangeArrowheads="1"/>
          </p:cNvSpPr>
          <p:nvPr/>
        </p:nvSpPr>
        <p:spPr bwMode="auto">
          <a:xfrm>
            <a:off x="7660991" y="1981058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90" name="Rectangle 280"/>
          <p:cNvSpPr>
            <a:spLocks noChangeArrowheads="1"/>
          </p:cNvSpPr>
          <p:nvPr/>
        </p:nvSpPr>
        <p:spPr bwMode="auto">
          <a:xfrm>
            <a:off x="7727666" y="2041383"/>
            <a:ext cx="3397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descrição</a:t>
            </a:r>
            <a:endParaRPr lang="pt-BR" sz="2000" noProof="1"/>
          </a:p>
        </p:txBody>
      </p:sp>
      <p:sp>
        <p:nvSpPr>
          <p:cNvPr id="109791" name="Oval 281"/>
          <p:cNvSpPr>
            <a:spLocks noChangeArrowheads="1"/>
          </p:cNvSpPr>
          <p:nvPr/>
        </p:nvSpPr>
        <p:spPr bwMode="auto">
          <a:xfrm>
            <a:off x="7449853" y="2476358"/>
            <a:ext cx="5508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92" name="Rectangle 282"/>
          <p:cNvSpPr>
            <a:spLocks noChangeArrowheads="1"/>
          </p:cNvSpPr>
          <p:nvPr/>
        </p:nvSpPr>
        <p:spPr bwMode="auto">
          <a:xfrm>
            <a:off x="7543516" y="2536683"/>
            <a:ext cx="393700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quantidade</a:t>
            </a:r>
            <a:endParaRPr lang="pt-BR" sz="2000" noProof="1"/>
          </a:p>
        </p:txBody>
      </p:sp>
      <p:grpSp>
        <p:nvGrpSpPr>
          <p:cNvPr id="109793" name="Group 283"/>
          <p:cNvGrpSpPr>
            <a:grpSpLocks/>
          </p:cNvGrpSpPr>
          <p:nvPr/>
        </p:nvGrpSpPr>
        <p:grpSpPr bwMode="auto">
          <a:xfrm>
            <a:off x="5436903" y="2174733"/>
            <a:ext cx="944563" cy="212725"/>
            <a:chOff x="6476" y="5076"/>
            <a:chExt cx="1175" cy="265"/>
          </a:xfrm>
          <a:solidFill>
            <a:schemeClr val="bg1"/>
          </a:solidFill>
        </p:grpSpPr>
        <p:sp>
          <p:nvSpPr>
            <p:cNvPr id="109814" name="Oval 284"/>
            <p:cNvSpPr>
              <a:spLocks noChangeArrowheads="1"/>
            </p:cNvSpPr>
            <p:nvPr/>
          </p:nvSpPr>
          <p:spPr bwMode="auto">
            <a:xfrm>
              <a:off x="6476" y="5076"/>
              <a:ext cx="1175" cy="265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109815" name="Rectangle 285"/>
            <p:cNvSpPr>
              <a:spLocks noChangeArrowheads="1"/>
            </p:cNvSpPr>
            <p:nvPr/>
          </p:nvSpPr>
          <p:spPr bwMode="auto">
            <a:xfrm>
              <a:off x="6571" y="5137"/>
              <a:ext cx="958" cy="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eaLnBrk="0" hangingPunct="0"/>
              <a:r>
                <a:rPr lang="pt-BR" altLang="ko-KR" sz="700" noProof="1">
                  <a:solidFill>
                    <a:srgbClr val="000000"/>
                  </a:solidFill>
                  <a:latin typeface="Arial Narrow" pitchFamily="34" charset="0"/>
                  <a:ea typeface="Batang" pitchFamily="18" charset="-127"/>
                </a:rPr>
                <a:t>quantidade disponível</a:t>
              </a:r>
              <a:endParaRPr lang="pt-BR" sz="2000" noProof="1"/>
            </a:p>
          </p:txBody>
        </p:sp>
      </p:grpSp>
      <p:sp>
        <p:nvSpPr>
          <p:cNvPr id="109794" name="Oval 286"/>
          <p:cNvSpPr>
            <a:spLocks noChangeArrowheads="1"/>
          </p:cNvSpPr>
          <p:nvPr/>
        </p:nvSpPr>
        <p:spPr bwMode="auto">
          <a:xfrm>
            <a:off x="4351053" y="3784458"/>
            <a:ext cx="461963" cy="233363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95" name="Rectangle 287"/>
          <p:cNvSpPr>
            <a:spLocks noChangeArrowheads="1"/>
          </p:cNvSpPr>
          <p:nvPr/>
        </p:nvSpPr>
        <p:spPr bwMode="auto">
          <a:xfrm>
            <a:off x="4454241" y="3844783"/>
            <a:ext cx="268288" cy="138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u="sng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número</a:t>
            </a:r>
            <a:endParaRPr lang="pt-BR" sz="2000" noProof="1"/>
          </a:p>
        </p:txBody>
      </p:sp>
      <p:sp>
        <p:nvSpPr>
          <p:cNvPr id="109796" name="Rectangle 288"/>
          <p:cNvSpPr>
            <a:spLocks noChangeArrowheads="1"/>
          </p:cNvSpPr>
          <p:nvPr/>
        </p:nvSpPr>
        <p:spPr bwMode="auto">
          <a:xfrm>
            <a:off x="6675153" y="3406633"/>
            <a:ext cx="877888" cy="233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797" name="Rectangle 289"/>
          <p:cNvSpPr>
            <a:spLocks noChangeArrowheads="1"/>
          </p:cNvSpPr>
          <p:nvPr/>
        </p:nvSpPr>
        <p:spPr bwMode="auto">
          <a:xfrm>
            <a:off x="6994241" y="3466958"/>
            <a:ext cx="220663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MÍDIA</a:t>
            </a:r>
            <a:endParaRPr lang="pt-BR" sz="2000" noProof="1"/>
          </a:p>
        </p:txBody>
      </p:sp>
      <p:grpSp>
        <p:nvGrpSpPr>
          <p:cNvPr id="109798" name="Group 290"/>
          <p:cNvGrpSpPr>
            <a:grpSpLocks/>
          </p:cNvGrpSpPr>
          <p:nvPr/>
        </p:nvGrpSpPr>
        <p:grpSpPr bwMode="auto">
          <a:xfrm>
            <a:off x="6564028" y="2714483"/>
            <a:ext cx="1084263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10" name="Line 291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11" name="Line 292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12" name="Line 293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13" name="Line 294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799" name="Rectangle 295"/>
          <p:cNvSpPr>
            <a:spLocks noChangeArrowheads="1"/>
          </p:cNvSpPr>
          <p:nvPr/>
        </p:nvSpPr>
        <p:spPr bwMode="auto">
          <a:xfrm>
            <a:off x="6821203" y="2863708"/>
            <a:ext cx="569913" cy="12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TEM</a:t>
            </a:r>
            <a:endParaRPr lang="pt-BR" sz="2000" noProof="1"/>
          </a:p>
        </p:txBody>
      </p:sp>
      <p:sp>
        <p:nvSpPr>
          <p:cNvPr id="109800" name="Rectangle 296"/>
          <p:cNvSpPr>
            <a:spLocks noChangeArrowheads="1"/>
          </p:cNvSpPr>
          <p:nvPr/>
        </p:nvSpPr>
        <p:spPr bwMode="auto">
          <a:xfrm>
            <a:off x="7172041" y="2457308"/>
            <a:ext cx="46038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1</a:t>
            </a:r>
            <a:endParaRPr lang="pt-BR" sz="2000" noProof="1"/>
          </a:p>
        </p:txBody>
      </p:sp>
      <p:sp>
        <p:nvSpPr>
          <p:cNvPr id="109801" name="Rectangle 297"/>
          <p:cNvSpPr>
            <a:spLocks noChangeArrowheads="1"/>
          </p:cNvSpPr>
          <p:nvPr/>
        </p:nvSpPr>
        <p:spPr bwMode="auto">
          <a:xfrm>
            <a:off x="7168866" y="3220896"/>
            <a:ext cx="52388" cy="106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N</a:t>
            </a:r>
            <a:endParaRPr lang="pt-BR" sz="2000" noProof="1"/>
          </a:p>
        </p:txBody>
      </p:sp>
      <p:sp>
        <p:nvSpPr>
          <p:cNvPr id="109802" name="Oval 298"/>
          <p:cNvSpPr>
            <a:spLocks noChangeArrowheads="1"/>
          </p:cNvSpPr>
          <p:nvPr/>
        </p:nvSpPr>
        <p:spPr bwMode="auto">
          <a:xfrm>
            <a:off x="6683091" y="3944796"/>
            <a:ext cx="461963" cy="2349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/>
          </a:p>
        </p:txBody>
      </p:sp>
      <p:sp>
        <p:nvSpPr>
          <p:cNvPr id="109803" name="Rectangle 299"/>
          <p:cNvSpPr>
            <a:spLocks noChangeArrowheads="1"/>
          </p:cNvSpPr>
          <p:nvPr/>
        </p:nvSpPr>
        <p:spPr bwMode="auto">
          <a:xfrm>
            <a:off x="6767228" y="4006708"/>
            <a:ext cx="295275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solidFill>
                  <a:srgbClr val="000000"/>
                </a:solidFill>
                <a:latin typeface="Arial Narrow" pitchFamily="34" charset="0"/>
                <a:ea typeface="Batang" pitchFamily="18" charset="-127"/>
              </a:rPr>
              <a:t>situação</a:t>
            </a:r>
            <a:endParaRPr lang="pt-BR" sz="2000" noProof="1"/>
          </a:p>
        </p:txBody>
      </p:sp>
      <p:grpSp>
        <p:nvGrpSpPr>
          <p:cNvPr id="109804" name="Group 300"/>
          <p:cNvGrpSpPr>
            <a:grpSpLocks/>
          </p:cNvGrpSpPr>
          <p:nvPr/>
        </p:nvGrpSpPr>
        <p:grpSpPr bwMode="auto">
          <a:xfrm>
            <a:off x="6157628" y="5638658"/>
            <a:ext cx="1084263" cy="423863"/>
            <a:chOff x="4837" y="2196"/>
            <a:chExt cx="1100" cy="429"/>
          </a:xfrm>
          <a:solidFill>
            <a:schemeClr val="bg1"/>
          </a:solidFill>
        </p:grpSpPr>
        <p:sp>
          <p:nvSpPr>
            <p:cNvPr id="109806" name="Line 301"/>
            <p:cNvSpPr>
              <a:spLocks noChangeShapeType="1"/>
            </p:cNvSpPr>
            <p:nvPr/>
          </p:nvSpPr>
          <p:spPr bwMode="auto">
            <a:xfrm flipH="1">
              <a:off x="4837" y="2196"/>
              <a:ext cx="550" cy="215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07" name="Line 302"/>
            <p:cNvSpPr>
              <a:spLocks noChangeShapeType="1"/>
            </p:cNvSpPr>
            <p:nvPr/>
          </p:nvSpPr>
          <p:spPr bwMode="auto">
            <a:xfrm>
              <a:off x="5387" y="2196"/>
              <a:ext cx="550" cy="215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08" name="Line 303"/>
            <p:cNvSpPr>
              <a:spLocks noChangeShapeType="1"/>
            </p:cNvSpPr>
            <p:nvPr/>
          </p:nvSpPr>
          <p:spPr bwMode="auto">
            <a:xfrm flipH="1" flipV="1">
              <a:off x="4837" y="2411"/>
              <a:ext cx="550" cy="214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809" name="Line 304"/>
            <p:cNvSpPr>
              <a:spLocks noChangeShapeType="1"/>
            </p:cNvSpPr>
            <p:nvPr/>
          </p:nvSpPr>
          <p:spPr bwMode="auto">
            <a:xfrm flipH="1">
              <a:off x="5387" y="2411"/>
              <a:ext cx="550" cy="214"/>
            </a:xfrm>
            <a:prstGeom prst="line">
              <a:avLst/>
            </a:prstGeom>
            <a:grpFill/>
            <a:ln w="1905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805" name="Oval 305"/>
          <p:cNvSpPr>
            <a:spLocks noChangeArrowheads="1"/>
          </p:cNvSpPr>
          <p:nvPr/>
        </p:nvSpPr>
        <p:spPr bwMode="auto">
          <a:xfrm>
            <a:off x="7359366" y="6306612"/>
            <a:ext cx="461963" cy="236922"/>
          </a:xfrm>
          <a:prstGeom prst="ellipse">
            <a:avLst/>
          </a:prstGeom>
          <a:solidFill>
            <a:schemeClr val="bg1"/>
          </a:solidFill>
          <a:ln w="1905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pt-BR" dirty="0"/>
          </a:p>
        </p:txBody>
      </p:sp>
      <p:sp>
        <p:nvSpPr>
          <p:cNvPr id="109768" name="Rectangle 254"/>
          <p:cNvSpPr>
            <a:spLocks noChangeArrowheads="1"/>
          </p:cNvSpPr>
          <p:nvPr/>
        </p:nvSpPr>
        <p:spPr bwMode="auto">
          <a:xfrm>
            <a:off x="7440646" y="6367271"/>
            <a:ext cx="320675" cy="1386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pt-BR" altLang="ko-KR" sz="700" noProof="1">
                <a:latin typeface="Arial Narrow" pitchFamily="34" charset="0"/>
                <a:ea typeface="Batang" pitchFamily="18" charset="-127"/>
              </a:rPr>
              <a:t>telefones</a:t>
            </a:r>
            <a:endParaRPr lang="pt-BR" sz="2000" noProof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Normalização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0E54F6F-9A19-4422-B7CF-D13704D2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marL="495300" indent="-4953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pt-BR" b="1" dirty="0"/>
              <a:t>Referências Bibliográficas</a:t>
            </a:r>
          </a:p>
          <a:p>
            <a:pPr marL="876300" lvl="1" indent="-419100" eaLnBrk="0" hangingPunct="0">
              <a:spcBef>
                <a:spcPts val="600"/>
              </a:spcBef>
              <a:buFontTx/>
              <a:buAutoNum type="arabicPeriod"/>
            </a:pPr>
            <a:r>
              <a:rPr lang="pt-BR" dirty="0" err="1"/>
              <a:t>Elmasri</a:t>
            </a:r>
            <a:r>
              <a:rPr lang="pt-BR" dirty="0"/>
              <a:t>, R.; </a:t>
            </a:r>
            <a:r>
              <a:rPr lang="pt-BR" dirty="0" err="1"/>
              <a:t>Navathe</a:t>
            </a:r>
            <a:r>
              <a:rPr lang="pt-BR" dirty="0"/>
              <a:t>, S. B. [Trad.]. Sistemas de bancos de dados. Traduzido do original: FUNDAMENTALS OF DATABASE SYSTEMS. São Paulo: Pearson(</a:t>
            </a:r>
            <a:r>
              <a:rPr lang="pt-BR" dirty="0" err="1"/>
              <a:t>Addison</a:t>
            </a:r>
            <a:r>
              <a:rPr lang="pt-BR" dirty="0"/>
              <a:t> Wesley), 2005. 724 p. ISBN: 85-88639-17-3.</a:t>
            </a:r>
          </a:p>
          <a:p>
            <a:pPr marL="876300" lvl="1" indent="-419100" eaLnBrk="0" hangingPunct="0">
              <a:spcBef>
                <a:spcPts val="600"/>
              </a:spcBef>
              <a:buFontTx/>
              <a:buAutoNum type="arabicPeriod"/>
            </a:pPr>
            <a:r>
              <a:rPr lang="pt-BR" dirty="0" err="1"/>
              <a:t>Korth</a:t>
            </a:r>
            <a:r>
              <a:rPr lang="pt-BR" dirty="0"/>
              <a:t>, H.; </a:t>
            </a:r>
            <a:r>
              <a:rPr lang="pt-BR" dirty="0" err="1"/>
              <a:t>Silberschatz</a:t>
            </a:r>
            <a:r>
              <a:rPr lang="pt-BR" dirty="0"/>
              <a:t>, A. Sistemas de Bancos de Dados. 3a. Edição, Makron Books, 1998.</a:t>
            </a:r>
          </a:p>
          <a:p>
            <a:pPr marL="876300" lvl="1" indent="-419100" eaLnBrk="0" hangingPunct="0">
              <a:spcBef>
                <a:spcPts val="600"/>
              </a:spcBef>
              <a:buFontTx/>
              <a:buAutoNum type="arabicPeriod"/>
            </a:pPr>
            <a:r>
              <a:rPr lang="en-US" dirty="0"/>
              <a:t>Raghu Ramakrishnan e Johannes </a:t>
            </a:r>
            <a:r>
              <a:rPr lang="en-US" dirty="0" err="1"/>
              <a:t>Gehrke</a:t>
            </a:r>
            <a:r>
              <a:rPr lang="en-US" dirty="0"/>
              <a:t>, Database Management Systems, Second Edition, McGraw-Hill, 2000.</a:t>
            </a:r>
          </a:p>
          <a:p>
            <a:pPr marL="876300" lvl="1" indent="-419100" eaLnBrk="0" hangingPunct="0">
              <a:spcBef>
                <a:spcPts val="600"/>
              </a:spcBef>
              <a:buFontTx/>
              <a:buAutoNum type="arabicPeriod"/>
            </a:pPr>
            <a:r>
              <a:rPr lang="pt-BR" dirty="0" err="1"/>
              <a:t>Teorey</a:t>
            </a:r>
            <a:r>
              <a:rPr lang="pt-BR" dirty="0"/>
              <a:t>, T.; </a:t>
            </a:r>
            <a:r>
              <a:rPr lang="pt-BR" dirty="0" err="1"/>
              <a:t>Lightstone</a:t>
            </a:r>
            <a:r>
              <a:rPr lang="pt-BR" dirty="0"/>
              <a:t>, S.; </a:t>
            </a:r>
            <a:r>
              <a:rPr lang="pt-BR" dirty="0" err="1"/>
              <a:t>Nadeau</a:t>
            </a:r>
            <a:r>
              <a:rPr lang="pt-BR" dirty="0"/>
              <a:t>, T. Projeto e modelagem de bancos de dados. Editora Campus, 2007.</a:t>
            </a:r>
          </a:p>
          <a:p>
            <a:pPr marL="495300" indent="-495300" eaLnBrk="0" hangingPunct="0">
              <a:buFont typeface="Wingdings" pitchFamily="2" charset="2"/>
              <a:buChar char="§"/>
            </a:pPr>
            <a:r>
              <a:rPr lang="pt-BR" b="1" dirty="0"/>
              <a:t>Referências Web</a:t>
            </a:r>
          </a:p>
          <a:p>
            <a:pPr marL="876300" lvl="1" indent="-419100" eaLnBrk="0" hangingPunct="0">
              <a:buFontTx/>
              <a:buAutoNum type="arabicPeriod"/>
            </a:pPr>
            <a:r>
              <a:rPr lang="pt-BR" dirty="0"/>
              <a:t>Takai, O.K; Italiano, I.C.; Ferreira, J.E. Introdução a Banco de Dados. Apostila disponível no site: </a:t>
            </a:r>
            <a:r>
              <a:rPr lang="pt-BR" dirty="0">
                <a:hlinkClick r:id="rId3"/>
              </a:rPr>
              <a:t>http://www.ime.usp.br/~</a:t>
            </a:r>
            <a:r>
              <a:rPr lang="pt-BR" dirty="0" err="1">
                <a:hlinkClick r:id="rId3"/>
              </a:rPr>
              <a:t>jef</a:t>
            </a:r>
            <a:r>
              <a:rPr lang="pt-BR" dirty="0">
                <a:hlinkClick r:id="rId3"/>
              </a:rPr>
              <a:t>/apostila.pdf</a:t>
            </a:r>
            <a:r>
              <a:rPr lang="pt-BR" dirty="0"/>
              <a:t>. (07/07/2005).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GB"/>
              <a:t>Anomalias</a:t>
            </a:r>
            <a:endParaRPr lang="pt-BR" dirty="0"/>
          </a:p>
        </p:txBody>
      </p:sp>
      <p:sp>
        <p:nvSpPr>
          <p:cNvPr id="23554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GB" dirty="0"/>
              <a:t>Cuidado com redundância de informação</a:t>
            </a:r>
          </a:p>
          <a:p>
            <a:endParaRPr lang="pt-BR" altLang="en-GB" dirty="0"/>
          </a:p>
          <a:p>
            <a:endParaRPr lang="pt-BR" altLang="en-GB" dirty="0"/>
          </a:p>
          <a:p>
            <a:pPr lvl="1"/>
            <a:endParaRPr lang="pt-BR" altLang="en-GB" sz="700" dirty="0"/>
          </a:p>
          <a:p>
            <a:pPr lvl="1"/>
            <a:endParaRPr lang="pt-BR" altLang="en-GB" dirty="0"/>
          </a:p>
          <a:p>
            <a:pPr lvl="1"/>
            <a:endParaRPr lang="pt-BR" altLang="en-GB" dirty="0"/>
          </a:p>
          <a:p>
            <a:pPr lvl="1"/>
            <a:r>
              <a:rPr lang="pt-BR" altLang="en-GB" dirty="0"/>
              <a:t>Anomalias de Remoção: </a:t>
            </a:r>
          </a:p>
          <a:p>
            <a:pPr lvl="2"/>
            <a:r>
              <a:rPr lang="pt-BR" altLang="en-GB" dirty="0"/>
              <a:t>O que acontece quando removemos CC? Perdemos o departamento 6!</a:t>
            </a:r>
          </a:p>
          <a:p>
            <a:pPr lvl="1"/>
            <a:r>
              <a:rPr lang="pt-BR" altLang="en-GB" dirty="0"/>
              <a:t>Anomalias de Inserção: </a:t>
            </a:r>
          </a:p>
          <a:p>
            <a:pPr lvl="2"/>
            <a:r>
              <a:rPr lang="pt-BR" altLang="en-GB" dirty="0"/>
              <a:t>Como inserir novo departamento sem que exista empregados?</a:t>
            </a:r>
          </a:p>
          <a:p>
            <a:pPr lvl="2"/>
            <a:r>
              <a:rPr lang="pt-BR" altLang="en-GB" dirty="0"/>
              <a:t>Inserir empregados é difícil quando informações de departamento devem ser inseridas corretamente.</a:t>
            </a:r>
          </a:p>
          <a:p>
            <a:pPr lvl="1"/>
            <a:r>
              <a:rPr lang="pt-BR" altLang="en-GB" dirty="0"/>
              <a:t>Anomalias de Alteração:</a:t>
            </a:r>
          </a:p>
          <a:p>
            <a:pPr lvl="2"/>
            <a:r>
              <a:rPr lang="pt-BR" altLang="en-GB" dirty="0"/>
              <a:t>Se mudarmos o gerente do departamento 5, devemos mudá-lo em todas as tuplas com DNUMERO = 5.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2929"/>
              </p:ext>
            </p:extLst>
          </p:nvPr>
        </p:nvGraphicFramePr>
        <p:xfrm>
          <a:off x="1015748" y="1896290"/>
          <a:ext cx="5141087" cy="131211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DTANIV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GERENTE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CV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56" name="CaixaDeTexto 4"/>
          <p:cNvSpPr txBox="1">
            <a:spLocks noChangeArrowheads="1"/>
          </p:cNvSpPr>
          <p:nvPr/>
        </p:nvSpPr>
        <p:spPr bwMode="auto">
          <a:xfrm>
            <a:off x="1003131" y="1544699"/>
            <a:ext cx="1162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600" b="1" dirty="0"/>
              <a:t>EMP_DEP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Tuplas Espúrias</a:t>
            </a:r>
            <a:endParaRPr lang="pt-BR" dirty="0"/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quebre uma relação em relações que geram tuplas espúrias!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relação pode ser quebrada em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Quando fazemos o </a:t>
            </a:r>
            <a:r>
              <a:rPr lang="pt-BR" dirty="0" err="1"/>
              <a:t>Join</a:t>
            </a:r>
            <a:r>
              <a:rPr lang="pt-BR" dirty="0"/>
              <a:t>, obtemos NOVAS TUPLAS!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6233"/>
              </p:ext>
            </p:extLst>
          </p:nvPr>
        </p:nvGraphicFramePr>
        <p:xfrm>
          <a:off x="568309" y="1550477"/>
          <a:ext cx="4308793" cy="8747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PLOCALIZAÇÃO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 de Janeiro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YY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Logística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44800"/>
              </p:ext>
            </p:extLst>
          </p:nvPr>
        </p:nvGraphicFramePr>
        <p:xfrm>
          <a:off x="568309" y="2865575"/>
          <a:ext cx="2751773" cy="8747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YY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Logística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21614"/>
              </p:ext>
            </p:extLst>
          </p:nvPr>
        </p:nvGraphicFramePr>
        <p:xfrm>
          <a:off x="3641709" y="2865575"/>
          <a:ext cx="2669540" cy="8747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PLOCALIZAÇÃO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 de Janeiro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84696"/>
              </p:ext>
            </p:extLst>
          </p:nvPr>
        </p:nvGraphicFramePr>
        <p:xfrm>
          <a:off x="568309" y="4206049"/>
          <a:ext cx="4308793" cy="131211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DNUMERO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PNOME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PLOCALIZAÇÃO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 de Janeiro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Rio de Janeiro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685"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YY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Logística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0215" indent="-449580" algn="ctr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Paulo</a:t>
                      </a:r>
                    </a:p>
                  </a:txBody>
                  <a:tcPr marL="71755" marR="71755" marT="0" marB="0" anchor="ctr"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301148" y="4439512"/>
            <a:ext cx="3416300" cy="1477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pt-BR" dirty="0"/>
              <a:t>Após o </a:t>
            </a:r>
            <a:r>
              <a:rPr lang="pt-BR" dirty="0" err="1"/>
              <a:t>Join</a:t>
            </a:r>
            <a:r>
              <a:rPr lang="pt-BR" dirty="0"/>
              <a:t>, o resultado não foi a relação original. Assim, houve perda de informações. Conclui-se que houve uma decomposição com perdas.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Dependências Funcionais</a:t>
            </a:r>
            <a:endParaRPr lang="pt-BR" dirty="0"/>
          </a:p>
        </p:txBody>
      </p:sp>
      <p:sp>
        <p:nvSpPr>
          <p:cNvPr id="2765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Dependências funcionais (DFs) são usadas para medir formalmente a qualidade do projeto relacional</a:t>
            </a:r>
          </a:p>
          <a:p>
            <a:r>
              <a:rPr lang="pt-BR"/>
              <a:t>As DFs e chaves são usadas para definir formas normais de relações</a:t>
            </a:r>
          </a:p>
          <a:p>
            <a:r>
              <a:rPr lang="pt-BR"/>
              <a:t>As DFs são restrições que são derivadas do significado dos atributos e do seus inter-relacionamentos</a:t>
            </a:r>
          </a:p>
          <a:p>
            <a:r>
              <a:rPr lang="pt-BR"/>
              <a:t>Um conjunto de atributos X determina funcionalmente um conjunto de atributos Y se o valor de X determinar um único valor Y</a:t>
            </a:r>
          </a:p>
          <a:p>
            <a:pPr lvl="1"/>
            <a:r>
              <a:rPr lang="pt-BR"/>
              <a:t>X </a:t>
            </a:r>
            <a:r>
              <a:rPr lang="pt-BR">
                <a:sym typeface="Wingdings" pitchFamily="2" charset="2"/>
              </a:rPr>
              <a:t> Y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Dependências Funcionais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X</a:t>
            </a:r>
            <a:r>
              <a:rPr lang="pt-BR" sz="2400" dirty="0">
                <a:sym typeface="Wingdings" pitchFamily="2" charset="2"/>
              </a:rPr>
              <a:t></a:t>
            </a:r>
            <a:r>
              <a:rPr lang="pt-BR" sz="2400" dirty="0"/>
              <a:t>Y</a:t>
            </a:r>
          </a:p>
          <a:p>
            <a:pPr lvl="1"/>
            <a:r>
              <a:rPr lang="pt-BR" sz="2000" dirty="0"/>
              <a:t>Se duas tuplas tiverem o mesmo valor para X, elas devem ter o mesmo valor para Y. Ou seja:</a:t>
            </a:r>
          </a:p>
          <a:p>
            <a:pPr lvl="1"/>
            <a:r>
              <a:rPr lang="pt-BR" sz="2000" dirty="0"/>
              <a:t>Se X</a:t>
            </a:r>
            <a:r>
              <a:rPr lang="pt-BR" sz="2000" dirty="0">
                <a:sym typeface="Wingdings" pitchFamily="2" charset="2"/>
              </a:rPr>
              <a:t>Y então, p</a:t>
            </a:r>
            <a:r>
              <a:rPr lang="pt-BR" sz="2000" dirty="0"/>
              <a:t>ara quaisquer tuplas t1 e t2 de r(R): </a:t>
            </a:r>
          </a:p>
          <a:p>
            <a:pPr lvl="1"/>
            <a:r>
              <a:rPr lang="pt-BR" sz="2000" dirty="0"/>
              <a:t>	Se t1[X] = t2[X], então t1[Y] = t2[Y]</a:t>
            </a:r>
          </a:p>
          <a:p>
            <a:r>
              <a:rPr lang="pt-BR" sz="2400" dirty="0"/>
              <a:t>Se K é uma chave de R, então K determina funcionalmente todos os atributos de R</a:t>
            </a:r>
          </a:p>
          <a:p>
            <a:pPr lvl="1"/>
            <a:r>
              <a:rPr lang="pt-BR" sz="2000" dirty="0"/>
              <a:t>Isso porque, nunca teremos duas tuplas distintas com t1[K]=t2[K]</a:t>
            </a:r>
          </a:p>
          <a:p>
            <a:r>
              <a:rPr lang="pt-BR" sz="2400" dirty="0"/>
              <a:t>Importante</a:t>
            </a:r>
          </a:p>
          <a:p>
            <a:pPr lvl="1"/>
            <a:r>
              <a:rPr lang="pt-BR" sz="2000" dirty="0"/>
              <a:t>X</a:t>
            </a:r>
            <a:r>
              <a:rPr lang="pt-BR" sz="2000" dirty="0">
                <a:sym typeface="Wingdings" pitchFamily="2" charset="2"/>
              </a:rPr>
              <a:t>Y especifica uma restrição sobre todas as instâncias de R</a:t>
            </a:r>
            <a:endParaRPr lang="pt-BR" sz="2000" dirty="0"/>
          </a:p>
          <a:p>
            <a:pPr lvl="1"/>
            <a:r>
              <a:rPr lang="pt-BR" sz="2000" dirty="0"/>
              <a:t>As </a:t>
            </a:r>
            <a:r>
              <a:rPr lang="pt-BR" sz="2000" dirty="0" err="1"/>
              <a:t>DFs</a:t>
            </a:r>
            <a:r>
              <a:rPr lang="pt-BR" sz="2000" dirty="0"/>
              <a:t> são derivadas das restrições do mundo real e não de uma extensão específica da relação 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Restrições de DF</a:t>
            </a:r>
          </a:p>
        </p:txBody>
      </p:sp>
      <p:sp>
        <p:nvSpPr>
          <p:cNvPr id="3174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número do seguro social determina o nome do empregado</a:t>
            </a:r>
          </a:p>
          <a:p>
            <a:pPr lvl="1"/>
            <a:r>
              <a:rPr lang="pt-BR"/>
              <a:t>NSS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ENOME</a:t>
            </a:r>
          </a:p>
          <a:p>
            <a:r>
              <a:rPr lang="pt-BR"/>
              <a:t>O número do projeto determina o nome do projeto e a sua localização</a:t>
            </a:r>
          </a:p>
          <a:p>
            <a:pPr lvl="1"/>
            <a:r>
              <a:rPr lang="pt-BR"/>
              <a:t>PNUMERO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{ PNOME, PLOCALIZACAO }</a:t>
            </a:r>
          </a:p>
          <a:p>
            <a:r>
              <a:rPr lang="pt-BR"/>
              <a:t>O nss de empregado e o número do projeto determinam as horas semanais que o empregado trabalha no projeto</a:t>
            </a:r>
          </a:p>
          <a:p>
            <a:pPr lvl="1"/>
            <a:r>
              <a:rPr lang="pt-BR"/>
              <a:t>{ NSS, PNUMERO } </a:t>
            </a:r>
            <a:r>
              <a:rPr lang="pt-BR">
                <a:sym typeface="Wingdings" pitchFamily="2" charset="2"/>
              </a:rPr>
              <a:t></a:t>
            </a:r>
            <a:r>
              <a:rPr lang="pt-BR"/>
              <a:t> HORAS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8EB77ADB-773C-47F9-A424-EF3BC02456B4}" vid="{B0049882-C5A3-4447-8B4F-253F99C8A80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8500</TotalTime>
  <Words>3405</Words>
  <Application>Microsoft Office PowerPoint</Application>
  <PresentationFormat>Apresentação na tela (4:3)</PresentationFormat>
  <Paragraphs>1005</Paragraphs>
  <Slides>48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7" baseType="lpstr">
      <vt:lpstr>Arial Unicode MS</vt:lpstr>
      <vt:lpstr>Batang</vt:lpstr>
      <vt:lpstr>Arial</vt:lpstr>
      <vt:lpstr>Arial Narrow</vt:lpstr>
      <vt:lpstr>Calibri</vt:lpstr>
      <vt:lpstr>Times New Roman</vt:lpstr>
      <vt:lpstr>Verdana</vt:lpstr>
      <vt:lpstr>Wingdings</vt:lpstr>
      <vt:lpstr>impacta2018s2</vt:lpstr>
      <vt:lpstr>Fundamentos de  Banco de Dados</vt:lpstr>
      <vt:lpstr>Normalização</vt:lpstr>
      <vt:lpstr>Normalização</vt:lpstr>
      <vt:lpstr>Abordagens de Projeto de BD</vt:lpstr>
      <vt:lpstr>Anomalias</vt:lpstr>
      <vt:lpstr>Tuplas Espúrias</vt:lpstr>
      <vt:lpstr>Dependências Funcionais</vt:lpstr>
      <vt:lpstr>Dependências Funcionais</vt:lpstr>
      <vt:lpstr>Exemplos de Restrições de DF</vt:lpstr>
      <vt:lpstr>Regras de Inferência para DFs</vt:lpstr>
      <vt:lpstr>Regras de Inferência para DFs</vt:lpstr>
      <vt:lpstr>Formas Normais com base em Chaves Primárias</vt:lpstr>
      <vt:lpstr>Normalização de Relações</vt:lpstr>
      <vt:lpstr>Uso Prático das Formas Normais</vt:lpstr>
      <vt:lpstr>Revisão</vt:lpstr>
      <vt:lpstr>Atributo Primo</vt:lpstr>
      <vt:lpstr>Primeira Forma Normal</vt:lpstr>
      <vt:lpstr>Normalização na 1 FN</vt:lpstr>
      <vt:lpstr>Normalização de Relações com Atributos Compostos  para a 1 FN</vt:lpstr>
      <vt:lpstr>Segunda Forma Normal</vt:lpstr>
      <vt:lpstr>Segunda Forma Normal</vt:lpstr>
      <vt:lpstr>Normalização para a 2FN</vt:lpstr>
      <vt:lpstr>Terceira Forma Normal</vt:lpstr>
      <vt:lpstr>Terceira Forma Normal</vt:lpstr>
      <vt:lpstr>Normalização para a 2FN e 3FN</vt:lpstr>
      <vt:lpstr>Definição Geral de Formas Normais</vt:lpstr>
      <vt:lpstr>Definição Geral de Formas Normais</vt:lpstr>
      <vt:lpstr>Definição Geral de Formas Normais</vt:lpstr>
      <vt:lpstr>BCNF (Boyce-Codd Normal Form) </vt:lpstr>
      <vt:lpstr>Boyce-Codd normal form</vt:lpstr>
      <vt:lpstr>Alcançando a BCFN pela Decomposição</vt:lpstr>
      <vt:lpstr>Alcançando a BCFN pela Decomposição</vt:lpstr>
      <vt:lpstr>Alcançando a BCFN pela Decomposição</vt:lpstr>
      <vt:lpstr>Decomposição sem perdas</vt:lpstr>
      <vt:lpstr>Algoritmo de Decomposição BCNF</vt:lpstr>
      <vt:lpstr>MVD e 4FN</vt:lpstr>
      <vt:lpstr>MVD e 4FN</vt:lpstr>
      <vt:lpstr>MVD e 4FN</vt:lpstr>
      <vt:lpstr>MVD e 4FN</vt:lpstr>
      <vt:lpstr>5FN e Dependência de Junção</vt:lpstr>
      <vt:lpstr>5FN e Dependência de Junção</vt:lpstr>
      <vt:lpstr>5FN e Dependência de Junção</vt:lpstr>
      <vt:lpstr>5FN e Dependência de Junção</vt:lpstr>
      <vt:lpstr>5FN e Dependência de Junção</vt:lpstr>
      <vt:lpstr>Outras NFs</vt:lpstr>
      <vt:lpstr>Questões de Estudo</vt:lpstr>
      <vt:lpstr>Apresentação do PowerPoint</vt:lpstr>
      <vt:lpstr>Normalização</vt:lpstr>
    </vt:vector>
  </TitlesOfParts>
  <Manager>Takai</Manager>
  <Company>Takai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subject>Normalização</dc:subject>
  <dc:creator>Osvaldo Kotaro Takai</dc:creator>
  <cp:lastModifiedBy>Osvaldo Takai</cp:lastModifiedBy>
  <cp:revision>24</cp:revision>
  <cp:lastPrinted>2001-05-28T10:10:18Z</cp:lastPrinted>
  <dcterms:created xsi:type="dcterms:W3CDTF">1998-07-18T17:10:54Z</dcterms:created>
  <dcterms:modified xsi:type="dcterms:W3CDTF">2018-08-11T15:00:25Z</dcterms:modified>
  <cp:version>1.0.0</cp:version>
</cp:coreProperties>
</file>