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7" r:id="rId2"/>
    <p:sldId id="262" r:id="rId3"/>
    <p:sldId id="261" r:id="rId4"/>
    <p:sldId id="263" r:id="rId5"/>
    <p:sldId id="264" r:id="rId6"/>
    <p:sldId id="265" r:id="rId7"/>
    <p:sldId id="266" r:id="rId8"/>
    <p:sldId id="268" r:id="rId9"/>
    <p:sldId id="29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96" r:id="rId25"/>
    <p:sldId id="287" r:id="rId26"/>
    <p:sldId id="295" r:id="rId27"/>
    <p:sldId id="288" r:id="rId28"/>
    <p:sldId id="289" r:id="rId29"/>
    <p:sldId id="297" r:id="rId30"/>
    <p:sldId id="291" r:id="rId31"/>
    <p:sldId id="290" r:id="rId32"/>
    <p:sldId id="283" r:id="rId33"/>
    <p:sldId id="284" r:id="rId34"/>
    <p:sldId id="285" r:id="rId35"/>
    <p:sldId id="293" r:id="rId3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2000" dirty="0"/>
            <a:t>Oferecer as competências necessárias para</a:t>
          </a:r>
        </a:p>
        <a:p>
          <a:pPr>
            <a:lnSpc>
              <a:spcPct val="100000"/>
            </a:lnSpc>
            <a:defRPr cap="all"/>
          </a:pPr>
          <a:r>
            <a:rPr lang="pt-BR" sz="2000" dirty="0"/>
            <a:t>elaborar planilhas analíticas e dashboards,</a:t>
          </a:r>
        </a:p>
        <a:p>
          <a:pPr>
            <a:lnSpc>
              <a:spcPct val="100000"/>
            </a:lnSpc>
            <a:defRPr cap="all"/>
          </a:pPr>
          <a:r>
            <a:rPr lang="pt-BR" sz="2000" dirty="0"/>
            <a:t>utilizando os recursos de self-service BI na coleta,</a:t>
          </a:r>
        </a:p>
        <a:p>
          <a:pPr>
            <a:lnSpc>
              <a:spcPct val="100000"/>
            </a:lnSpc>
            <a:defRPr cap="all"/>
          </a:pPr>
          <a:r>
            <a:rPr lang="pt-BR" sz="2000" dirty="0"/>
            <a:t>organização, sumarização e monitoramento de</a:t>
          </a:r>
        </a:p>
        <a:p>
          <a:pPr>
            <a:lnSpc>
              <a:spcPct val="100000"/>
            </a:lnSpc>
            <a:defRPr cap="all"/>
          </a:pPr>
          <a:r>
            <a:rPr lang="pt-BR" sz="2000" dirty="0"/>
            <a:t>grandes volumes de dados</a:t>
          </a:r>
          <a:endParaRPr lang="pt-br" sz="2000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1" custLinFactX="-201845" custLinFactNeighborX="-300000" custLinFactNeighborY="26377"/>
      <dgm:spPr/>
    </dgm:pt>
    <dgm:pt modelId="{DB4CA7C4-FCA1-4127-B20A-2A5C031A3CF4}" type="pres">
      <dgm:prSet presAssocID="{49225C73-1633-42F1-AB3B-7CB183E5F8B8}" presName="iconRect" presStyleLbl="node1" presStyleIdx="0" presStyleCnt="1" custLinFactX="-400000" custLinFactNeighborX="-472033" custLinFactNeighborY="459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1" custScaleX="558800" custScaleY="185877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2772E199-56B0-4310-A55E-67D00CA3E59E}" type="presParOf" srcId="{50B3CE7C-E10B-4E23-BD93-03664997C932}" destId="{C998AB0A-577D-44AA-A068-F634DDE7BD47}" srcOrd="0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147473" y="234320"/>
          <a:ext cx="884619" cy="8846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9252" y="422539"/>
          <a:ext cx="507568" cy="50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977354" y="391072"/>
          <a:ext cx="8103691" cy="333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Oferecer as competências necessárias para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elaborar planilhas analíticas e dashboards,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utilizando os recursos de self-service BI na coleta,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organização, sumarização e monitoramento de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grandes volumes de dados</a:t>
          </a:r>
          <a:endParaRPr lang="pt-br" sz="2000" kern="1200" dirty="0"/>
        </a:p>
      </dsp:txBody>
      <dsp:txXfrm>
        <a:off x="977354" y="391072"/>
        <a:ext cx="8103691" cy="3333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17/06/2023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17/06/2023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17/06/2023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17/06/2023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17/06/2023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17/06/2023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17/06/2023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17/06/2023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17/06/2023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nacrjacad-my.sharepoint.com/:p:/g/personal/manuela_viana_educacao_senac_rio/EaUiXDNHVulMj6KS-rjhO9gB5cKskXlbGBw-WJYwNo-_hA?e=Se4d1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121BD4-DF16-18E2-CE5B-B6E17F08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50" y="214425"/>
            <a:ext cx="10557354" cy="60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58575D-F626-EF80-DB39-315412568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3" y="246963"/>
            <a:ext cx="6555424" cy="6025707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Power BI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Instrutora: Manuela L. Viana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6234E-505C-0CF0-DD28-9959EEDB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 de vendas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9F76AEB-D3EB-CCF0-443D-2B49D8091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028" y="2014194"/>
            <a:ext cx="8989943" cy="341501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772E2-2B5A-2E62-8BD8-C4E20E33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D9788-F4E1-F9C2-184B-F5667E3F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034F7-2970-11B0-F14E-5D406AC7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Bancos de dados ?</a:t>
            </a:r>
          </a:p>
          <a:p>
            <a:pPr marL="274320" lvl="1" indent="0">
              <a:buNone/>
            </a:pPr>
            <a:r>
              <a:rPr lang="pt-BR" sz="2200" dirty="0"/>
              <a:t>◦Coleção de dados que mantém relações entre si e</a:t>
            </a:r>
          </a:p>
          <a:p>
            <a:pPr marL="274320" lvl="1" indent="0">
              <a:buNone/>
            </a:pPr>
            <a:r>
              <a:rPr lang="pt-BR" sz="2200" dirty="0"/>
              <a:t>estão armazenadas em algum dispositivo.</a:t>
            </a:r>
          </a:p>
          <a:p>
            <a:pPr marL="274320" lvl="1" indent="0">
              <a:buNone/>
            </a:pPr>
            <a:endParaRPr lang="pt-BR" sz="2200" dirty="0"/>
          </a:p>
          <a:p>
            <a:pPr marL="274320" lvl="1" indent="0">
              <a:buNone/>
            </a:pPr>
            <a:r>
              <a:rPr lang="pt-BR" sz="2200" dirty="0"/>
              <a:t>◦ Exemplos: Títulos de uma Biblioteca, Empregados de</a:t>
            </a:r>
          </a:p>
          <a:p>
            <a:pPr marL="274320" lvl="1" indent="0">
              <a:buNone/>
            </a:pPr>
            <a:r>
              <a:rPr lang="pt-BR" sz="2200" dirty="0"/>
              <a:t>uma Empresa (mais informações de cargos, salários,</a:t>
            </a:r>
          </a:p>
          <a:p>
            <a:pPr marL="274320" lvl="1" indent="0">
              <a:buNone/>
            </a:pPr>
            <a:r>
              <a:rPr lang="pt-BR" sz="2200" dirty="0"/>
              <a:t>etc.), Textos sobre um determinado assunto (BD</a:t>
            </a:r>
          </a:p>
          <a:p>
            <a:pPr marL="274320" lvl="1" indent="0">
              <a:buNone/>
            </a:pPr>
            <a:r>
              <a:rPr lang="pt-BR" sz="2200" dirty="0"/>
              <a:t>Textuais), Imagens, Sons e Vídeos (BD Multimídia), etc.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90BD3-2A17-A2CE-7CD9-E92C67C6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DCF59-83BC-367C-2AEA-73FBB6E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pt-BR" dirty="0"/>
              <a:t>SGBD – Sistema Gerenciador de Banco de</a:t>
            </a:r>
            <a:br>
              <a:rPr lang="pt-BR" dirty="0"/>
            </a:br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22EB2-C549-6417-CD64-8B68EF3C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◦ É um conjunto de programas e ferramentas utilizadas</a:t>
            </a:r>
          </a:p>
          <a:p>
            <a:pPr marL="0" indent="0">
              <a:buNone/>
            </a:pPr>
            <a:r>
              <a:rPr lang="pt-BR" sz="2000" dirty="0"/>
              <a:t>para configurar, atualizar e manter um banco de</a:t>
            </a:r>
          </a:p>
          <a:p>
            <a:pPr marL="0" indent="0">
              <a:buNone/>
            </a:pPr>
            <a:r>
              <a:rPr lang="pt-BR" sz="2000" dirty="0"/>
              <a:t>dados.</a:t>
            </a:r>
          </a:p>
          <a:p>
            <a:pPr marL="0" indent="0">
              <a:buNone/>
            </a:pPr>
            <a:r>
              <a:rPr lang="pt-BR" sz="2000" dirty="0"/>
              <a:t>◦ Recursos para administrar usuários/permissões.</a:t>
            </a:r>
          </a:p>
          <a:p>
            <a:pPr marL="0" indent="0">
              <a:buNone/>
            </a:pPr>
            <a:r>
              <a:rPr lang="pt-BR" sz="2000" dirty="0"/>
              <a:t>◦ Recursos para criar/alterar tabelas e banco de dados.</a:t>
            </a:r>
          </a:p>
          <a:p>
            <a:pPr marL="0" indent="0">
              <a:buNone/>
            </a:pPr>
            <a:r>
              <a:rPr lang="pt-BR" sz="2000" dirty="0"/>
              <a:t>◦ Recursos para backup e restauração de dados.</a:t>
            </a:r>
          </a:p>
          <a:p>
            <a:pPr marL="0" indent="0">
              <a:buNone/>
            </a:pPr>
            <a:r>
              <a:rPr lang="pt-BR" sz="2000" dirty="0"/>
              <a:t>◦ Recursos para otimizar a performance do banco.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80E57E-86A0-CE28-DB96-E6CB6776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5C5BF-377F-44E9-777F-FE3BB648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634E8-DF7C-75CA-4545-EE143CEC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6522"/>
            <a:ext cx="10058400" cy="4296222"/>
          </a:xfrm>
        </p:spPr>
        <p:txBody>
          <a:bodyPr/>
          <a:lstStyle/>
          <a:p>
            <a:r>
              <a:rPr lang="pt-BR" dirty="0"/>
              <a:t>SGBD – Sistema Gerenciador de Banco de Dados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2B530-1103-BDDA-2B7C-27D41256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EC2913-CAA5-AEB4-7819-1E0E7B9F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399" y="2253615"/>
            <a:ext cx="5267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46D79-2650-4534-9B7E-78076B52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SGBD – Sistema Gerenciador de Banco de</a:t>
            </a:r>
            <a:br>
              <a:rPr lang="pt-BR" dirty="0"/>
            </a:br>
            <a:r>
              <a:rPr lang="pt-BR" dirty="0"/>
              <a:t>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BFEE990-1CCA-95D0-5717-3777F87E6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61" y="1505583"/>
            <a:ext cx="5617096" cy="470982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C52894-1DC2-6079-1741-7952BF90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0564-CAC6-630D-3E19-9BA1A77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SGBD – Sistema Gerenciador de Banco de</a:t>
            </a:r>
            <a:br>
              <a:rPr lang="pt-BR" dirty="0"/>
            </a:br>
            <a:r>
              <a:rPr lang="pt-BR" dirty="0"/>
              <a:t>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C351C59-D279-BA19-8CE9-925E52B91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530" y="675724"/>
            <a:ext cx="9485244" cy="540774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864A4-32A4-8371-9534-611BDC60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AFA7B-F79C-8D71-82F1-A645EA6E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B74C-42CB-3FF3-CD23-796E7D38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  <a:p>
            <a:pPr marL="0" indent="0">
              <a:buNone/>
            </a:pPr>
            <a:r>
              <a:rPr lang="pt-BR" dirty="0"/>
              <a:t>◦ A tabela é um conjunto de dados dispostos em número infinito de colunas e número ilimitado.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B90EA-0094-E602-C6DE-41EDC71E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022ACD-5C34-ADDA-1D8D-D84A080C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2" y="2889573"/>
            <a:ext cx="20190217" cy="35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1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A8772-4697-C763-28D9-C0A9930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1CED0-79A5-B29C-513A-B400F352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Registros:</a:t>
            </a:r>
          </a:p>
          <a:p>
            <a:r>
              <a:rPr lang="pt-BR" dirty="0"/>
              <a:t> </a:t>
            </a:r>
            <a:r>
              <a:rPr lang="pt-BR" sz="2400" dirty="0"/>
              <a:t>O número de linhas pode ser interpretado como o número de combinações de valores dos campos da</a:t>
            </a:r>
          </a:p>
          <a:p>
            <a:pPr marL="0" indent="0">
              <a:buNone/>
            </a:pPr>
            <a:r>
              <a:rPr lang="pt-BR" sz="2400" dirty="0"/>
              <a:t>tabela, e pode conter linhas idênticas, dependendo do objetivo.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BB53C-F059-0D84-10B5-164970DE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9F32D-BC29-9252-3911-CEAB358F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97AC4-5539-2CF2-6869-967252E3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Colunas ou Campos ou Atributos</a:t>
            </a:r>
          </a:p>
          <a:p>
            <a:r>
              <a:rPr lang="pt-BR" sz="2000" dirty="0"/>
              <a:t> As colunas são tipicamente consideradas os campos da tabela, e caracterizam os tipos de dados que deverão constar na tabela.</a:t>
            </a:r>
          </a:p>
          <a:p>
            <a:r>
              <a:rPr lang="pt-BR" sz="2000" dirty="0"/>
              <a:t>São propriedades (características) que identificam as tabelas. Uma tabela é representada por um conjunto de atributos. Os atributos podem ser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9D602-0F84-E546-8540-85662413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9385A-089B-CDE1-5A8C-4328687B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22EC9-E9B0-95EB-635B-CF654541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Relação entre tabelas</a:t>
            </a:r>
          </a:p>
          <a:p>
            <a:endParaRPr lang="pt-BR" dirty="0"/>
          </a:p>
          <a:p>
            <a:r>
              <a:rPr lang="pt-BR" sz="2400" dirty="0"/>
              <a:t>Chave primária - É composta por um ou mais atributos que permitem uma identificação única de cada linha da tabela.</a:t>
            </a:r>
          </a:p>
          <a:p>
            <a:pPr marL="0" indent="0">
              <a:buNone/>
            </a:pPr>
            <a:r>
              <a:rPr lang="pt-BR" sz="2400" dirty="0"/>
              <a:t> Para tal selecionam-se os atributos ou conjunto de</a:t>
            </a:r>
          </a:p>
          <a:p>
            <a:pPr marL="0" indent="0">
              <a:buNone/>
            </a:pPr>
            <a:r>
              <a:rPr lang="pt-BR" sz="2400" dirty="0"/>
              <a:t>atributos que reúnem esta característica, os quais são chamados de chaves candidatas.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EECD06-7406-C440-49B4-6B504BA3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9E6D6-3C23-5CA0-F6D0-6649244A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Agenda:</a:t>
            </a:r>
            <a:br>
              <a:rPr lang="pt-BR" sz="4000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6CCD5-5A6B-6120-0F43-ADB7E858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 </a:t>
            </a:r>
            <a:r>
              <a:rPr lang="pt-BR" sz="4000" dirty="0"/>
              <a:t>Objetivo</a:t>
            </a:r>
          </a:p>
          <a:p>
            <a:r>
              <a:rPr lang="pt-BR" sz="4000" dirty="0"/>
              <a:t> Apresentação Professor</a:t>
            </a:r>
          </a:p>
          <a:p>
            <a:r>
              <a:rPr lang="pt-BR" sz="4000" dirty="0"/>
              <a:t> Apresentação Alunos</a:t>
            </a:r>
          </a:p>
          <a:p>
            <a:r>
              <a:rPr lang="pt-BR" sz="4000" dirty="0"/>
              <a:t> Programa do Curso</a:t>
            </a:r>
          </a:p>
          <a:p>
            <a:r>
              <a:rPr lang="pt-BR" sz="4000" dirty="0"/>
              <a:t> Conteúdo Aula 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FE821-88B0-4882-0279-CABEC11C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690F9-43E9-E208-9854-10E91605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CB435-B61D-845D-A8A6-3D94AC34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b="1" dirty="0"/>
              <a:t>Relação entre tabelas</a:t>
            </a:r>
          </a:p>
          <a:p>
            <a:r>
              <a:rPr lang="pt-BR" sz="2400" dirty="0"/>
              <a:t>Um banco de dados é composto por diversas tabelas, como por exemplo: Clientes, Produtos, Pedidos, Detalhes do Pedido, etc.</a:t>
            </a:r>
          </a:p>
          <a:p>
            <a:pPr marL="0" indent="0">
              <a:buNone/>
            </a:pPr>
            <a:r>
              <a:rPr lang="pt-BR" sz="2400" dirty="0"/>
              <a:t> Embora as informações estejam separadas em cada uma das Tabelas, na prática devem existir relacionamentos entre as tabelas. Por exemplo: Um</a:t>
            </a:r>
          </a:p>
          <a:p>
            <a:pPr marL="0" indent="0">
              <a:buNone/>
            </a:pPr>
            <a:r>
              <a:rPr lang="pt-BR" sz="2400" dirty="0"/>
              <a:t>Pedido é feito por um Cliente e neste Pedido podem existir diversos itens, itens que são gravados na tabela Detalhes do Pedido.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6F692-9230-BD22-0E2F-BDAE0B13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C56A3-96E4-5113-8293-F0D3A065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6B518-F72E-8F77-7FF3-3C8547DF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Relação entre tabelas</a:t>
            </a:r>
          </a:p>
          <a:p>
            <a:r>
              <a:rPr lang="pt-BR" sz="2000" dirty="0"/>
              <a:t> Chave Estrangeira - É composta por um ou mais atributos que permitem uma identificação única de cada linha da tabela.</a:t>
            </a:r>
          </a:p>
          <a:p>
            <a:r>
              <a:rPr lang="pt-BR" sz="2000" dirty="0"/>
              <a:t> Para tal selecionam-se os atributos ou conjunto de atributos que reúnem esta característica, os quais são chamados de chaves candidatas.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9F2A75-6A4E-87DB-4482-17953F8B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4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CBD12-7895-CE5F-466A-86D74F24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687E5-B036-AAEE-DB75-DC703996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Relação entre tabelas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510CF-5440-FFB7-9C01-29564E86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E21B69-0AA7-46C1-905E-80947121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699993"/>
            <a:ext cx="6136555" cy="35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8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E1E28-9598-F35A-F4F6-246D6BAB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411AB-9767-FA88-C163-B88DB7AA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b="1" dirty="0"/>
              <a:t>Relação entre tabelas</a:t>
            </a:r>
          </a:p>
          <a:p>
            <a:r>
              <a:rPr lang="pt-BR" sz="2400" dirty="0"/>
              <a:t>Os relacionamentos podem ser de três tipos.</a:t>
            </a:r>
          </a:p>
          <a:p>
            <a:r>
              <a:rPr lang="pt-BR" sz="2400" dirty="0"/>
              <a:t> 1 – 1</a:t>
            </a:r>
          </a:p>
          <a:p>
            <a:r>
              <a:rPr lang="pt-BR" sz="2400" dirty="0"/>
              <a:t> 1 – N</a:t>
            </a:r>
          </a:p>
          <a:p>
            <a:r>
              <a:rPr lang="pt-BR" sz="2400" dirty="0"/>
              <a:t> N – N</a:t>
            </a:r>
          </a:p>
          <a:p>
            <a:pPr marL="0" indent="0">
              <a:buNone/>
            </a:pPr>
            <a:r>
              <a:rPr lang="pt-BR" sz="1800" b="0" i="0" dirty="0">
                <a:effectLst/>
              </a:rPr>
              <a:t>1-1 define que um item de uma entidade só poderá se relacionar com um item de outra entidade</a:t>
            </a:r>
          </a:p>
          <a:p>
            <a:pPr marL="0" indent="0">
              <a:buNone/>
            </a:pPr>
            <a:r>
              <a:rPr lang="pt-BR" sz="1400" b="0" i="0" dirty="0">
                <a:effectLst/>
              </a:rPr>
              <a:t>Os relacionamentos do tipo N:N (muitos para muitos) ocorrem quando vários registros de uma tabela se relacionam a vários registros de outra</a:t>
            </a:r>
          </a:p>
          <a:p>
            <a:pPr marL="0" indent="0">
              <a:buNone/>
            </a:pPr>
            <a:r>
              <a:rPr lang="pt-BR" sz="1100" dirty="0"/>
              <a:t>1-N um para muitos.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35C81-FA84-629B-BA81-006481DD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C0CD8-E3F9-9947-E297-9AC26AF0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9C7D8-0495-E5CF-1386-2ABF2C0C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Exercitar o conceito de dados.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C4A65-CCFC-E43A-00E8-0DC48924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4F8BA-7A9E-E460-A065-1591104A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8910E-3DCE-93A7-CC31-E8359BEE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  <p:pic>
        <p:nvPicPr>
          <p:cNvPr id="1026" name="Picture 2" descr="Filmes x Atores">
            <a:extLst>
              <a:ext uri="{FF2B5EF4-FFF2-40B4-BE49-F238E27FC236}">
                <a16:creationId xmlns:a16="http://schemas.microsoft.com/office/drawing/2014/main" id="{B51ADBB4-3766-5DB5-59EE-D8BAF979B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27" y="1624412"/>
            <a:ext cx="8782345" cy="389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32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F454-91D9-F799-A4A5-C7452A97FC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Analise de dados.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72275-58DA-5EC5-2C6F-8E61BB6B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452730"/>
            <a:ext cx="10058400" cy="150001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pPr marL="0" indent="0">
              <a:buNone/>
            </a:pPr>
            <a:r>
              <a:rPr lang="pt-BR" dirty="0"/>
              <a:t>O que é? O que comem? Onde vivem?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AB439-2AAA-4F70-A9E8-29A2EDC6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DEC9-AB6A-0B76-2761-F58C52A7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7072BD3-806E-EA5B-AE21-847DB59A4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93" y="570729"/>
            <a:ext cx="9458815" cy="571654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E3064-C519-844A-8268-4BD5D777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82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3CC52-8B32-BE33-17D0-83CB54A5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E6F255E-9E4E-AAD5-7575-6FA3C8F3B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56" y="642594"/>
            <a:ext cx="9222288" cy="519465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C8E82-7797-7CA9-8FE0-43091B5B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7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A8D5-13E7-F90B-68B2-FA06FA82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22EC60E-EB1A-51DE-5EC5-2AB8F75C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0" y="642594"/>
            <a:ext cx="10324393" cy="523891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E0DD4-7CD1-DF7F-F6E2-8BE4BC39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6600" dirty="0"/>
              <a:t>Objetivo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1925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DE21E-9AAA-4DC7-A1AF-54BC1899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44DE038-9BDA-D5C4-798B-71AF9BD02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9" y="642594"/>
            <a:ext cx="10914561" cy="522798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690C2-D5CD-D1AC-9F57-81F82A18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88297-B712-C69A-BF43-B4D36932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CFEFE4A-33E6-FA1B-3380-78A77324E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607"/>
            <a:ext cx="10171887" cy="483683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E5835-C561-4D30-07E3-8622AB0F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0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85721-3680-4A36-7B16-CAD87DE6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Conceitos sobre BI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8861B67-DC2D-1EB3-125C-EDCEF0AF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66" y="1698124"/>
            <a:ext cx="8487046" cy="465298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E10CF-276D-2D17-CF0C-3CA69DE3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3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C27DE-9C46-F483-400F-1676973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Conceitos sobre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E4900-0C9F-B852-59A9-4D732130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6529"/>
            <a:ext cx="10058400" cy="4336215"/>
          </a:xfrm>
        </p:spPr>
        <p:txBody>
          <a:bodyPr>
            <a:normAutofit fontScale="62500" lnSpcReduction="20000"/>
          </a:bodyPr>
          <a:lstStyle/>
          <a:p>
            <a:r>
              <a:rPr lang="pt-BR" sz="3800" b="1" dirty="0"/>
              <a:t>OLTP e OLAP</a:t>
            </a:r>
          </a:p>
          <a:p>
            <a:endParaRPr lang="pt-BR" dirty="0"/>
          </a:p>
          <a:p>
            <a:r>
              <a:rPr lang="pt-BR" sz="3000" dirty="0"/>
              <a:t>O OLTP, do inglês "On-line </a:t>
            </a:r>
            <a:r>
              <a:rPr lang="pt-BR" sz="3000" dirty="0" err="1"/>
              <a:t>Transaction</a:t>
            </a:r>
            <a:r>
              <a:rPr lang="pt-BR" sz="3000" dirty="0"/>
              <a:t> </a:t>
            </a:r>
            <a:r>
              <a:rPr lang="pt-BR" sz="3000" dirty="0" err="1"/>
              <a:t>Processing</a:t>
            </a:r>
            <a:r>
              <a:rPr lang="pt-BR" sz="3000" dirty="0"/>
              <a:t>", é o termo usado para se referir aos sistemas transacionais, ou seja, os</a:t>
            </a:r>
          </a:p>
          <a:p>
            <a:pPr marL="0" indent="0">
              <a:buNone/>
            </a:pPr>
            <a:r>
              <a:rPr lang="pt-BR" sz="3000" dirty="0"/>
              <a:t>sistemas operacionais das organizações. São utilizados no processamento dos dados de rotina que são gerados diariamente através dos sistemas informacionais da empresa e dão suporte às funções de execução do negócio organizacional.</a:t>
            </a:r>
          </a:p>
          <a:p>
            <a:r>
              <a:rPr lang="pt-BR" sz="3000" dirty="0"/>
              <a:t> Já o OLAP, do inglês "On-line </a:t>
            </a:r>
            <a:r>
              <a:rPr lang="pt-BR" sz="3000" dirty="0" err="1"/>
              <a:t>Analytical</a:t>
            </a:r>
            <a:r>
              <a:rPr lang="pt-BR" sz="3000" dirty="0"/>
              <a:t> </a:t>
            </a:r>
            <a:r>
              <a:rPr lang="pt-BR" sz="3000" dirty="0" err="1"/>
              <a:t>Processing</a:t>
            </a:r>
            <a:r>
              <a:rPr lang="pt-BR" sz="3000" dirty="0"/>
              <a:t>", trata da capacidade de analisar grandes volumes de informações nas mais diversas perspectivas dentro de um Data </a:t>
            </a:r>
            <a:r>
              <a:rPr lang="pt-BR" sz="3000" dirty="0" err="1"/>
              <a:t>Warehouse</a:t>
            </a:r>
            <a:r>
              <a:rPr lang="pt-BR" sz="3000" dirty="0"/>
              <a:t> (DW). O</a:t>
            </a:r>
          </a:p>
          <a:p>
            <a:r>
              <a:rPr lang="pt-BR" sz="3000" dirty="0"/>
              <a:t>OLAP também faz referência às ferramentas analíticas utilizadas no BI para a visualização das informações gerenciais e dá suporte para as funções de análises do negócio organizacional.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E28D0-D318-7150-6A81-02A0F35A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CD061-85E8-BF05-33CC-065C525D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Conceitos sobre BI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FD571BB-2E68-6994-C74A-EBF93FB50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425" y="1772111"/>
            <a:ext cx="7480750" cy="444329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B5107-D578-3FDC-DBB3-A607EEB0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E638-4A1B-4FBD-D529-4E8B183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E7CD6B8-CFD6-5A50-7D53-6A40F187C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84" y="642594"/>
            <a:ext cx="10677631" cy="545441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04F5D-9DFB-3B55-77A3-D4C9A8A6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BA3B6-B88F-9C85-7370-AF32E63F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DD7A20-CBC2-753E-D1CE-FCD15A4D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Professora</a:t>
            </a:r>
          </a:p>
          <a:p>
            <a:r>
              <a:rPr lang="pt-BR" sz="6000" dirty="0"/>
              <a:t> Alunos</a:t>
            </a:r>
          </a:p>
          <a:p>
            <a:r>
              <a:rPr lang="pt-BR" sz="6600" dirty="0">
                <a:hlinkClick r:id="rId2"/>
              </a:rPr>
              <a:t>Apresentação turma</a:t>
            </a:r>
            <a:endParaRPr lang="pt-BR" sz="6000" dirty="0"/>
          </a:p>
          <a:p>
            <a:endParaRPr lang="pt-BR" sz="6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A6A72-A92D-CBB0-3243-2AD35535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E59C-CAB1-5939-E6CE-43EB4EA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1649"/>
          </a:xfrm>
        </p:spPr>
        <p:txBody>
          <a:bodyPr>
            <a:normAutofit/>
          </a:bodyPr>
          <a:lstStyle/>
          <a:p>
            <a:r>
              <a:rPr lang="pt-BR" sz="4000" dirty="0"/>
              <a:t>Programação do curso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F3FB54-634B-06EA-4AC9-6BD46C6C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8" y="1510747"/>
            <a:ext cx="4896678" cy="470465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Evolução e conceitos do Business </a:t>
            </a:r>
            <a:r>
              <a:rPr lang="pt-BR" sz="2400" dirty="0" err="1"/>
              <a:t>Intelligence</a:t>
            </a:r>
            <a:endParaRPr lang="pt-BR" sz="2400" dirty="0"/>
          </a:p>
          <a:p>
            <a:r>
              <a:rPr lang="pt-BR" sz="2400" dirty="0"/>
              <a:t>Fontes de Dados</a:t>
            </a:r>
          </a:p>
          <a:p>
            <a:r>
              <a:rPr lang="pt-BR" sz="2400" dirty="0"/>
              <a:t> Relatórios e Visualizações</a:t>
            </a:r>
          </a:p>
          <a:p>
            <a:r>
              <a:rPr lang="pt-BR" sz="2400" dirty="0"/>
              <a:t> Modelagem de Dados</a:t>
            </a:r>
          </a:p>
          <a:p>
            <a:r>
              <a:rPr lang="pt-BR" sz="2400" dirty="0"/>
              <a:t> Filtros</a:t>
            </a:r>
          </a:p>
          <a:p>
            <a:r>
              <a:rPr lang="pt-BR" sz="2400" dirty="0"/>
              <a:t> Editor de Consultas</a:t>
            </a:r>
          </a:p>
          <a:p>
            <a:r>
              <a:rPr lang="pt-BR" sz="2400" dirty="0"/>
              <a:t> Web </a:t>
            </a:r>
            <a:r>
              <a:rPr lang="pt-BR" sz="2400" dirty="0" err="1"/>
              <a:t>Scrapping</a:t>
            </a:r>
            <a:endParaRPr lang="pt-BR" sz="2400" dirty="0"/>
          </a:p>
          <a:p>
            <a:r>
              <a:rPr lang="pt-BR" sz="2400" dirty="0"/>
              <a:t>ETL</a:t>
            </a:r>
          </a:p>
          <a:p>
            <a:r>
              <a:rPr lang="pt-BR" sz="2400" dirty="0"/>
              <a:t> Design de dashboards</a:t>
            </a:r>
          </a:p>
          <a:p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C29AE-E7A0-734B-6F90-4EA5AAF6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B96E835-2B21-B0A2-6865-800A26005F03}"/>
              </a:ext>
            </a:extLst>
          </p:cNvPr>
          <p:cNvSpPr txBox="1">
            <a:spLocks/>
          </p:cNvSpPr>
          <p:nvPr/>
        </p:nvSpPr>
        <p:spPr>
          <a:xfrm>
            <a:off x="6096000" y="1431235"/>
            <a:ext cx="5174974" cy="4656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/>
              <a:t>Tabela FATO e Dimensão</a:t>
            </a:r>
          </a:p>
          <a:p>
            <a:r>
              <a:rPr lang="pt-BR" sz="2600" dirty="0"/>
              <a:t> Relacionamento entre Tabelas</a:t>
            </a:r>
          </a:p>
          <a:p>
            <a:r>
              <a:rPr lang="pt-BR" sz="2600" dirty="0"/>
              <a:t> Configurações regionais do Power BI</a:t>
            </a:r>
          </a:p>
          <a:p>
            <a:r>
              <a:rPr lang="pt-BR" sz="2600" dirty="0"/>
              <a:t> Limpeza de Dados</a:t>
            </a:r>
          </a:p>
          <a:p>
            <a:r>
              <a:rPr lang="pt-BR" sz="2600" dirty="0"/>
              <a:t> Colunas, medidas e tabelas calculadas</a:t>
            </a:r>
          </a:p>
          <a:p>
            <a:r>
              <a:rPr lang="pt-BR" sz="2600" dirty="0"/>
              <a:t> Séries temporais</a:t>
            </a:r>
          </a:p>
          <a:p>
            <a:r>
              <a:rPr lang="pt-BR" sz="2600" dirty="0"/>
              <a:t>Linguagem DAX</a:t>
            </a:r>
          </a:p>
          <a:p>
            <a:r>
              <a:rPr lang="pt-BR" sz="2600" dirty="0"/>
              <a:t> Mapas</a:t>
            </a:r>
          </a:p>
          <a:p>
            <a:r>
              <a:rPr lang="pt-BR" sz="2600" dirty="0"/>
              <a:t> Layout para Mobile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788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A38CC-DC61-8D22-7412-C4F5C778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Aula 1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03D28-DA42-FAC8-B59B-8154D8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1AEE72-2BE0-DC4A-4512-15B6EC0C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dirty="0"/>
              <a:t>Conceitos sobre banco de dados</a:t>
            </a:r>
          </a:p>
          <a:p>
            <a:r>
              <a:rPr lang="pt-BR" sz="4400" dirty="0"/>
              <a:t>Conceito de análise de dados</a:t>
            </a:r>
          </a:p>
          <a:p>
            <a:r>
              <a:rPr lang="pt-BR" sz="4400" dirty="0"/>
              <a:t> Principais conceitos sobe BI</a:t>
            </a:r>
          </a:p>
          <a:p>
            <a:r>
              <a:rPr lang="pt-BR" sz="4400" dirty="0"/>
              <a:t> Power Bi</a:t>
            </a:r>
          </a:p>
        </p:txBody>
      </p:sp>
    </p:spTree>
    <p:extLst>
      <p:ext uri="{BB962C8B-B14F-4D97-AF65-F5344CB8AC3E}">
        <p14:creationId xmlns:p14="http://schemas.microsoft.com/office/powerpoint/2010/main" val="136640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620E-E271-1403-F7B8-679833DA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Conceitos sobre banco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1265DBC-5170-BB46-9EDB-76F6D3E8B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949" y="2014194"/>
            <a:ext cx="6154102" cy="399109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617681-FA14-3CCE-1BB4-9D33DFC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776D7-F562-0702-786D-392E8998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EA9C804-F519-ADA0-EDDE-58EFC9887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28" y="794100"/>
            <a:ext cx="8621543" cy="524094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08A70-6BF6-DF93-A8E6-42CCA14E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107FD-5F6F-4040-7D20-197E5753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78266C2-F62F-AD3F-C8EF-1580252AF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86" y="457200"/>
            <a:ext cx="9194627" cy="579780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721AC-30CE-72DE-2359-140D0915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6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B6F1D0AF0D954BAFB15E1AC2083845" ma:contentTypeVersion="0" ma:contentTypeDescription="Crie um novo documento." ma:contentTypeScope="" ma:versionID="ddbbad6f483219d4c7c35121f0f4914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459328-0D01-4730-ADE4-5DAA66E7E384}"/>
</file>

<file path=customXml/itemProps2.xml><?xml version="1.0" encoding="utf-8"?>
<ds:datastoreItem xmlns:ds="http://schemas.openxmlformats.org/officeDocument/2006/customXml" ds:itemID="{824938A3-5E24-4D1F-9160-84E5FBCCF271}"/>
</file>

<file path=customXml/itemProps3.xml><?xml version="1.0" encoding="utf-8"?>
<ds:datastoreItem xmlns:ds="http://schemas.openxmlformats.org/officeDocument/2006/customXml" ds:itemID="{B731CA72-0B4D-40FA-86F1-A7B6477951A9}"/>
</file>

<file path=docProps/app.xml><?xml version="1.0" encoding="utf-8"?>
<Properties xmlns="http://schemas.openxmlformats.org/officeDocument/2006/extended-properties" xmlns:vt="http://schemas.openxmlformats.org/officeDocument/2006/docPropsVTypes">
  <Template>{23934BF7-0F0F-4CA7-9910-BFB2CF7521DE}tf78438558_win32</Template>
  <TotalTime>264</TotalTime>
  <Words>905</Words>
  <Application>Microsoft Office PowerPoint</Application>
  <PresentationFormat>Widescreen</PresentationFormat>
  <Paragraphs>146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Calibri</vt:lpstr>
      <vt:lpstr>Century Gothic</vt:lpstr>
      <vt:lpstr>Garamond</vt:lpstr>
      <vt:lpstr>SavonVTI</vt:lpstr>
      <vt:lpstr>Power BI</vt:lpstr>
      <vt:lpstr>Agenda: </vt:lpstr>
      <vt:lpstr>Objetivo</vt:lpstr>
      <vt:lpstr>Apresentações</vt:lpstr>
      <vt:lpstr>Programação do curso </vt:lpstr>
      <vt:lpstr>Conteúdo Aula 1 </vt:lpstr>
      <vt:lpstr>Conceitos sobre banco de dados</vt:lpstr>
      <vt:lpstr>Apresentação do PowerPoint</vt:lpstr>
      <vt:lpstr>Apresentação do PowerPoint</vt:lpstr>
      <vt:lpstr>Planilha de vendas</vt:lpstr>
      <vt:lpstr>Conceitos sobre banco de dados</vt:lpstr>
      <vt:lpstr>SGBD – Sistema Gerenciador de Banco de dados</vt:lpstr>
      <vt:lpstr>Conceitos sobre banco de dados</vt:lpstr>
      <vt:lpstr>SGBD – Sistema Gerenciador de Banco de dados</vt:lpstr>
      <vt:lpstr>SGBD – Sistema Gerenciador de Banco de dados</vt:lpstr>
      <vt:lpstr>Conceitos sobre banco de dados</vt:lpstr>
      <vt:lpstr>Conceitos sobre banco de dados</vt:lpstr>
      <vt:lpstr>Conceitos sobre banco de dados</vt:lpstr>
      <vt:lpstr>Conceitos sobre banco de dados</vt:lpstr>
      <vt:lpstr>Apresentação do PowerPoint</vt:lpstr>
      <vt:lpstr>Conceitos sobre banco de dados</vt:lpstr>
      <vt:lpstr>Conceitos sobre banco de dados</vt:lpstr>
      <vt:lpstr>Conceitos sobre banco de dados</vt:lpstr>
      <vt:lpstr>Apresentação do PowerPoint</vt:lpstr>
      <vt:lpstr>Apresentação do PowerPoint</vt:lpstr>
      <vt:lpstr>Analise de dados.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Principais Conceitos sobre BI</vt:lpstr>
      <vt:lpstr>Principais Conceitos sobre BI</vt:lpstr>
      <vt:lpstr>Principais Conceitos sobre BI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Manuela Viana</dc:creator>
  <cp:lastModifiedBy>Manuela Viana</cp:lastModifiedBy>
  <cp:revision>5</cp:revision>
  <dcterms:created xsi:type="dcterms:W3CDTF">2023-06-16T22:48:18Z</dcterms:created>
  <dcterms:modified xsi:type="dcterms:W3CDTF">2023-06-17T13:38:05Z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0x01010088B6F1D0AF0D954BAFB15E1AC2083845</vt:lpwstr>
  </property>
</Properties>
</file>