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328F4B-D533-41E3-895C-9C6BDFF24EB3}">
  <a:tblStyle styleId="{FB328F4B-D533-41E3-895C-9C6BDFF24E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Segurança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e Versionamento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Fabiano Moreira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/>
              <a:t>fabianomoreira.prof@gmail.com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Políticas de tratamento de segurança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Atividade Prática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Busque, na internet, mais informações sobre: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Detalhes sobre as TOP 10 Controles Preventivos;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Aponte dois códigos para controles preventivos para tratar as vulnerabilidades;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Debata com seu colegas como esses conrole preventivos podem ser utilizados na codificação que você conhece;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Versionamento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Versionamento de software </a:t>
            </a:r>
            <a:r>
              <a:rPr lang="pt-BR"/>
              <a:t>é o processo de desenvolvimento.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Dentro do ciclo de vida de um software, as principais razões que podem criar a necessidade de uma nova versão são: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Correções de bugs (a campeã);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Inclusão ou extensão de requisitos que já existem;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Refatoração completa do software ou mudança de arquitetura;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Correções menores e ajustes estéticos (geralmente despriorizadas).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Versionamento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Esse raciocínio parte do pressuposto que você usa uma solução de mercado para controlar suas versões, que contempla pelo menos os seguintes recursos: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Rastreamento de alterações desde a versão inicial de um artefato;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Percorrer o histórico de alterações, com a possibilidade de voltar a uma versão anterior;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 de acesso que permita o trabalho em paralelo de grandes equipe;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de versões em múltiplos escopos, desde pequenas alterações até versões terminadas;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Ramificação de versões, permitindo uma linha paralela de desenvolvimento.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Versionamento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A resposta está nos números de versão, que refletem as decisões tomadas no caminho.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Veja alguns exemplos que podem ajudar a esclarecer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Vamos começar comentando uma convenção de versionamento de software sugerida pela Microsoft para basear nossa conversação num exemplo bem vivo. Eles dividem o número em quatro partes: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pt-BR"/>
              <a:t>(Maior).(Menor).(Compilação).(Revisão)</a:t>
            </a:r>
            <a:endParaRPr b="1"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pt-BR"/>
              <a:t>( (major.minor[.build[.revision]]) no original em inglês )</a:t>
            </a:r>
            <a:r>
              <a:rPr b="1" lang="pt-BR"/>
              <a:t>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Versionamento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Exemplo: </a:t>
            </a:r>
            <a:r>
              <a:rPr lang="pt-BR"/>
              <a:t>Um software em sua versão 4.0.0.0 não deve ser compatível com a versão 3.1.5.5. Você deve incrementar a parte ‘Maior’ toda vez que incluir uma mudança significativa no software que vá impedir o uso da versão anterior.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Um incremento na parte Compilação indica uma provável continuação de compatibilidade. Geralmente indica que foi incluído um pacote de correções (patches) ou um upgrade pequeno. Por exemplo, a versão 3.1.8.0 provavelmente será compatível com a versão 3.1.7.0.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Um novo número de Revisão indica a eliminação de bugs menores e pequenos ajustes mantendo a compatibilidade com a versão anterior; uma versão 3.1.8.13 pode ser uma correção mandatória da versão 3.1.8.12.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Versionamento de software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Atividade Prática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Busque, na internet, mais informações sobre: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Programas que utilizam o padrão de versionamento estudados;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programas que Não utilizam ou que não irão mais utilizar o padrão de versionamento;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Sistema de Controle de Versão (Version Control System ou VCS)</a:t>
            </a:r>
            <a:r>
              <a:rPr lang="pt-BR"/>
              <a:t> permite reverter arquivos para um estado anterior, reverter um projeto inteiro para um estado anterior, comparar mudanças feitas ao decorrer do tempo, ver quem foi o último a modificar algo que pode estar causando problemas, quem introduziu um bug e quando, e muito mais.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Sistemas de Controle de Versão Locais: </a:t>
            </a:r>
            <a:r>
              <a:rPr lang="pt-BR"/>
              <a:t>O método preferido de controle de versão por muitas pessoas é copiar arquivos em outro diretório.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Sistemas de Controle de Versão Centralizados: </a:t>
            </a:r>
            <a:r>
              <a:rPr lang="pt-BR"/>
              <a:t>Esses sistemas, como por exemplo o CVS, Subversion e Perforce, possuem um único servidor central que contém todos os arquivos versionados e vários clientes que podem resgatar (check out) os arquivos do servidor.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Criando um repositório local:</a:t>
            </a:r>
            <a:endParaRPr b="1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cd meuprojeto</a:t>
            </a:r>
            <a:endParaRPr i="1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init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ter certeza que o repositório foi criado:  </a:t>
            </a:r>
            <a:r>
              <a:rPr b="1" i="1" lang="pt-BR"/>
              <a:t>git status</a:t>
            </a:r>
            <a:endParaRPr b="1"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Adicionando arquivos novos ou modificados no Stage </a:t>
            </a:r>
            <a:r>
              <a:rPr lang="pt-BR"/>
              <a:t>(é um local temporário que armazena a referência para arquivos a serem versionados antes de serem commitados):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add arquivo.txt  	git add *.py		git add . (para add todos os arquivos)</a:t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Commits em arquivos: </a:t>
            </a:r>
            <a:r>
              <a:rPr lang="pt-BR"/>
              <a:t>Apenas arquivos no Stage podem ser commitados.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commit -m "Mensagem"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commit -a -m "Mensagem" (‘commit a’ adiciona também os arquivos versionados mesmo não estando no Stage)</a:t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Voltando commits anteriores:</a:t>
            </a:r>
            <a:r>
              <a:rPr b="1" i="1" lang="pt-BR"/>
              <a:t> </a:t>
            </a:r>
            <a:endParaRPr b="1"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	git reset --hard HEAD~1 (volta ao último commit)</a:t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	git reset --soft HEAD~1 (volta ao último commit e mantém os últimos arquivos no Stage)</a:t>
            </a:r>
            <a:endParaRPr i="1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reset --hard XXXX (Volta para o commit com a hash XXXX)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Configurando informações sobre o autor dos commits:</a:t>
            </a:r>
            <a:endParaRPr b="1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config --global user.name "Gustavo"</a:t>
            </a:r>
            <a:endParaRPr i="1"/>
          </a:p>
          <a:p>
            <a:pPr indent="45720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config --global user.email "gustavo@gustavohenrique.net"</a:t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A opção “--global” afeta todas as configuração do computador. Já a opção “--local” afeta apenas as configurações do projeto em uso. Quando a opção for “--global” for omitida, por padrão será tratada como configurações locais.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É possível alterar essas informações no arquivo ~/.gitconfig ou ~/.git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Conteúdos 	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9450" y="1270300"/>
            <a:ext cx="76887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Práticas gerais de código seguro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Top 10 de vulnerabilidades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Políticas de tratamento de segurança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Versionamento de software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Sistema de Controle de Versão: GIT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Práticas do versionamento: GitHub e Bitbucket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Define e remove repositório remoto (origin)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remote add origin url_repositório (Adiciona um repositório como remoto)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remote remove origin (Remove o repositório remoto)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Clonando repositórios: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clone url_repositório (Clonar um repositório)</a:t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Atualizar repositório local (master) e  envia commit para o remoto (origin):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pull origin master (Atualizar repositório local a partir do repositório remoto)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push origin master (Envia o commit local para o repositório remoto)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Tags</a:t>
            </a:r>
            <a:r>
              <a:rPr lang="pt-BR"/>
              <a:t>: Uma tag é utilizada para criar uma versão de lançamento.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tag v1.0 (Cria a tag v1.0)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push origin v1.0 (Envia a tag v1.0)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push --tags (Envia todas as tags)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checkout -b &lt;branch&gt; v1.0 (Cria um branch a partir da tag v1.0)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Conflitos: </a:t>
            </a:r>
            <a:r>
              <a:rPr lang="pt-BR"/>
              <a:t>Quanto mais tempo demorar para atualizar um branch a partir do master (git rebase), maior será a chance de haver conflitos depois.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u="sng"/>
              <a:t>O rebase é destrutivo</a:t>
            </a:r>
            <a:r>
              <a:rPr b="1" lang="pt-BR"/>
              <a:t>, </a:t>
            </a:r>
            <a:r>
              <a:rPr lang="pt-BR"/>
              <a:t>se estiver trabalhando em um servidor remoto deve usar o merge.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rebase --skip (Perde o arquivo novo)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rebase --abort (Cancela o rebase)</a:t>
            </a:r>
            <a:endParaRPr i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rebase --continue (Para continuar após lidar com o conflito manualmente)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Git Merge :</a:t>
            </a:r>
            <a:r>
              <a:rPr lang="pt-BR"/>
              <a:t> Junte dois ou mais históricos de desenvolvimento juntos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Sistema de Controle de Versão: GIT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017725"/>
            <a:ext cx="8520600" cy="3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Branches</a:t>
            </a:r>
            <a:r>
              <a:rPr lang="pt-BR"/>
              <a:t>: Cada branch deve ter uma única funcionalidade. É recomendado criar um novo branch a partir do master e aplicar os merges nele para efeito de simulação.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branch (Lista os branches)</a:t>
            </a:r>
            <a:endParaRPr i="1"/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branch novobranch (Cria um novo o branch)</a:t>
            </a:r>
            <a:endParaRPr i="1"/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branch -d novobranch (Apaga o branch)</a:t>
            </a:r>
            <a:endParaRPr i="1"/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branch -D novobranch (Força a remoção do branch)</a:t>
            </a:r>
            <a:endParaRPr i="1"/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checkout master (Retorna ao branch master)</a:t>
            </a:r>
            <a:endParaRPr i="1"/>
          </a:p>
          <a:p>
            <a:pPr indent="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git rebase master (Atualiza um branch com o que há de novo no master)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Práticas gerais de código seguro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Aposte na simplicidade: </a:t>
            </a:r>
            <a:r>
              <a:rPr lang="pt-BR" sz="2000"/>
              <a:t>Complexidade é a morte de todos os softwares e aplicativos;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Seja vigilante com arquivos de terceiros: </a:t>
            </a:r>
            <a:r>
              <a:rPr lang="pt-BR" sz="2000"/>
              <a:t> A maioria dos projetos depende fortemente de arquivos de terceiros – de código aberto ou não. Certifique-se de usar bibliotecas estão já foram testadas muitas vezes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Evite a abordagem invadir para corrigir:</a:t>
            </a:r>
            <a:r>
              <a:rPr lang="pt-BR" sz="2000"/>
              <a:t> Invadir para corrigir é um estilo de gerenciamento de vulnerabilidades que espera por ataques antes que o desenvolvimento seguro seja implementado totalmente.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Práticas gerais de código seguro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Prefira a mutabilidade: </a:t>
            </a:r>
            <a:r>
              <a:rPr lang="pt-BR" sz="2000"/>
              <a:t>Mutabilidade é a capacidade de alterar os valores no código depois de terem sido criados. Em linguagens orientadas a objetos (OO), mutabilidade básica é comum, e os objetos podem até ser clonados após a criação.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Automatize os testes de segurança: </a:t>
            </a:r>
            <a:r>
              <a:rPr lang="pt-BR" sz="2000"/>
              <a:t>Testes automatizados são capazes de construir qualidade em aplicativos. A mesma abordagem pode expor falhas no código que podem ser exploradas por futuros ataques.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Práticas gerais de código seguro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Atividade Prática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Busque na internet informações sobre: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Práticas gerais de código seguro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Boas práticas na programação de sua preferência (JS, PHP, JAVA, etc);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Top 10 de vulnerabilidades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</a:t>
            </a:r>
            <a:r>
              <a:rPr b="1" lang="pt-BR"/>
              <a:t>OWASP (Open Web Application Security Project)</a:t>
            </a:r>
            <a:r>
              <a:rPr lang="pt-BR"/>
              <a:t>, ou Projeto Aberto de Segurança em Aplicações Web, é uma comunidade online que cria e disponibiliza de forma gratuita artigos, metodologias, documentação, ferramentas e tecnologias no campo da segurança de aplicações web.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Todas as ferramentas, documentos, fóruns e capítulos do OWASP são gratuitos e abertos a todos os interessados em aperfeiçoar a segurança em aplicações. Promovemos a abordagem da segurança em aplicações como um problema de pessoas, processos e tecnologia.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 OWASP não é filiada a nenhuma empresa de tecnologia, apesar de apoiar o uso de tecnologia de segurança comercial.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Top 10 de vulnerabilidades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OWASP Top 10 é um documento de conscientização para a segurança das aplicações web. Ele representa um amplo consenso sobre o que são as falhas de segurança de aplicativos web mais importantes. 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4668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{FB328F4B-D533-41E3-895C-9C6BDFF24EB3}</a:tableStyleId>
              </a:tblPr>
              <a:tblGrid>
                <a:gridCol w="3622625"/>
                <a:gridCol w="4643825"/>
              </a:tblGrid>
              <a:tr h="381000"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 OWASP Top 10 de 2017 foi: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Injeção de Código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Quebra de Autenticação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Exposição de Dados Sensíveis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Entidades Externas de XML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Quebra de Controle de Acesso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Configuração Incorreta de Segurança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Cross-Site Scripting (XSS)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Deserialização Insegura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Utilização de Componentes com Vulnerabilidades Conhecidas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 e Monitoramento Ineficientes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Top 10 de vulnerabilidades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Atividade Prática</a:t>
            </a:r>
            <a:endParaRPr b="1" sz="20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Busque, na internet, mais informações sobre: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Detalhes sobre as TOP 10 vulnerabilidades;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Aponte duas vulnerabilidades que você pode tratar com os conhecimentos que você possui;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Aponte  e debata duas vulnerabilidades que você desconhece completamente;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Políticas de tratamento de segurança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pt-BR" sz="2000"/>
              <a:t>OWASP Top 10 Controles Preventivos</a:t>
            </a:r>
            <a:r>
              <a:rPr lang="pt-BR" sz="2000"/>
              <a:t> é uma lista de técnicas de segurança que devem ser incluídos em cada projeto de desenvolvimento de software. Eles são ordenados por ordem de importância, sendo o primeiro o mais importante:</a:t>
            </a:r>
            <a:endParaRPr sz="2000"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311700" y="251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{FB328F4B-D533-41E3-895C-9C6BDFF24EB3}</a:tableStyleId>
              </a:tblPr>
              <a:tblGrid>
                <a:gridCol w="4185550"/>
                <a:gridCol w="4335050"/>
              </a:tblGrid>
              <a:tr h="2160775">
                <a:tc>
                  <a:txBody>
                    <a:bodyPr/>
                    <a:lstStyle/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Verificar a segurança cedo e frequentemente;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Parametrizar consultas;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Codificar dados;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Validar todas as entradas;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Implementar controles de identidade e autenticação;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Implementar controles de acesso;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Proteger os dados;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Implementar LOG e detecção de intrusão;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Aproveitar as estruturas de segurança e bibliotecas;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-342900" lvl="0" marL="4572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Average"/>
                        <a:buAutoNum type="arabicPeriod" startAt="6"/>
                      </a:pPr>
                      <a:r>
                        <a:rPr lang="pt-BR" sz="1800" u="none" cap="none" strike="noStrike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Manipulação de erros e exceções.</a:t>
                      </a:r>
                      <a:endParaRPr sz="1800" u="none" cap="none" strike="noStrike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