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7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  <p:sldMasterId id="2147483660" r:id="rId2"/>
    <p:sldMasterId id="2147483672" r:id="rId3"/>
    <p:sldMasterId id="2147483684" r:id="rId4"/>
    <p:sldMasterId id="2147483718" r:id="rId5"/>
    <p:sldMasterId id="2147483732" r:id="rId6"/>
    <p:sldMasterId id="2147483746" r:id="rId7"/>
    <p:sldMasterId id="2147483760" r:id="rId8"/>
  </p:sldMasterIdLst>
  <p:sldIdLst>
    <p:sldId id="256" r:id="rId9"/>
    <p:sldId id="263" r:id="rId10"/>
    <p:sldId id="262" r:id="rId11"/>
    <p:sldId id="264" r:id="rId12"/>
    <p:sldId id="265" r:id="rId13"/>
    <p:sldId id="266" r:id="rId14"/>
    <p:sldId id="267" r:id="rId15"/>
    <p:sldId id="268" r:id="rId16"/>
    <p:sldId id="275" r:id="rId17"/>
    <p:sldId id="269" r:id="rId18"/>
    <p:sldId id="270" r:id="rId19"/>
    <p:sldId id="271" r:id="rId20"/>
    <p:sldId id="276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accent5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17779A1-0C0D-9F67-8C94-A40AF204D53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309599" y="104400"/>
            <a:ext cx="7580987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tx1"/>
                </a:solidFill>
                <a:latin typeface="Barlow Medium" panose="00000600000000000000" pitchFamily="2" charset="0"/>
              </a:rPr>
              <a:t>Communication Professionnelle</a:t>
            </a:r>
          </a:p>
        </p:txBody>
      </p:sp>
    </p:spTree>
    <p:extLst>
      <p:ext uri="{BB962C8B-B14F-4D97-AF65-F5344CB8AC3E}">
        <p14:creationId xmlns:p14="http://schemas.microsoft.com/office/powerpoint/2010/main" val="188592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32128141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6525" y="628455"/>
            <a:ext cx="105552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96236"/>
            <a:ext cx="6172200" cy="4564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304174"/>
            <a:ext cx="3932237" cy="4564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56525" y="268455"/>
            <a:ext cx="105552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75998916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8800" y="638503"/>
            <a:ext cx="1051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8800" y="278503"/>
            <a:ext cx="1051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383193556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5049596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7600" y="638600"/>
            <a:ext cx="104868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7600" y="281003"/>
            <a:ext cx="104868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303506"/>
            <a:ext cx="11595600" cy="199477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3261646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6106" y="638599"/>
            <a:ext cx="10488294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6106" y="281002"/>
            <a:ext cx="10488294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313234"/>
            <a:ext cx="11595600" cy="475276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150945196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accent5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17779A1-0C0D-9F67-8C94-A40AF204D53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309600" y="104400"/>
            <a:ext cx="4867200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tx1"/>
                </a:solidFill>
                <a:latin typeface="Barlow Medium" panose="00000600000000000000" pitchFamily="2" charset="0"/>
              </a:rPr>
              <a:t>Bureautique</a:t>
            </a:r>
          </a:p>
        </p:txBody>
      </p:sp>
    </p:spTree>
    <p:extLst>
      <p:ext uri="{BB962C8B-B14F-4D97-AF65-F5344CB8AC3E}">
        <p14:creationId xmlns:p14="http://schemas.microsoft.com/office/powerpoint/2010/main" val="373672892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20753364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20192820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67610889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63556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ADEE6-C106-44FC-55A3-49C49D5744E6}"/>
              </a:ext>
            </a:extLst>
          </p:cNvPr>
          <p:cNvSpPr/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4344542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315996029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31221702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936611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288424276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A89C776-E50B-3DBA-C279-FDABB2BB23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12192000" cy="11052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8C4582-28A5-6BD1-0D32-A34A20276A4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632" y="5752707"/>
            <a:ext cx="12192000" cy="11052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3">
            <a:extLst>
              <a:ext uri="{FF2B5EF4-FFF2-40B4-BE49-F238E27FC236}">
                <a16:creationId xmlns:a16="http://schemas.microsoft.com/office/drawing/2014/main" id="{A1931F9A-17B1-5632-8308-FC711E68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1548"/>
            <a:ext cx="72000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I. TITRE GRANDE PARTIE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1503D0E6-BFD2-67DB-C6C5-E62B730A3C5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3" r="40000" b="-73"/>
          <a:stretch/>
        </p:blipFill>
        <p:spPr>
          <a:xfrm>
            <a:off x="8081520" y="3600"/>
            <a:ext cx="4110480" cy="68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1097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u text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21">
            <a:extLst>
              <a:ext uri="{FF2B5EF4-FFF2-40B4-BE49-F238E27FC236}">
                <a16:creationId xmlns:a16="http://schemas.microsoft.com/office/drawing/2014/main" id="{4A78B854-ABD9-E06D-42C3-27A2DC0668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8799" y="1160463"/>
            <a:ext cx="11595600" cy="490696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563C68E8-ACAA-1650-6B2A-83620CB61C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1. Titre de sous-partie (</a:t>
            </a:r>
            <a:r>
              <a:rPr lang="fr-FR" dirty="0" err="1"/>
              <a:t>H3</a:t>
            </a:r>
            <a:r>
              <a:rPr lang="fr-FR" dirty="0"/>
              <a:t>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9A5318-1BAB-C2EC-55D6-AB1D1F37ED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I. Fil d’ariane (rappel titre grande partie)</a:t>
            </a:r>
          </a:p>
        </p:txBody>
      </p:sp>
    </p:spTree>
    <p:extLst>
      <p:ext uri="{BB962C8B-B14F-4D97-AF65-F5344CB8AC3E}">
        <p14:creationId xmlns:p14="http://schemas.microsoft.com/office/powerpoint/2010/main" val="1342104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FBAE40"/>
          </p15:clr>
        </p15:guide>
        <p15:guide id="2" pos="189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u tab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EFF31792-FBDF-4872-0165-4134022053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1. Titre de sous-partie (</a:t>
            </a:r>
            <a:r>
              <a:rPr lang="fr-FR" dirty="0" err="1"/>
              <a:t>H3</a:t>
            </a:r>
            <a:r>
              <a:rPr lang="fr-FR" dirty="0"/>
              <a:t>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F4EF1965-92EC-B0CA-B8E2-64C811DBE1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I. Fil d’ariane (rappel titre grande partie)</a:t>
            </a:r>
          </a:p>
        </p:txBody>
      </p:sp>
      <p:sp>
        <p:nvSpPr>
          <p:cNvPr id="5" name="Espace réservé du texte 21">
            <a:extLst>
              <a:ext uri="{FF2B5EF4-FFF2-40B4-BE49-F238E27FC236}">
                <a16:creationId xmlns:a16="http://schemas.microsoft.com/office/drawing/2014/main" id="{D7828FC4-C3ED-3C70-5083-D4B41DBE9F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8799" y="1160463"/>
            <a:ext cx="11595600" cy="178783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>
              <a:defRPr sz="200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>
              <a:defRPr sz="200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2" name="Espace réservé du tableau 6">
            <a:extLst>
              <a:ext uri="{FF2B5EF4-FFF2-40B4-BE49-F238E27FC236}">
                <a16:creationId xmlns:a16="http://schemas.microsoft.com/office/drawing/2014/main" id="{1B7E72DA-C081-0B94-EF30-694A5092C723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254808" y="3059399"/>
            <a:ext cx="9682385" cy="3016576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6751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0">
          <p15:clr>
            <a:srgbClr val="FBAE40"/>
          </p15:clr>
        </p15:guide>
        <p15:guide id="2" pos="1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14343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674816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443401-766E-C091-2CFA-45CD41387FCD}"/>
              </a:ext>
            </a:extLst>
          </p:cNvPr>
          <p:cNvSpPr txBox="1"/>
          <p:nvPr userDrawn="1"/>
        </p:nvSpPr>
        <p:spPr>
          <a:xfrm>
            <a:off x="309600" y="104400"/>
            <a:ext cx="4867200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bg2"/>
                </a:solidFill>
                <a:latin typeface="Barlow Medium" panose="00000600000000000000" pitchFamily="2" charset="0"/>
              </a:rPr>
              <a:t>Accessibilité</a:t>
            </a:r>
          </a:p>
        </p:txBody>
      </p:sp>
    </p:spTree>
    <p:extLst>
      <p:ext uri="{BB962C8B-B14F-4D97-AF65-F5344CB8AC3E}">
        <p14:creationId xmlns:p14="http://schemas.microsoft.com/office/powerpoint/2010/main" val="3461759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524771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7D8951-2873-9671-3760-07D2AA1F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7F26E-0C3B-A549-C7AA-016B57FB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06708" y="5954400"/>
            <a:ext cx="2479542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2A14A3-1F47-B289-0F78-D9469CD7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0"/>
            <a:ext cx="4114799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7246550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72465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470819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423446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3764393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892E69-C949-6E2F-F629-B408E8153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31415-7236-C450-54FE-897D078A76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07190" y="5954400"/>
            <a:ext cx="2384809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E07454-DCB2-5EC9-2EC1-98D897C041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0"/>
            <a:ext cx="4114799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52342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96016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8200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57270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48365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2555629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ADEE6-C106-44FC-55A3-49C49D5744E6}"/>
              </a:ext>
            </a:extLst>
          </p:cNvPr>
          <p:cNvSpPr/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569318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8918199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6380255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accent6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A04684-1384-70BA-563C-E67BB9C25E87}"/>
              </a:ext>
            </a:extLst>
          </p:cNvPr>
          <p:cNvSpPr txBox="1"/>
          <p:nvPr userDrawn="1"/>
        </p:nvSpPr>
        <p:spPr>
          <a:xfrm>
            <a:off x="309600" y="104400"/>
            <a:ext cx="4867200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tx1"/>
                </a:solidFill>
                <a:latin typeface="Barlow Medium" panose="00000600000000000000" pitchFamily="2" charset="0"/>
              </a:rPr>
              <a:t>Bases de données</a:t>
            </a:r>
          </a:p>
        </p:txBody>
      </p:sp>
    </p:spTree>
    <p:extLst>
      <p:ext uri="{BB962C8B-B14F-4D97-AF65-F5344CB8AC3E}">
        <p14:creationId xmlns:p14="http://schemas.microsoft.com/office/powerpoint/2010/main" val="34522887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005263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7D8951-2873-9671-3760-07D2AA1F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7F26E-0C3B-A549-C7AA-016B57FB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06708" y="5954400"/>
            <a:ext cx="2479542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2A14A3-1F47-B289-0F78-D9469CD7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1"/>
            <a:ext cx="4114799" cy="685799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7246550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72465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319495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7D8951-2873-9671-3760-07D2AA1F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7F26E-0C3B-A549-C7AA-016B57FB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06708" y="5954400"/>
            <a:ext cx="2479542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2A14A3-1F47-B289-0F78-D9469CD7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0"/>
            <a:ext cx="4114799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7246550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72465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39810475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1223287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3964877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892E69-C949-6E2F-F629-B408E8153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31415-7236-C450-54FE-897D078A7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07190" y="5954400"/>
            <a:ext cx="2384809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E07454-DCB2-5EC9-2EC1-98D897C04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1"/>
            <a:ext cx="4114799" cy="685799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12739536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35737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7333758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9199825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8935261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ADEE6-C106-44FC-55A3-49C49D5744E6}"/>
              </a:ext>
            </a:extLst>
          </p:cNvPr>
          <p:cNvSpPr/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52754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194059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102101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0516457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accent6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A04684-1384-70BA-563C-E67BB9C25E87}"/>
              </a:ext>
            </a:extLst>
          </p:cNvPr>
          <p:cNvSpPr txBox="1"/>
          <p:nvPr userDrawn="1"/>
        </p:nvSpPr>
        <p:spPr>
          <a:xfrm>
            <a:off x="309600" y="104400"/>
            <a:ext cx="4867200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bg2"/>
                </a:solidFill>
                <a:latin typeface="Barlow Medium" panose="00000600000000000000" pitchFamily="2" charset="0"/>
              </a:rPr>
              <a:t>Administration système</a:t>
            </a:r>
          </a:p>
        </p:txBody>
      </p:sp>
    </p:spTree>
    <p:extLst>
      <p:ext uri="{BB962C8B-B14F-4D97-AF65-F5344CB8AC3E}">
        <p14:creationId xmlns:p14="http://schemas.microsoft.com/office/powerpoint/2010/main" val="23667834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8924107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7D8951-2873-9671-3760-07D2AA1F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7F26E-0C3B-A549-C7AA-016B57FB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06708" y="5954400"/>
            <a:ext cx="2479542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2A14A3-1F47-B289-0F78-D9469CD7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1"/>
            <a:ext cx="4114799" cy="685799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7246550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72465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35243064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1444423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9940774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892E69-C949-6E2F-F629-B408E8153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31415-7236-C450-54FE-897D078A7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07190" y="5954400"/>
            <a:ext cx="2384809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E07454-DCB2-5EC9-2EC1-98D897C04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1"/>
            <a:ext cx="4114799" cy="685799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3134795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9849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9101215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3483532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400132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9630250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ADEE6-C106-44FC-55A3-49C49D5744E6}"/>
              </a:ext>
            </a:extLst>
          </p:cNvPr>
          <p:cNvSpPr/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82735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8477008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8682121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accent6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A04684-1384-70BA-563C-E67BB9C25E87}"/>
              </a:ext>
            </a:extLst>
          </p:cNvPr>
          <p:cNvSpPr txBox="1"/>
          <p:nvPr userDrawn="1"/>
        </p:nvSpPr>
        <p:spPr>
          <a:xfrm>
            <a:off x="309600" y="104400"/>
            <a:ext cx="4867200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bg2"/>
                </a:solidFill>
                <a:latin typeface="Barlow Medium" panose="00000600000000000000" pitchFamily="2" charset="0"/>
              </a:rPr>
              <a:t>Développement</a:t>
            </a:r>
          </a:p>
        </p:txBody>
      </p:sp>
    </p:spTree>
    <p:extLst>
      <p:ext uri="{BB962C8B-B14F-4D97-AF65-F5344CB8AC3E}">
        <p14:creationId xmlns:p14="http://schemas.microsoft.com/office/powerpoint/2010/main" val="1787204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40514193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7D8951-2873-9671-3760-07D2AA1F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7F26E-0C3B-A549-C7AA-016B57FB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06708" y="5954400"/>
            <a:ext cx="2479542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2A14A3-1F47-B289-0F78-D9469CD7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1"/>
            <a:ext cx="4114798" cy="685799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7246550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72465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130135006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78046802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445540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892E69-C949-6E2F-F629-B408E8153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31415-7236-C450-54FE-897D078A7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07190" y="5954400"/>
            <a:ext cx="2384809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E07454-DCB2-5EC9-2EC1-98D897C04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1"/>
            <a:ext cx="4114798" cy="685799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30626121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80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892E69-C949-6E2F-F629-B408E8153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31415-7236-C450-54FE-897D078A7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07190" y="5954400"/>
            <a:ext cx="2384809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E07454-DCB2-5EC9-2EC1-98D897C04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0"/>
            <a:ext cx="4114799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123094329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8073001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5116036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402026544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ADEE6-C106-44FC-55A3-49C49D5744E6}"/>
              </a:ext>
            </a:extLst>
          </p:cNvPr>
          <p:cNvSpPr/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5796076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8423889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67854896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accent4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A04684-1384-70BA-563C-E67BB9C25E87}"/>
              </a:ext>
            </a:extLst>
          </p:cNvPr>
          <p:cNvSpPr txBox="1"/>
          <p:nvPr userDrawn="1"/>
        </p:nvSpPr>
        <p:spPr>
          <a:xfrm>
            <a:off x="309600" y="104400"/>
            <a:ext cx="4867200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bg2"/>
                </a:solidFill>
                <a:latin typeface="Barlow Medium" panose="00000600000000000000" pitchFamily="2" charset="0"/>
              </a:rPr>
              <a:t>Graphisme</a:t>
            </a:r>
          </a:p>
        </p:txBody>
      </p:sp>
    </p:spTree>
    <p:extLst>
      <p:ext uri="{BB962C8B-B14F-4D97-AF65-F5344CB8AC3E}">
        <p14:creationId xmlns:p14="http://schemas.microsoft.com/office/powerpoint/2010/main" val="70441446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22192191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7D8951-2873-9671-3760-07D2AA1F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7F26E-0C3B-A549-C7AA-016B57FB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06708" y="5954400"/>
            <a:ext cx="2479542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2A14A3-1F47-B289-0F78-D9469CD7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2"/>
            <a:ext cx="4114798" cy="685799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7246550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72465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144943114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87877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598691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67852752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892E69-C949-6E2F-F629-B408E8153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31415-7236-C450-54FE-897D078A7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07190" y="5954400"/>
            <a:ext cx="2384809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E07454-DCB2-5EC9-2EC1-98D897C04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2"/>
            <a:ext cx="4114798" cy="685799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24138156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19786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4466130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51877241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66791534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ADEE6-C106-44FC-55A3-49C49D5744E6}"/>
              </a:ext>
            </a:extLst>
          </p:cNvPr>
          <p:cNvSpPr/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739110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814170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4521532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accent4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A04684-1384-70BA-563C-E67BB9C25E87}"/>
              </a:ext>
            </a:extLst>
          </p:cNvPr>
          <p:cNvSpPr txBox="1"/>
          <p:nvPr userDrawn="1"/>
        </p:nvSpPr>
        <p:spPr>
          <a:xfrm>
            <a:off x="309600" y="104400"/>
            <a:ext cx="4867200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tx1"/>
                </a:solidFill>
                <a:latin typeface="Barlow Medium" panose="00000600000000000000" pitchFamily="2" charset="0"/>
              </a:rPr>
              <a:t>Suite Adobe</a:t>
            </a:r>
          </a:p>
        </p:txBody>
      </p:sp>
    </p:spTree>
    <p:extLst>
      <p:ext uri="{BB962C8B-B14F-4D97-AF65-F5344CB8AC3E}">
        <p14:creationId xmlns:p14="http://schemas.microsoft.com/office/powerpoint/2010/main" val="126114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304197733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49720302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7D8951-2873-9671-3760-07D2AA1F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7F26E-0C3B-A549-C7AA-016B57FB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06708" y="5954400"/>
            <a:ext cx="2479542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2A14A3-1F47-B289-0F78-D9469CD7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2"/>
            <a:ext cx="4114797" cy="685799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7246550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72465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144560219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403551739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346473227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892E69-C949-6E2F-F629-B408E8153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31415-7236-C450-54FE-897D078A7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07190" y="5954400"/>
            <a:ext cx="2384809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E07454-DCB2-5EC9-2EC1-98D897C04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2"/>
            <a:ext cx="4114797" cy="685799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254264366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13384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17852929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63420833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66514510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ADEE6-C106-44FC-55A3-49C49D5744E6}"/>
              </a:ext>
            </a:extLst>
          </p:cNvPr>
          <p:cNvSpPr/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1404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34143914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4131502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286099095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</p:spTree>
    <p:extLst>
      <p:ext uri="{BB962C8B-B14F-4D97-AF65-F5344CB8AC3E}">
        <p14:creationId xmlns:p14="http://schemas.microsoft.com/office/powerpoint/2010/main" val="114321483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3609" y="647125"/>
            <a:ext cx="10556522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276140"/>
            <a:ext cx="11595600" cy="4789859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47209" y="287125"/>
            <a:ext cx="10556522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313093419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04843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0484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261551009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4278" y="647122"/>
            <a:ext cx="105552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256044"/>
            <a:ext cx="5181600" cy="47952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256044"/>
            <a:ext cx="5181600" cy="47952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34278" y="287122"/>
            <a:ext cx="105552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50469750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1746" y="647118"/>
            <a:ext cx="104868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286188"/>
            <a:ext cx="5157787" cy="69692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86188"/>
            <a:ext cx="5183188" cy="69692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51746" y="287118"/>
            <a:ext cx="104868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66376311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63303838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09350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8178" y="636583"/>
            <a:ext cx="105552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256044"/>
            <a:ext cx="6172200" cy="460500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263982"/>
            <a:ext cx="3932237" cy="46050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68178" y="276583"/>
            <a:ext cx="105552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38725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7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image" Target="../media/image12.png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0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5" Type="http://schemas.openxmlformats.org/officeDocument/2006/relationships/image" Target="../media/image14.png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104.xml"/><Relationship Id="rId18" Type="http://schemas.openxmlformats.org/officeDocument/2006/relationships/slideLayout" Target="../slideLayouts/slideLayout109.xml"/><Relationship Id="rId26" Type="http://schemas.openxmlformats.org/officeDocument/2006/relationships/theme" Target="../theme/theme8.xml"/><Relationship Id="rId3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103.xml"/><Relationship Id="rId17" Type="http://schemas.openxmlformats.org/officeDocument/2006/relationships/slideLayout" Target="../slideLayouts/slideLayout108.xml"/><Relationship Id="rId25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93.xml"/><Relationship Id="rId16" Type="http://schemas.openxmlformats.org/officeDocument/2006/relationships/slideLayout" Target="../slideLayouts/slideLayout107.xml"/><Relationship Id="rId20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24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96.xml"/><Relationship Id="rId15" Type="http://schemas.openxmlformats.org/officeDocument/2006/relationships/slideLayout" Target="../slideLayouts/slideLayout106.xml"/><Relationship Id="rId23" Type="http://schemas.openxmlformats.org/officeDocument/2006/relationships/slideLayout" Target="../slideLayouts/slideLayout114.xml"/><Relationship Id="rId28" Type="http://schemas.openxmlformats.org/officeDocument/2006/relationships/image" Target="../media/image17.png"/><Relationship Id="rId10" Type="http://schemas.openxmlformats.org/officeDocument/2006/relationships/slideLayout" Target="../slideLayouts/slideLayout101.xml"/><Relationship Id="rId19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Relationship Id="rId14" Type="http://schemas.openxmlformats.org/officeDocument/2006/relationships/slideLayout" Target="../slideLayouts/slideLayout105.xml"/><Relationship Id="rId22" Type="http://schemas.openxmlformats.org/officeDocument/2006/relationships/slideLayout" Target="../slideLayouts/slideLayout113.xml"/><Relationship Id="rId27" Type="http://schemas.openxmlformats.org/officeDocument/2006/relationships/image" Target="../media/image1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DA91854-D6AB-E522-9744-69B6138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904874"/>
          </a:xfrm>
          <a:prstGeom prst="rect">
            <a:avLst/>
          </a:prstGeom>
        </p:spPr>
      </p:pic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157C1E17-AA0E-C242-6C46-D5F832160274}"/>
              </a:ext>
            </a:extLst>
          </p:cNvPr>
          <p:cNvSpPr txBox="1"/>
          <p:nvPr userDrawn="1"/>
        </p:nvSpPr>
        <p:spPr>
          <a:xfrm>
            <a:off x="10325404" y="6494535"/>
            <a:ext cx="1696914" cy="2282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https://formation.ls-a.fr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F5C3E3-A0E9-86F7-094F-8160F4DA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200" y="6217200"/>
            <a:ext cx="174970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6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84" r:id="rId12"/>
    <p:sldLayoutId id="214748378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DA91854-D6AB-E522-9744-69B6138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904874"/>
          </a:xfrm>
          <a:prstGeom prst="rect">
            <a:avLst/>
          </a:prstGeom>
        </p:spPr>
      </p:pic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157C1E17-AA0E-C242-6C46-D5F832160274}"/>
              </a:ext>
            </a:extLst>
          </p:cNvPr>
          <p:cNvSpPr txBox="1"/>
          <p:nvPr userDrawn="1"/>
        </p:nvSpPr>
        <p:spPr>
          <a:xfrm>
            <a:off x="10325404" y="6494535"/>
            <a:ext cx="1696914" cy="2282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https://formation.ls-a.fr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F5C3E3-A0E9-86F7-094F-8160F4DA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200" y="6217200"/>
            <a:ext cx="174970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6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85" r:id="rId12"/>
    <p:sldLayoutId id="214748378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DA91854-D6AB-E522-9744-69B6138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" y="0"/>
            <a:ext cx="12191990" cy="904874"/>
          </a:xfrm>
          <a:prstGeom prst="rect">
            <a:avLst/>
          </a:prstGeom>
        </p:spPr>
      </p:pic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157C1E17-AA0E-C242-6C46-D5F832160274}"/>
              </a:ext>
            </a:extLst>
          </p:cNvPr>
          <p:cNvSpPr txBox="1"/>
          <p:nvPr userDrawn="1"/>
        </p:nvSpPr>
        <p:spPr>
          <a:xfrm>
            <a:off x="10325404" y="6494535"/>
            <a:ext cx="1696914" cy="2282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https://formation.ls-a.fr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F5C3E3-A0E9-86F7-094F-8160F4DA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200" y="6217200"/>
            <a:ext cx="174970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4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786" r:id="rId12"/>
    <p:sldLayoutId id="21474837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DA91854-D6AB-E522-9744-69B6138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" y="0"/>
            <a:ext cx="12191990" cy="904874"/>
          </a:xfrm>
          <a:prstGeom prst="rect">
            <a:avLst/>
          </a:prstGeom>
        </p:spPr>
      </p:pic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157C1E17-AA0E-C242-6C46-D5F832160274}"/>
              </a:ext>
            </a:extLst>
          </p:cNvPr>
          <p:cNvSpPr txBox="1"/>
          <p:nvPr userDrawn="1"/>
        </p:nvSpPr>
        <p:spPr>
          <a:xfrm>
            <a:off x="10325404" y="6494535"/>
            <a:ext cx="1696914" cy="2282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https://formation.ls-a.fr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F5C3E3-A0E9-86F7-094F-8160F4DA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200" y="6217200"/>
            <a:ext cx="174970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3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87" r:id="rId12"/>
    <p:sldLayoutId id="214748377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DA91854-D6AB-E522-9744-69B6138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" y="0"/>
            <a:ext cx="12191990" cy="904873"/>
          </a:xfrm>
          <a:prstGeom prst="rect">
            <a:avLst/>
          </a:prstGeom>
        </p:spPr>
      </p:pic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157C1E17-AA0E-C242-6C46-D5F832160274}"/>
              </a:ext>
            </a:extLst>
          </p:cNvPr>
          <p:cNvSpPr txBox="1"/>
          <p:nvPr userDrawn="1"/>
        </p:nvSpPr>
        <p:spPr>
          <a:xfrm>
            <a:off x="10325404" y="6494535"/>
            <a:ext cx="1696914" cy="2282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https://formation.ls-a.fr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F5C3E3-A0E9-86F7-094F-8160F4DA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200" y="6217200"/>
            <a:ext cx="174970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88" r:id="rId12"/>
    <p:sldLayoutId id="21474837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DA91854-D6AB-E522-9744-69B6138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" y="0"/>
            <a:ext cx="12191977" cy="904873"/>
          </a:xfrm>
          <a:prstGeom prst="rect">
            <a:avLst/>
          </a:prstGeom>
        </p:spPr>
      </p:pic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157C1E17-AA0E-C242-6C46-D5F832160274}"/>
              </a:ext>
            </a:extLst>
          </p:cNvPr>
          <p:cNvSpPr txBox="1"/>
          <p:nvPr userDrawn="1"/>
        </p:nvSpPr>
        <p:spPr>
          <a:xfrm>
            <a:off x="10325404" y="6494535"/>
            <a:ext cx="1696914" cy="2282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https://formation.ls-a.fr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F5C3E3-A0E9-86F7-094F-8160F4DA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200" y="6217200"/>
            <a:ext cx="174970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1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89" r:id="rId12"/>
    <p:sldLayoutId id="21474837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DA91854-D6AB-E522-9744-69B6138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" y="0"/>
            <a:ext cx="12191977" cy="904872"/>
          </a:xfrm>
          <a:prstGeom prst="rect">
            <a:avLst/>
          </a:prstGeom>
        </p:spPr>
      </p:pic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157C1E17-AA0E-C242-6C46-D5F832160274}"/>
              </a:ext>
            </a:extLst>
          </p:cNvPr>
          <p:cNvSpPr txBox="1"/>
          <p:nvPr userDrawn="1"/>
        </p:nvSpPr>
        <p:spPr>
          <a:xfrm>
            <a:off x="10325404" y="6494535"/>
            <a:ext cx="1696914" cy="2282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https://formation.ls-a.fr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F5C3E3-A0E9-86F7-094F-8160F4DA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200" y="6217200"/>
            <a:ext cx="174970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1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90" r:id="rId12"/>
    <p:sldLayoutId id="21474837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noir, monochrome, noir et blanc, Photographie monochrome&#10;&#10;Description générée automatiquement">
            <a:extLst>
              <a:ext uri="{FF2B5EF4-FFF2-40B4-BE49-F238E27FC236}">
                <a16:creationId xmlns:a16="http://schemas.microsoft.com/office/drawing/2014/main" id="{17D95618-B570-8EFA-A5F1-0FD405E288F9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79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C055DD-E6F5-39A2-B78A-62F770BD6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9525" y="6366514"/>
            <a:ext cx="12192000" cy="489584"/>
          </a:xfrm>
          <a:prstGeom prst="rect">
            <a:avLst/>
          </a:prstGeom>
          <a:solidFill>
            <a:sysClr val="windowText" lastClr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8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www.ls-a.fr</a:t>
            </a:r>
            <a:endParaRPr kumimoji="0" lang="fr-FR" sz="108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F3E2848-6B0D-ACCC-4875-E47B83B81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176400" y="237600"/>
            <a:ext cx="1136842" cy="100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7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91" r:id="rId12"/>
    <p:sldLayoutId id="2147483777" r:id="rId13"/>
    <p:sldLayoutId id="2147483649" r:id="rId14"/>
    <p:sldLayoutId id="2147483650" r:id="rId15"/>
    <p:sldLayoutId id="2147483652" r:id="rId16"/>
    <p:sldLayoutId id="2147483653" r:id="rId17"/>
    <p:sldLayoutId id="2147483656" r:id="rId18"/>
    <p:sldLayoutId id="2147483657" r:id="rId19"/>
    <p:sldLayoutId id="2147483658" r:id="rId20"/>
    <p:sldLayoutId id="2147483783" r:id="rId21"/>
    <p:sldLayoutId id="2147483782" r:id="rId22"/>
    <p:sldLayoutId id="2147483792" r:id="rId23"/>
    <p:sldLayoutId id="2147483793" r:id="rId24"/>
    <p:sldLayoutId id="2147483794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730A-3328-4453-7112-A7277CF16A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Rappels Python – Variables et typage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55266-1E9F-D9FC-1292-56E79B6EBE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Développement Back - Python niveau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7291C-D3BA-10BD-5157-091C03EC2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DE116-32CB-FF46-BDC9-A31B50BCC8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err="1"/>
              <a:t>Hetic</a:t>
            </a:r>
            <a:r>
              <a:rPr lang="fr-FR" dirty="0"/>
              <a:t> - Web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A10248-D86B-65C6-5504-E3D3C0B234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23600" y="4676565"/>
            <a:ext cx="3456704" cy="456649"/>
          </a:xfrm>
        </p:spPr>
        <p:txBody>
          <a:bodyPr/>
          <a:lstStyle/>
          <a:p>
            <a:r>
              <a:rPr lang="fr-FR" dirty="0"/>
              <a:t>2324-Hetic-Python-2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955D18-70CF-51F1-C869-C6F8FD65B0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35 heures</a:t>
            </a:r>
          </a:p>
        </p:txBody>
      </p:sp>
    </p:spTree>
    <p:extLst>
      <p:ext uri="{BB962C8B-B14F-4D97-AF65-F5344CB8AC3E}">
        <p14:creationId xmlns:p14="http://schemas.microsoft.com/office/powerpoint/2010/main" val="1680171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D9FAF4-6E2C-1968-D3A2-0DC6405E7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 simples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127FC6B1-77B2-E7C9-A68E-83076FF0A0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320828"/>
              </p:ext>
            </p:extLst>
          </p:nvPr>
        </p:nvGraphicFramePr>
        <p:xfrm>
          <a:off x="298450" y="1584462"/>
          <a:ext cx="11596687" cy="44855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37457">
                  <a:extLst>
                    <a:ext uri="{9D8B030D-6E8A-4147-A177-3AD203B41FA5}">
                      <a16:colId xmlns:a16="http://schemas.microsoft.com/office/drawing/2014/main" val="1263288870"/>
                    </a:ext>
                  </a:extLst>
                </a:gridCol>
                <a:gridCol w="8759230">
                  <a:extLst>
                    <a:ext uri="{9D8B030D-6E8A-4147-A177-3AD203B41FA5}">
                      <a16:colId xmlns:a16="http://schemas.microsoft.com/office/drawing/2014/main" val="3969841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428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fr-FR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Entier signé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225230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fr-FR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Nombre à virgule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261464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fr-FR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Nombre complexe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395314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Séquence immutable d’octets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397544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fr-FR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Chaîne de caractères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231996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datetime</a:t>
                      </a:r>
                      <a:endParaRPr lang="fr-FR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Date et heure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99359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timedelta</a:t>
                      </a:r>
                      <a:endParaRPr lang="fr-FR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Intervalle de temps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283340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Absence de valeur (équivalent de NULL)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360915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fr-FR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Booléen, vrai ou faux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3183094541"/>
                  </a:ext>
                </a:extLst>
              </a:tr>
            </a:tbl>
          </a:graphicData>
        </a:graphic>
      </p:graphicFrame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227B8D-46DA-6A8E-CD91-B03DF0FCB69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/>
              <a:t>Les types primitifs</a:t>
            </a:r>
          </a:p>
        </p:txBody>
      </p:sp>
    </p:spTree>
    <p:extLst>
      <p:ext uri="{BB962C8B-B14F-4D97-AF65-F5344CB8AC3E}">
        <p14:creationId xmlns:p14="http://schemas.microsoft.com/office/powerpoint/2010/main" val="34192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D9737F-69C2-2821-7E62-4C4C2E77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Conversion de type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3A7057-6B25-8452-D9BD-B720D7112B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Les types primitifs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7B3EFD-1EE9-DA0E-9BF0-B9E0AA8BF3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3846443"/>
            <a:ext cx="11595600" cy="2135080"/>
          </a:xfrm>
        </p:spPr>
        <p:txBody>
          <a:bodyPr/>
          <a:lstStyle/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"123"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test2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"Bonjour"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Affichera "123" 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test2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Affichera "Bonjour"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test3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Fonctionne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test3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Affichera 123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test4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test2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Erreur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FF624E-CD48-6262-2565-12D226C2F1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303505"/>
            <a:ext cx="11595600" cy="2542937"/>
          </a:xfrm>
        </p:spPr>
        <p:txBody>
          <a:bodyPr/>
          <a:lstStyle/>
          <a:p>
            <a:r>
              <a:rPr lang="fr-FR" dirty="0"/>
              <a:t>Permet de changer le type d’une valeur</a:t>
            </a:r>
          </a:p>
          <a:p>
            <a:pPr lvl="1"/>
            <a:r>
              <a:rPr lang="fr-FR" dirty="0"/>
              <a:t>Syntaxe :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[type]([valeur])</a:t>
            </a:r>
          </a:p>
          <a:p>
            <a:pPr lvl="2"/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/>
              <a:t>Source d’erreurs si la donnée n’est pas validée avant conversion</a:t>
            </a:r>
          </a:p>
        </p:txBody>
      </p:sp>
    </p:spTree>
    <p:extLst>
      <p:ext uri="{BB962C8B-B14F-4D97-AF65-F5344CB8AC3E}">
        <p14:creationId xmlns:p14="http://schemas.microsoft.com/office/powerpoint/2010/main" val="1498228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D9FAF4-6E2C-1968-D3A2-0DC6405E7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 complexes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127FC6B1-77B2-E7C9-A68E-83076FF0A0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337340"/>
              </p:ext>
            </p:extLst>
          </p:nvPr>
        </p:nvGraphicFramePr>
        <p:xfrm>
          <a:off x="298450" y="1504948"/>
          <a:ext cx="11596686" cy="43941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79671">
                  <a:extLst>
                    <a:ext uri="{9D8B030D-6E8A-4147-A177-3AD203B41FA5}">
                      <a16:colId xmlns:a16="http://schemas.microsoft.com/office/drawing/2014/main" val="1263288870"/>
                    </a:ext>
                  </a:extLst>
                </a:gridCol>
                <a:gridCol w="2279671">
                  <a:extLst>
                    <a:ext uri="{9D8B030D-6E8A-4147-A177-3AD203B41FA5}">
                      <a16:colId xmlns:a16="http://schemas.microsoft.com/office/drawing/2014/main" val="3491777692"/>
                    </a:ext>
                  </a:extLst>
                </a:gridCol>
                <a:gridCol w="7037344">
                  <a:extLst>
                    <a:ext uri="{9D8B030D-6E8A-4147-A177-3AD203B41FA5}">
                      <a16:colId xmlns:a16="http://schemas.microsoft.com/office/drawing/2014/main" val="3969841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Syntaxe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428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Liste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000" b="1" dirty="0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[]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0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Liste de valeurs ordonnée</a:t>
                      </a:r>
                    </a:p>
                    <a:p>
                      <a:r>
                        <a:rPr lang="fr-FR" sz="20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Doublons autorisés</a:t>
                      </a:r>
                    </a:p>
                    <a:p>
                      <a:r>
                        <a:rPr lang="fr-FR" sz="20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Valeurs modifiables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225230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Dictionnaire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000" b="1" dirty="0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{}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0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Structure clefs/valeurs ordonnée</a:t>
                      </a:r>
                    </a:p>
                    <a:p>
                      <a:r>
                        <a:rPr lang="fr-FR" sz="20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Clefs uniques</a:t>
                      </a:r>
                    </a:p>
                    <a:p>
                      <a:r>
                        <a:rPr lang="fr-FR" sz="20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Clefs et valeurs modifiables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261464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Tuple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000" b="1" dirty="0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0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Liste de valeurs ordonnée</a:t>
                      </a:r>
                    </a:p>
                    <a:p>
                      <a:r>
                        <a:rPr lang="fr-FR" sz="20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Doublons autorisés</a:t>
                      </a:r>
                    </a:p>
                    <a:p>
                      <a:r>
                        <a:rPr lang="fr-FR" sz="20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Valeurs non-modifiables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395314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Ensemble (Set)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000" b="1" dirty="0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{}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0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Liste de valeurs non-ordonnée</a:t>
                      </a:r>
                    </a:p>
                    <a:p>
                      <a:r>
                        <a:rPr lang="fr-FR" sz="20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Doublons interdits</a:t>
                      </a:r>
                    </a:p>
                    <a:p>
                      <a:r>
                        <a:rPr lang="fr-FR" sz="20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Valeurs non-modifiables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3975440863"/>
                  </a:ext>
                </a:extLst>
              </a:tr>
            </a:tbl>
          </a:graphicData>
        </a:graphic>
      </p:graphicFrame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227B8D-46DA-6A8E-CD91-B03DF0FCB69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/>
              <a:t>Les types primitifs</a:t>
            </a:r>
          </a:p>
        </p:txBody>
      </p:sp>
    </p:spTree>
    <p:extLst>
      <p:ext uri="{BB962C8B-B14F-4D97-AF65-F5344CB8AC3E}">
        <p14:creationId xmlns:p14="http://schemas.microsoft.com/office/powerpoint/2010/main" val="1623288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DDB208-1F06-22E0-CCB2-9996271D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types référencés</a:t>
            </a:r>
          </a:p>
        </p:txBody>
      </p:sp>
    </p:spTree>
    <p:extLst>
      <p:ext uri="{BB962C8B-B14F-4D97-AF65-F5344CB8AC3E}">
        <p14:creationId xmlns:p14="http://schemas.microsoft.com/office/powerpoint/2010/main" val="22705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E1F3FB-A892-A643-9692-155FF3FB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 complexes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A1717E-C765-0CE9-4C02-5E99EBC1A4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Les types référencés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BD170D-DE51-2B3B-FFB2-38244C4855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Liste</a:t>
            </a:r>
          </a:p>
          <a:p>
            <a:pPr lvl="1"/>
            <a:endParaRPr lang="fr-FR" dirty="0"/>
          </a:p>
          <a:p>
            <a:r>
              <a:rPr lang="fr-FR" dirty="0"/>
              <a:t>Dictionnaire</a:t>
            </a:r>
          </a:p>
          <a:p>
            <a:pPr lvl="1"/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Tuple</a:t>
            </a:r>
          </a:p>
          <a:p>
            <a:pPr lvl="1"/>
            <a:endParaRPr lang="fr-FR" dirty="0"/>
          </a:p>
          <a:p>
            <a:r>
              <a:rPr lang="fr-FR" dirty="0"/>
              <a:t>Ensemble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0739B98-B7A7-361E-6CDB-F622A9B612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1885855"/>
            <a:ext cx="11595600" cy="368075"/>
          </a:xfrm>
        </p:spPr>
        <p:txBody>
          <a:bodyPr/>
          <a:lstStyle/>
          <a:p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maListe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D06E92A-AA6A-A74B-EDE6-26152F833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8800" y="2799357"/>
            <a:ext cx="11595600" cy="1265749"/>
          </a:xfrm>
        </p:spPr>
        <p:txBody>
          <a:bodyPr/>
          <a:lstStyle/>
          <a:p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monDictionnaire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"nom"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"Doe"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247B0F3-18AD-488D-2F4C-3C5DFCE8E5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8200" y="4722054"/>
            <a:ext cx="11595600" cy="368075"/>
          </a:xfrm>
        </p:spPr>
        <p:txBody>
          <a:bodyPr/>
          <a:lstStyle/>
          <a:p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monTuple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"Fraise"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"Fraise"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"Banane"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58B396C5-4F31-BE67-F4B9-36CF75E776B7}"/>
              </a:ext>
            </a:extLst>
          </p:cNvPr>
          <p:cNvSpPr txBox="1">
            <a:spLocks/>
          </p:cNvSpPr>
          <p:nvPr/>
        </p:nvSpPr>
        <p:spPr>
          <a:xfrm>
            <a:off x="298800" y="5656608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kern="1200">
                <a:solidFill>
                  <a:schemeClr val="bg2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2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2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2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2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monSet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"Facile"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"Moyen"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"Difficile"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9532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D9737F-69C2-2821-7E62-4C4C2E77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Accès aux données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3A7057-6B25-8452-D9BD-B720D7112B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Les types référencés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7B3EFD-1EE9-DA0E-9BF0-B9E0AA8BF3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1847461"/>
            <a:ext cx="11595600" cy="3314890"/>
          </a:xfrm>
        </p:spPr>
        <p:txBody>
          <a:bodyPr/>
          <a:lstStyle/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maListe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maListe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monDictionnaire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monDictionnaire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"Alice"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monDictionnaire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monTuple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monSet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"Très facile"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monSet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discard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"Difficile"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FF624E-CD48-6262-2565-12D226C2F1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7716" y="1159200"/>
            <a:ext cx="11595600" cy="622948"/>
          </a:xfrm>
        </p:spPr>
        <p:txBody>
          <a:bodyPr/>
          <a:lstStyle/>
          <a:p>
            <a:r>
              <a:rPr lang="fr-FR" dirty="0"/>
              <a:t>Lire et modifier les données complexes :</a:t>
            </a:r>
          </a:p>
        </p:txBody>
      </p:sp>
    </p:spTree>
    <p:extLst>
      <p:ext uri="{BB962C8B-B14F-4D97-AF65-F5344CB8AC3E}">
        <p14:creationId xmlns:p14="http://schemas.microsoft.com/office/powerpoint/2010/main" val="870340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D9737F-69C2-2821-7E62-4C4C2E77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structurées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3A7057-6B25-8452-D9BD-B720D7112B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Les types référencés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7B3EFD-1EE9-DA0E-9BF0-B9E0AA8BF3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1847460"/>
            <a:ext cx="11595600" cy="4012163"/>
          </a:xfrm>
        </p:spPr>
        <p:txBody>
          <a:bodyPr/>
          <a:lstStyle/>
          <a:p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vehicules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'couleur'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'rouge'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'marque'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'alfa'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nbProprietaires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proprietaires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'tom'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james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'couleur'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'vert'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'marque'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'land rover'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nbProprietaires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proprietaires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alison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FF624E-CD48-6262-2565-12D226C2F1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7716" y="1159200"/>
            <a:ext cx="11595600" cy="622948"/>
          </a:xfrm>
        </p:spPr>
        <p:txBody>
          <a:bodyPr/>
          <a:lstStyle/>
          <a:p>
            <a:r>
              <a:rPr lang="fr-FR" dirty="0"/>
              <a:t>Exemple de donnée structurée :</a:t>
            </a:r>
          </a:p>
        </p:txBody>
      </p:sp>
    </p:spTree>
    <p:extLst>
      <p:ext uri="{BB962C8B-B14F-4D97-AF65-F5344CB8AC3E}">
        <p14:creationId xmlns:p14="http://schemas.microsoft.com/office/powerpoint/2010/main" val="6801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DDB208-1F06-22E0-CCB2-9996271D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</a:t>
            </a:r>
          </a:p>
        </p:txBody>
      </p:sp>
    </p:spTree>
    <p:extLst>
      <p:ext uri="{BB962C8B-B14F-4D97-AF65-F5344CB8AC3E}">
        <p14:creationId xmlns:p14="http://schemas.microsoft.com/office/powerpoint/2010/main" val="287938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D9737F-69C2-2821-7E62-4C4C2E77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Déclaration simple de variables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3A7057-6B25-8452-D9BD-B720D7112B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Les variables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7B3EFD-1EE9-DA0E-9BF0-B9E0AA8BF3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4661451"/>
            <a:ext cx="11595600" cy="1320071"/>
          </a:xfrm>
        </p:spPr>
        <p:txBody>
          <a:bodyPr/>
          <a:lstStyle/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Nombre entier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2.4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Nombre à virgule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Booléen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"Bonjour !"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Chaine de caractères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FF624E-CD48-6262-2565-12D226C2F1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303505"/>
            <a:ext cx="11595600" cy="2980259"/>
          </a:xfrm>
        </p:spPr>
        <p:txBody>
          <a:bodyPr/>
          <a:lstStyle/>
          <a:p>
            <a:r>
              <a:rPr lang="fr-FR" dirty="0"/>
              <a:t>La variable est déclarée à sa première affectation</a:t>
            </a:r>
          </a:p>
          <a:p>
            <a:pPr lvl="1"/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[identifiant] = [valeur]</a:t>
            </a:r>
          </a:p>
          <a:p>
            <a:pPr lvl="1"/>
            <a:r>
              <a:rPr lang="fr-FR" dirty="0"/>
              <a:t>Le type est défini selon le contenu affecté</a:t>
            </a:r>
          </a:p>
          <a:p>
            <a:pPr lvl="1"/>
            <a:endParaRPr lang="fr-FR" dirty="0"/>
          </a:p>
          <a:p>
            <a:r>
              <a:rPr lang="fr-FR" dirty="0"/>
              <a:t>Sans type explicite déclaré, une variable peut changer de type à la volée</a:t>
            </a:r>
          </a:p>
        </p:txBody>
      </p:sp>
    </p:spTree>
    <p:extLst>
      <p:ext uri="{BB962C8B-B14F-4D97-AF65-F5344CB8AC3E}">
        <p14:creationId xmlns:p14="http://schemas.microsoft.com/office/powerpoint/2010/main" val="155597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D9737F-69C2-2821-7E62-4C4C2E77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Déclaration typée de variables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3A7057-6B25-8452-D9BD-B720D7112B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Les variables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7B3EFD-1EE9-DA0E-9BF0-B9E0AA8BF3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4571999"/>
            <a:ext cx="11595600" cy="1409523"/>
          </a:xfrm>
        </p:spPr>
        <p:txBody>
          <a:bodyPr/>
          <a:lstStyle/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Nombre entier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2.4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Nombre à virgule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Booléen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"Bonjour !"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Chaine de caractères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FF624E-CD48-6262-2565-12D226C2F1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Une variable peut être typée à sa première affectation</a:t>
            </a:r>
          </a:p>
          <a:p>
            <a:pPr lvl="1"/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[identifiant]: [type] = [valeur]</a:t>
            </a:r>
          </a:p>
          <a:p>
            <a:pPr lvl="1"/>
            <a:endParaRPr lang="fr-FR" dirty="0"/>
          </a:p>
          <a:p>
            <a:r>
              <a:rPr lang="fr-FR" dirty="0"/>
              <a:t>La gestion du type </a:t>
            </a:r>
            <a:r>
              <a:rPr lang="fr-FR"/>
              <a:t>reste dynamique </a:t>
            </a:r>
            <a:r>
              <a:rPr lang="fr-FR" dirty="0"/>
              <a:t>en Python</a:t>
            </a:r>
          </a:p>
        </p:txBody>
      </p:sp>
    </p:spTree>
    <p:extLst>
      <p:ext uri="{BB962C8B-B14F-4D97-AF65-F5344CB8AC3E}">
        <p14:creationId xmlns:p14="http://schemas.microsoft.com/office/powerpoint/2010/main" val="321972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F37927D-07C2-7E89-1CB5-FDCAB7FB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Portée de variables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D33660B-C79B-1F66-6686-D4D1B3A24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Concept d’accessibilité ou non d’une variable en fonction de sa position</a:t>
            </a:r>
          </a:p>
          <a:p>
            <a:endParaRPr lang="fr-FR" dirty="0"/>
          </a:p>
          <a:p>
            <a:r>
              <a:rPr lang="fr-FR" dirty="0"/>
              <a:t>Basé sur l’acronyme LEGB</a:t>
            </a:r>
          </a:p>
          <a:p>
            <a:pPr lvl="1"/>
            <a:r>
              <a:rPr lang="fr-FR" dirty="0"/>
              <a:t>Local,</a:t>
            </a:r>
          </a:p>
          <a:p>
            <a:pPr lvl="1"/>
            <a:r>
              <a:rPr lang="fr-FR" dirty="0" err="1"/>
              <a:t>Enclosing</a:t>
            </a:r>
            <a:r>
              <a:rPr lang="fr-FR" dirty="0"/>
              <a:t>,</a:t>
            </a:r>
          </a:p>
          <a:p>
            <a:pPr lvl="1"/>
            <a:r>
              <a:rPr lang="fr-FR" dirty="0"/>
              <a:t>Global,</a:t>
            </a:r>
          </a:p>
          <a:p>
            <a:pPr lvl="1"/>
            <a:r>
              <a:rPr lang="fr-FR" dirty="0" err="1"/>
              <a:t>Built-in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58FDEC-5867-6B39-C40E-A116C80AD05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/>
              <a:t>Les variables</a:t>
            </a:r>
          </a:p>
        </p:txBody>
      </p:sp>
    </p:spTree>
    <p:extLst>
      <p:ext uri="{BB962C8B-B14F-4D97-AF65-F5344CB8AC3E}">
        <p14:creationId xmlns:p14="http://schemas.microsoft.com/office/powerpoint/2010/main" val="372255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D9737F-69C2-2821-7E62-4C4C2E77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Portée locale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3A7057-6B25-8452-D9BD-B720D7112B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Les variables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7B3EFD-1EE9-DA0E-9BF0-B9E0AA8BF3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test_fonction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"Bonjour"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Fonctionne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test_fonction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(test)    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Erreur : test n'existe que dans la fonction 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FF624E-CD48-6262-2565-12D226C2F1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Local : Dans une fonction</a:t>
            </a:r>
          </a:p>
        </p:txBody>
      </p:sp>
    </p:spTree>
    <p:extLst>
      <p:ext uri="{BB962C8B-B14F-4D97-AF65-F5344CB8AC3E}">
        <p14:creationId xmlns:p14="http://schemas.microsoft.com/office/powerpoint/2010/main" val="3051620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D9737F-69C2-2821-7E62-4C4C2E77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Portée englobante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3A7057-6B25-8452-D9BD-B720D7112B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Les variables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7B3EFD-1EE9-DA0E-9BF0-B9E0AA8BF3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2743200"/>
            <a:ext cx="11595600" cy="3238323"/>
          </a:xfrm>
        </p:spPr>
        <p:txBody>
          <a:bodyPr/>
          <a:lstStyle/>
          <a:p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fonction1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"Bonjour"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fonction2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test2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 revoir"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Fonctionne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test2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Fonctionne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fonction2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(test2)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Erreur : test2 n'existe que dans fonction2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fonction1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FF624E-CD48-6262-2565-12D226C2F1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/>
              <a:t>Enclosing</a:t>
            </a:r>
            <a:r>
              <a:rPr lang="fr-FR" dirty="0"/>
              <a:t> : Dans une fonction… dans une fonction</a:t>
            </a:r>
          </a:p>
        </p:txBody>
      </p:sp>
    </p:spTree>
    <p:extLst>
      <p:ext uri="{BB962C8B-B14F-4D97-AF65-F5344CB8AC3E}">
        <p14:creationId xmlns:p14="http://schemas.microsoft.com/office/powerpoint/2010/main" val="344379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D9737F-69C2-2821-7E62-4C4C2E77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Portée globale et intégrée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3A7057-6B25-8452-D9BD-B720D7112B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Les variables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7B3EFD-1EE9-DA0E-9BF0-B9E0AA8BF3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3298278"/>
            <a:ext cx="11595600" cy="2683245"/>
          </a:xfrm>
        </p:spPr>
        <p:txBody>
          <a:bodyPr/>
          <a:lstStyle/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"Bonjour"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test_fonction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Fonctionne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test_fonction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Fonctionne 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Erreur : 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est un mot-clef réservé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FF624E-CD48-6262-2565-12D226C2F1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Global : Accessible de tout le code</a:t>
            </a:r>
          </a:p>
          <a:p>
            <a:r>
              <a:rPr lang="fr-FR" dirty="0" err="1"/>
              <a:t>Built-in</a:t>
            </a:r>
            <a:r>
              <a:rPr lang="fr-FR" dirty="0"/>
              <a:t> : Mots-clés réservés par le langage</a:t>
            </a:r>
          </a:p>
        </p:txBody>
      </p:sp>
    </p:spTree>
    <p:extLst>
      <p:ext uri="{BB962C8B-B14F-4D97-AF65-F5344CB8AC3E}">
        <p14:creationId xmlns:p14="http://schemas.microsoft.com/office/powerpoint/2010/main" val="58285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DDB208-1F06-22E0-CCB2-9996271D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types primitifs</a:t>
            </a:r>
          </a:p>
        </p:txBody>
      </p:sp>
    </p:spTree>
    <p:extLst>
      <p:ext uri="{BB962C8B-B14F-4D97-AF65-F5344CB8AC3E}">
        <p14:creationId xmlns:p14="http://schemas.microsoft.com/office/powerpoint/2010/main" val="1903090300"/>
      </p:ext>
    </p:extLst>
  </p:cSld>
  <p:clrMapOvr>
    <a:masterClrMapping/>
  </p:clrMapOvr>
</p:sld>
</file>

<file path=ppt/theme/theme1.xml><?xml version="1.0" encoding="utf-8"?>
<a:theme xmlns:a="http://schemas.openxmlformats.org/drawingml/2006/main" name="CO LS-A FORMATION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EE5D7B03-B283-4F15-83F5-06CF1F53DF85}"/>
    </a:ext>
  </a:extLst>
</a:theme>
</file>

<file path=ppt/theme/theme2.xml><?xml version="1.0" encoding="utf-8"?>
<a:theme xmlns:a="http://schemas.openxmlformats.org/drawingml/2006/main" name="AC LS-A FORMATION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86E41B08-1867-4554-A761-97A3656D6944}"/>
    </a:ext>
  </a:extLst>
</a:theme>
</file>

<file path=ppt/theme/theme3.xml><?xml version="1.0" encoding="utf-8"?>
<a:theme xmlns:a="http://schemas.openxmlformats.org/drawingml/2006/main" name="BD LS-A FORMATION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2D78BAE1-2FAD-4D82-9672-A588F635A7F5}"/>
    </a:ext>
  </a:extLst>
</a:theme>
</file>

<file path=ppt/theme/theme4.xml><?xml version="1.0" encoding="utf-8"?>
<a:theme xmlns:a="http://schemas.openxmlformats.org/drawingml/2006/main" name="AD LS-A FORMATION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74C8D25D-BD7E-4081-907C-BCFA4D4EE511}"/>
    </a:ext>
  </a:extLst>
</a:theme>
</file>

<file path=ppt/theme/theme5.xml><?xml version="1.0" encoding="utf-8"?>
<a:theme xmlns:a="http://schemas.openxmlformats.org/drawingml/2006/main" name="DE LS-A FORMATION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47987869-F195-487B-B239-AD71E4513300}"/>
    </a:ext>
  </a:extLst>
</a:theme>
</file>

<file path=ppt/theme/theme6.xml><?xml version="1.0" encoding="utf-8"?>
<a:theme xmlns:a="http://schemas.openxmlformats.org/drawingml/2006/main" name="GR LS-A FORMATION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80662E79-4392-46E0-B876-0CC0B19132A8}"/>
    </a:ext>
  </a:extLst>
</a:theme>
</file>

<file path=ppt/theme/theme7.xml><?xml version="1.0" encoding="utf-8"?>
<a:theme xmlns:a="http://schemas.openxmlformats.org/drawingml/2006/main" name="SA LS-A FORMATION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E669E042-81BF-4B11-A515-99D6DBFFB0EE}"/>
    </a:ext>
  </a:extLst>
</a:theme>
</file>

<file path=ppt/theme/theme8.xml><?xml version="1.0" encoding="utf-8"?>
<a:theme xmlns:a="http://schemas.openxmlformats.org/drawingml/2006/main" name="LS-A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3C508B0B-7BFF-4D99-AD79-7F2FE0CC9D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 LS-A FORMATION</Template>
  <TotalTime>7</TotalTime>
  <Words>764</Words>
  <Application>Microsoft Macintosh PowerPoint</Application>
  <PresentationFormat>Widescreen</PresentationFormat>
  <Paragraphs>175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16</vt:i4>
      </vt:variant>
    </vt:vector>
  </HeadingPairs>
  <TitlesOfParts>
    <vt:vector size="33" baseType="lpstr">
      <vt:lpstr>Arial</vt:lpstr>
      <vt:lpstr>Barlow</vt:lpstr>
      <vt:lpstr>Barlow Medium</vt:lpstr>
      <vt:lpstr>Barlow SemiBold</vt:lpstr>
      <vt:lpstr>Calibri</vt:lpstr>
      <vt:lpstr>Consolas</vt:lpstr>
      <vt:lpstr>Courier New</vt:lpstr>
      <vt:lpstr>Open Sans</vt:lpstr>
      <vt:lpstr>Open Sans regular</vt:lpstr>
      <vt:lpstr>CO LS-A FORMATION</vt:lpstr>
      <vt:lpstr>AC LS-A FORMATION</vt:lpstr>
      <vt:lpstr>BD LS-A FORMATION</vt:lpstr>
      <vt:lpstr>AD LS-A FORMATION</vt:lpstr>
      <vt:lpstr>DE LS-A FORMATION</vt:lpstr>
      <vt:lpstr>GR LS-A FORMATION</vt:lpstr>
      <vt:lpstr>SA LS-A FORMATION</vt:lpstr>
      <vt:lpstr>LS-A</vt:lpstr>
      <vt:lpstr>Rappels Python – Variables et typage</vt:lpstr>
      <vt:lpstr>Les variables</vt:lpstr>
      <vt:lpstr>Déclaration simple de variables</vt:lpstr>
      <vt:lpstr>Déclaration typée de variables</vt:lpstr>
      <vt:lpstr>Portée de variables</vt:lpstr>
      <vt:lpstr>Portée locale</vt:lpstr>
      <vt:lpstr>Portée englobante</vt:lpstr>
      <vt:lpstr>Portée globale et intégrée</vt:lpstr>
      <vt:lpstr>Les types primitifs</vt:lpstr>
      <vt:lpstr>Types de données simples</vt:lpstr>
      <vt:lpstr>Conversion de type</vt:lpstr>
      <vt:lpstr>Types de données complexes</vt:lpstr>
      <vt:lpstr>Les types référencés</vt:lpstr>
      <vt:lpstr>Types de données complexes</vt:lpstr>
      <vt:lpstr>Accès aux données</vt:lpstr>
      <vt:lpstr>Données structurées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Damien Boulay</dc:creator>
  <cp:keywords/>
  <dc:description/>
  <cp:lastModifiedBy>Damien Boulay</cp:lastModifiedBy>
  <cp:revision>10</cp:revision>
  <dcterms:created xsi:type="dcterms:W3CDTF">2024-03-14T13:11:41Z</dcterms:created>
  <dcterms:modified xsi:type="dcterms:W3CDTF">2024-03-14T13:46:25Z</dcterms:modified>
  <cp:category/>
</cp:coreProperties>
</file>