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660" r:id="rId2"/>
    <p:sldMasterId id="2147483672" r:id="rId3"/>
    <p:sldMasterId id="2147483684" r:id="rId4"/>
    <p:sldMasterId id="2147483718" r:id="rId5"/>
    <p:sldMasterId id="2147483732" r:id="rId6"/>
    <p:sldMasterId id="2147483746" r:id="rId7"/>
    <p:sldMasterId id="2147483760" r:id="rId8"/>
  </p:sldMasterIdLst>
  <p:sldIdLst>
    <p:sldId id="256" r:id="rId9"/>
    <p:sldId id="263" r:id="rId10"/>
    <p:sldId id="262" r:id="rId11"/>
    <p:sldId id="264" r:id="rId12"/>
    <p:sldId id="265" r:id="rId13"/>
    <p:sldId id="272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5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7779A1-0C0D-9F67-8C94-A40AF204D53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9599" y="104400"/>
            <a:ext cx="7580987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Communication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188592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2128141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6525" y="628455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6236"/>
            <a:ext cx="6172200" cy="456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04174"/>
            <a:ext cx="3932237" cy="4564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56525" y="268455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5998916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8800" y="638503"/>
            <a:ext cx="1051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8800" y="278503"/>
            <a:ext cx="1051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83193556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5049596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7600" y="638600"/>
            <a:ext cx="104868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7600" y="281003"/>
            <a:ext cx="104868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303506"/>
            <a:ext cx="11595600" cy="199477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261646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6106" y="638599"/>
            <a:ext cx="10488294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6106" y="281002"/>
            <a:ext cx="10488294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313234"/>
            <a:ext cx="11595600" cy="475276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150945196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5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17779A1-0C0D-9F67-8C94-A40AF204D53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Bureautique</a:t>
            </a:r>
          </a:p>
        </p:txBody>
      </p:sp>
    </p:spTree>
    <p:extLst>
      <p:ext uri="{BB962C8B-B14F-4D97-AF65-F5344CB8AC3E}">
        <p14:creationId xmlns:p14="http://schemas.microsoft.com/office/powerpoint/2010/main" val="37367289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20753364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019282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6761088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3556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34454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15996029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1221702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3661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288424276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89C776-E50B-3DBA-C279-FDABB2BB23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1105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C4582-28A5-6BD1-0D32-A34A20276A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632" y="5752707"/>
            <a:ext cx="12192000" cy="1105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3">
            <a:extLst>
              <a:ext uri="{FF2B5EF4-FFF2-40B4-BE49-F238E27FC236}">
                <a16:creationId xmlns:a16="http://schemas.microsoft.com/office/drawing/2014/main" id="{A1931F9A-17B1-5632-8308-FC711E68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1548"/>
            <a:ext cx="72000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I. TITRE GRANDE PARTIE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1503D0E6-BFD2-67DB-C6C5-E62B730A3C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3" r="40000" b="-73"/>
          <a:stretch/>
        </p:blipFill>
        <p:spPr>
          <a:xfrm>
            <a:off x="8081520" y="3600"/>
            <a:ext cx="4110480" cy="68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1097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text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1">
            <a:extLst>
              <a:ext uri="{FF2B5EF4-FFF2-40B4-BE49-F238E27FC236}">
                <a16:creationId xmlns:a16="http://schemas.microsoft.com/office/drawing/2014/main" id="{4A78B854-ABD9-E06D-42C3-27A2DC066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8799" y="1160463"/>
            <a:ext cx="11595600" cy="490696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563C68E8-ACAA-1650-6B2A-83620CB61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1. Titre de sous-partie (</a:t>
            </a:r>
            <a:r>
              <a:rPr lang="fr-FR" dirty="0" err="1"/>
              <a:t>H3</a:t>
            </a:r>
            <a:r>
              <a:rPr lang="fr-FR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9A5318-1BAB-C2EC-55D6-AB1D1F37ED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I. Fil d’ariane (rappel titre grande partie)</a:t>
            </a:r>
          </a:p>
        </p:txBody>
      </p:sp>
    </p:spTree>
    <p:extLst>
      <p:ext uri="{BB962C8B-B14F-4D97-AF65-F5344CB8AC3E}">
        <p14:creationId xmlns:p14="http://schemas.microsoft.com/office/powerpoint/2010/main" val="1342104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189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tab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EFF31792-FBDF-4872-0165-413402205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1. Titre de sous-partie (</a:t>
            </a:r>
            <a:r>
              <a:rPr lang="fr-FR" dirty="0" err="1"/>
              <a:t>H3</a:t>
            </a:r>
            <a:r>
              <a:rPr lang="fr-FR" dirty="0"/>
              <a:t>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F4EF1965-92EC-B0CA-B8E2-64C811DBE1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I. Fil d’ariane (rappel titre grande partie)</a:t>
            </a:r>
          </a:p>
        </p:txBody>
      </p:sp>
      <p:sp>
        <p:nvSpPr>
          <p:cNvPr id="5" name="Espace réservé du texte 21">
            <a:extLst>
              <a:ext uri="{FF2B5EF4-FFF2-40B4-BE49-F238E27FC236}">
                <a16:creationId xmlns:a16="http://schemas.microsoft.com/office/drawing/2014/main" id="{D7828FC4-C3ED-3C70-5083-D4B41DBE9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8799" y="1160463"/>
            <a:ext cx="11595600" cy="178783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>
              <a:defRPr sz="200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>
              <a:defRPr sz="200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" name="Espace réservé du tableau 6">
            <a:extLst>
              <a:ext uri="{FF2B5EF4-FFF2-40B4-BE49-F238E27FC236}">
                <a16:creationId xmlns:a16="http://schemas.microsoft.com/office/drawing/2014/main" id="{1B7E72DA-C081-0B94-EF30-694A5092C72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254808" y="3059399"/>
            <a:ext cx="9682385" cy="3016576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751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0">
          <p15:clr>
            <a:srgbClr val="FBAE40"/>
          </p15:clr>
        </p15:guide>
        <p15:guide id="2" pos="1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1434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74816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443401-766E-C091-2CFA-45CD41387FCD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Accessibilité</a:t>
            </a:r>
          </a:p>
        </p:txBody>
      </p:sp>
    </p:spTree>
    <p:extLst>
      <p:ext uri="{BB962C8B-B14F-4D97-AF65-F5344CB8AC3E}">
        <p14:creationId xmlns:p14="http://schemas.microsoft.com/office/powerpoint/2010/main" val="3461759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2477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470819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23446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764393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52342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96016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82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7270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48365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55562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56931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891819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38025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Bases de données</a:t>
            </a:r>
          </a:p>
        </p:txBody>
      </p:sp>
    </p:spTree>
    <p:extLst>
      <p:ext uri="{BB962C8B-B14F-4D97-AF65-F5344CB8AC3E}">
        <p14:creationId xmlns:p14="http://schemas.microsoft.com/office/powerpoint/2010/main" val="3452288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005263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19495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981047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223287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396487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273953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5737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333758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199825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8935261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52754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19405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tx1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102101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0516457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Administration système</a:t>
            </a:r>
          </a:p>
        </p:txBody>
      </p:sp>
    </p:spTree>
    <p:extLst>
      <p:ext uri="{BB962C8B-B14F-4D97-AF65-F5344CB8AC3E}">
        <p14:creationId xmlns:p14="http://schemas.microsoft.com/office/powerpoint/2010/main" val="23667834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8924107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35243064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444423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9940774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9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313479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9849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101215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483532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0132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9630250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82735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477008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8682121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6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787204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514193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8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3013500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7804680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445540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1"/>
            <a:ext cx="4114798" cy="685799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30626121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80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0"/>
            <a:ext cx="4114799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12309432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8073001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5116036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202654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96076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842388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6785489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4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bg2"/>
                </a:solidFill>
                <a:latin typeface="Barlow Medium" panose="00000600000000000000" pitchFamily="2" charset="0"/>
              </a:rPr>
              <a:t>Graphisme</a:t>
            </a:r>
          </a:p>
        </p:txBody>
      </p:sp>
    </p:spTree>
    <p:extLst>
      <p:ext uri="{BB962C8B-B14F-4D97-AF65-F5344CB8AC3E}">
        <p14:creationId xmlns:p14="http://schemas.microsoft.com/office/powerpoint/2010/main" val="7044144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22192191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8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4494311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87877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9869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785275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8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24138156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1978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446613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5187724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6679153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73911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81417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chemeClr val="bg2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45215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accent4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A04684-1384-70BA-563C-E67BB9C25E87}"/>
              </a:ext>
            </a:extLst>
          </p:cNvPr>
          <p:cNvSpPr txBox="1"/>
          <p:nvPr userDrawn="1"/>
        </p:nvSpPr>
        <p:spPr>
          <a:xfrm>
            <a:off x="309600" y="104400"/>
            <a:ext cx="4867200" cy="63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chemeClr val="tx1"/>
                </a:solidFill>
                <a:latin typeface="Barlow Medium" panose="00000600000000000000" pitchFamily="2" charset="0"/>
              </a:rPr>
              <a:t>Suite Adobe</a:t>
            </a:r>
          </a:p>
        </p:txBody>
      </p:sp>
    </p:spTree>
    <p:extLst>
      <p:ext uri="{BB962C8B-B14F-4D97-AF65-F5344CB8AC3E}">
        <p14:creationId xmlns:p14="http://schemas.microsoft.com/office/powerpoint/2010/main" val="126114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0419773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2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972030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7D8951-2873-9671-3760-07D2AA1F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7F26E-0C3B-A549-C7AA-016B57FB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06708" y="5954400"/>
            <a:ext cx="2479542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2A14A3-1F47-B289-0F78-D9469CD7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7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38"/>
            <a:ext cx="7246550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72465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14456021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159200"/>
            <a:ext cx="5181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403551739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1592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592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4647322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92E69-C949-6E2F-F629-B408E8153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31415-7236-C450-54FE-897D078A7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07190" y="5954400"/>
            <a:ext cx="2384809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E07454-DCB2-5EC9-2EC1-98D897C04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8400" y="2"/>
            <a:ext cx="4114797" cy="685799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25426436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1338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085222"/>
            <a:ext cx="6172200" cy="477582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093160"/>
            <a:ext cx="3932237" cy="47758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17852929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6342083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9B16E-2578-3061-F08C-6C1C9845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776B17-D98B-D99A-060A-4F25CE26FEF4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59200"/>
            <a:ext cx="10515600" cy="499125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7011D10-07C0-CCD3-009A-5E6591B2B7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6651451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EADEE6-C106-44FC-55A3-49C49D5744E6}"/>
              </a:ext>
            </a:extLst>
          </p:cNvPr>
          <p:cNvSpPr/>
          <p:nvPr userDrawn="1"/>
        </p:nvSpPr>
        <p:spPr>
          <a:xfrm>
            <a:off x="-1200" y="4114"/>
            <a:ext cx="12193200" cy="90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CA7C5-CB02-A7DB-3ED7-DDFFF6A97155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675E9E-BA8B-B59F-2CCD-FB841783A94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404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FCF96-30EC-25FE-43F1-67E451CE1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7200"/>
            <a:ext cx="115956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D48FFF-C93A-64C4-FF43-EA506427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35464"/>
            <a:ext cx="6172200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1CE1F-F74F-C06B-6AEC-36AEA4AA76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143402"/>
            <a:ext cx="3932237" cy="4725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principal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DA71D1-949C-FAAB-1804-429D111497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8800" y="7200"/>
            <a:ext cx="115956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23414391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DC9D0955-E4A2-005E-C562-F03F6DFBA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sous-partie (H3)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9611E6D-9BE3-1B38-FD10-4290BEE2D6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5B2869EB-F8E7-0024-4FB1-A16CCE40E6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3417711"/>
            <a:ext cx="11595600" cy="2563812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5" name="Espace réservé du texte 12">
            <a:extLst>
              <a:ext uri="{FF2B5EF4-FFF2-40B4-BE49-F238E27FC236}">
                <a16:creationId xmlns:a16="http://schemas.microsoft.com/office/drawing/2014/main" id="{CC0A608A-35DE-ABCB-45CD-77A25CD16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800" y="1159199"/>
            <a:ext cx="11595600" cy="21585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413150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code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3">
            <a:extLst>
              <a:ext uri="{FF2B5EF4-FFF2-40B4-BE49-F238E27FC236}">
                <a16:creationId xmlns:a16="http://schemas.microsoft.com/office/drawing/2014/main" id="{509CDD08-0934-9B9D-4277-B01282DDC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366224"/>
            <a:ext cx="11595600" cy="50690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Font typeface="+mj-lt"/>
              <a:buNone/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072B406-3301-9089-FD2D-4753139888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00" y="8627"/>
            <a:ext cx="11595600" cy="3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Fil d’ariane (rappel titre grande partie)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F7EAD38B-CADD-4B2A-02CB-01C8BA72D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800" y="1159200"/>
            <a:ext cx="11595600" cy="49068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</a:lstStyle>
          <a:p>
            <a:pPr lvl="0"/>
            <a:r>
              <a:rPr lang="fr-FR" dirty="0"/>
              <a:t>Niveau 1</a:t>
            </a:r>
          </a:p>
          <a:p>
            <a:pPr lvl="1"/>
            <a:r>
              <a:rPr lang="fr-FR" dirty="0"/>
              <a:t>Premier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Autre exemple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Troisième exemple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492F589-CA62-21EA-10CB-39325B1E0E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8800" y="22536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1175A5D-890A-580C-3183-9C06BF051E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800" y="35928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2577DBB-0A5C-3CAE-CD14-86A6A441F7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4932000"/>
            <a:ext cx="11595600" cy="368075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fr-FR" dirty="0"/>
              <a:t>Saisie du code...</a:t>
            </a:r>
          </a:p>
        </p:txBody>
      </p:sp>
    </p:spTree>
    <p:extLst>
      <p:ext uri="{BB962C8B-B14F-4D97-AF65-F5344CB8AC3E}">
        <p14:creationId xmlns:p14="http://schemas.microsoft.com/office/powerpoint/2010/main" val="28609909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918D6-D7AA-B070-AEB1-5546955A8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tx1"/>
                </a:solidFill>
                <a:latin typeface="Barlow Medium" panose="00000600000000000000" pitchFamily="2" charset="0"/>
              </a:defRPr>
            </a:lvl1pPr>
          </a:lstStyle>
          <a:p>
            <a:r>
              <a:rPr lang="fr-FR" dirty="0"/>
              <a:t>Titre du support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7F1B4B-19EC-2DC5-3BB6-4BFDD5CE3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9139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formation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734E800-E7E7-DCE6-3EEE-E645DED79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200" y="4675188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Sous-catégorie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6CD03EDF-0AC9-4E5A-C5D8-F780594323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52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Niveau</a:t>
            </a:r>
          </a:p>
        </p:txBody>
      </p:sp>
      <p:sp>
        <p:nvSpPr>
          <p:cNvPr id="13" name="Espace réservé du texte 9">
            <a:extLst>
              <a:ext uri="{FF2B5EF4-FFF2-40B4-BE49-F238E27FC236}">
                <a16:creationId xmlns:a16="http://schemas.microsoft.com/office/drawing/2014/main" id="{701540A4-21F3-AB9D-7DD1-D5CA303B3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3600" y="4676565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Référence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B4DA7075-E086-887A-C5B3-C078E54831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23600" y="5245327"/>
            <a:ext cx="3309257" cy="45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i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E0CF8A-EA00-FFC5-495F-00C11623B458}"/>
              </a:ext>
            </a:extLst>
          </p:cNvPr>
          <p:cNvSpPr txBox="1"/>
          <p:nvPr userDrawn="1"/>
        </p:nvSpPr>
        <p:spPr>
          <a:xfrm>
            <a:off x="5990254" y="4654783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Référence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9E1732-FB92-C8AF-8A96-C3D934A89D4C}"/>
              </a:ext>
            </a:extLst>
          </p:cNvPr>
          <p:cNvSpPr txBox="1"/>
          <p:nvPr userDrawn="1"/>
        </p:nvSpPr>
        <p:spPr>
          <a:xfrm>
            <a:off x="5990254" y="5199785"/>
            <a:ext cx="190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Durée</a:t>
            </a:r>
          </a:p>
        </p:txBody>
      </p:sp>
    </p:spTree>
    <p:extLst>
      <p:ext uri="{BB962C8B-B14F-4D97-AF65-F5344CB8AC3E}">
        <p14:creationId xmlns:p14="http://schemas.microsoft.com/office/powerpoint/2010/main" val="114321483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50251-BD58-F17A-F8A4-55C2623CC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3609" y="647125"/>
            <a:ext cx="10556522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0C82B-7D06-2373-758F-C0CA42849B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8800" y="1276140"/>
            <a:ext cx="11595600" cy="47898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056FB2A-845C-50E3-CA40-553E68E4C9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47209" y="287125"/>
            <a:ext cx="10556522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31309341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C4DCE-4553-FC18-A971-FD7F59712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04843" cy="2852737"/>
          </a:xfrm>
          <a:prstGeom prst="rect">
            <a:avLst/>
          </a:prstGeom>
        </p:spPr>
        <p:txBody>
          <a:bodyPr anchor="b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0F6E-4CC5-84E1-DEB7-FF9C9D0CA4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0484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Titre de la formation</a:t>
            </a:r>
          </a:p>
        </p:txBody>
      </p:sp>
    </p:spTree>
    <p:extLst>
      <p:ext uri="{BB962C8B-B14F-4D97-AF65-F5344CB8AC3E}">
        <p14:creationId xmlns:p14="http://schemas.microsoft.com/office/powerpoint/2010/main" val="26155100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32A90-89EB-8267-1D3C-CD9584C43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4278" y="647122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F5C86-7D23-09D3-46F8-026E796518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256044"/>
            <a:ext cx="5181600" cy="47952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89FC59-8FCD-901F-BD39-A98EE4A93D1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56044"/>
            <a:ext cx="5181600" cy="47952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04594C9-85EC-967E-BDBF-5142723F31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34278" y="287122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5046975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5B869-4C2F-B9BA-7D1B-7595F35E88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1746" y="647118"/>
            <a:ext cx="104868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90DE4C-5B18-1467-0599-40D88740063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286188"/>
            <a:ext cx="5157787" cy="6969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67D23-8043-9FC5-E7CA-B93764B313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983112"/>
            <a:ext cx="5157787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7514BF-89F4-5A51-4457-44340648E02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86188"/>
            <a:ext cx="5183188" cy="69692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Barlow" panose="00000500000000000000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Sous-titre 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C61B2D-FC71-3DA8-B8FB-31B9C32A73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83112"/>
            <a:ext cx="5183188" cy="420655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4BB92BF1-A40F-DF8F-3723-1E127DA088A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51746" y="287118"/>
            <a:ext cx="104868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6637631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A6D2C-91DA-A2BB-C3C2-B04129EC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4240800"/>
            <a:ext cx="7200000" cy="507600"/>
          </a:xfrm>
          <a:prstGeom prst="rect">
            <a:avLst/>
          </a:prstGeom>
        </p:spPr>
        <p:txBody>
          <a:bodyPr anchor="ctr"/>
          <a:lstStyle>
            <a:lvl1pPr>
              <a:defRPr sz="3500"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SECTION</a:t>
            </a:r>
          </a:p>
        </p:txBody>
      </p:sp>
    </p:spTree>
    <p:extLst>
      <p:ext uri="{BB962C8B-B14F-4D97-AF65-F5344CB8AC3E}">
        <p14:creationId xmlns:p14="http://schemas.microsoft.com/office/powerpoint/2010/main" val="63303838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0935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0756C-FB92-F847-027A-A23513E2E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8178" y="636583"/>
            <a:ext cx="10555200" cy="507600"/>
          </a:xfrm>
          <a:prstGeom prst="rect">
            <a:avLst/>
          </a:prstGeom>
        </p:spPr>
        <p:txBody>
          <a:bodyPr anchor="ctr"/>
          <a:lstStyle>
            <a:lvl1pPr>
              <a:defRPr sz="3500" b="0">
                <a:solidFill>
                  <a:srgbClr val="000000"/>
                </a:solidFill>
                <a:latin typeface="Barlow SemiBold" panose="00000700000000000000" pitchFamily="2" charset="0"/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0DDF3-7F35-6D93-0B15-CCDF5B4F1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256044"/>
            <a:ext cx="6172200" cy="460500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>
              <a:defRPr sz="2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>
              <a:defRPr sz="2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338B6-F8A6-4923-32B2-45756F250FC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263982"/>
            <a:ext cx="3932237" cy="46050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Contenu connexe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04DE7BEE-B0AC-1A43-86D1-43F9C35838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68178" y="276583"/>
            <a:ext cx="10555200" cy="356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000000"/>
                </a:solidFill>
                <a:latin typeface="Barlow Medium" panose="00000600000000000000" pitchFamily="2" charset="0"/>
              </a:defRPr>
            </a:lvl1pPr>
          </a:lstStyle>
          <a:p>
            <a:pPr lvl="0"/>
            <a:r>
              <a:rPr lang="fr-FR" dirty="0"/>
              <a:t>Fil d’ariane (titre de la section)</a:t>
            </a:r>
          </a:p>
        </p:txBody>
      </p:sp>
    </p:spTree>
    <p:extLst>
      <p:ext uri="{BB962C8B-B14F-4D97-AF65-F5344CB8AC3E}">
        <p14:creationId xmlns:p14="http://schemas.microsoft.com/office/powerpoint/2010/main" val="138725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26" Type="http://schemas.openxmlformats.org/officeDocument/2006/relationships/theme" Target="../theme/theme8.xml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5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2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slideLayout" Target="../slideLayouts/slideLayout114.xml"/><Relationship Id="rId28" Type="http://schemas.openxmlformats.org/officeDocument/2006/relationships/image" Target="../media/image17.png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Relationship Id="rId27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84" r:id="rId12"/>
    <p:sldLayoutId id="214748378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85" r:id="rId12"/>
    <p:sldLayoutId id="214748378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4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86" r:id="rId12"/>
    <p:sldLayoutId id="21474837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4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3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87" r:id="rId12"/>
    <p:sldLayoutId id="21474837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0"/>
            <a:ext cx="12191990" cy="904873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88" r:id="rId12"/>
    <p:sldLayoutId id="21474837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" y="0"/>
            <a:ext cx="12191977" cy="904873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1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89" r:id="rId12"/>
    <p:sldLayoutId id="21474837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DA91854-D6AB-E522-9744-69B6138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" y="0"/>
            <a:ext cx="12191977" cy="904872"/>
          </a:xfrm>
          <a:prstGeom prst="rect">
            <a:avLst/>
          </a:prstGeom>
        </p:spPr>
      </p:pic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157C1E17-AA0E-C242-6C46-D5F832160274}"/>
              </a:ext>
            </a:extLst>
          </p:cNvPr>
          <p:cNvSpPr txBox="1"/>
          <p:nvPr userDrawn="1"/>
        </p:nvSpPr>
        <p:spPr>
          <a:xfrm>
            <a:off x="10325404" y="6494535"/>
            <a:ext cx="1696914" cy="2282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https://formation.ls-a.fr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5C3E3-A0E9-86F7-094F-8160F4DA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9200" y="6217200"/>
            <a:ext cx="1749704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1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90" r:id="rId12"/>
    <p:sldLayoutId id="21474837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noir, monochrome, noir et blanc, Photographie monochrome&#10;&#10;Description générée automatiquement">
            <a:extLst>
              <a:ext uri="{FF2B5EF4-FFF2-40B4-BE49-F238E27FC236}">
                <a16:creationId xmlns:a16="http://schemas.microsoft.com/office/drawing/2014/main" id="{17D95618-B570-8EFA-A5F1-0FD405E288F9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C055DD-E6F5-39A2-B78A-62F770BD6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9525" y="6366514"/>
            <a:ext cx="12192000" cy="489584"/>
          </a:xfrm>
          <a:prstGeom prst="rect">
            <a:avLst/>
          </a:prstGeom>
          <a:solidFill>
            <a:sysClr val="windowText" lastClr="00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8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www.ls-a.fr</a:t>
            </a:r>
            <a:endParaRPr kumimoji="0" lang="fr-FR" sz="108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E2848-6B0D-ACCC-4875-E47B83B81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76400" y="237600"/>
            <a:ext cx="1136842" cy="10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91" r:id="rId12"/>
    <p:sldLayoutId id="2147483777" r:id="rId13"/>
    <p:sldLayoutId id="2147483649" r:id="rId14"/>
    <p:sldLayoutId id="2147483650" r:id="rId15"/>
    <p:sldLayoutId id="2147483652" r:id="rId16"/>
    <p:sldLayoutId id="2147483653" r:id="rId17"/>
    <p:sldLayoutId id="2147483656" r:id="rId18"/>
    <p:sldLayoutId id="2147483657" r:id="rId19"/>
    <p:sldLayoutId id="2147483658" r:id="rId20"/>
    <p:sldLayoutId id="2147483783" r:id="rId21"/>
    <p:sldLayoutId id="2147483782" r:id="rId22"/>
    <p:sldLayoutId id="2147483792" r:id="rId23"/>
    <p:sldLayoutId id="2147483793" r:id="rId24"/>
    <p:sldLayoutId id="214748379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730A-3328-4453-7112-A7277CF16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Rappels Python – Manipulation de données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55266-1E9F-D9FC-1292-56E79B6EB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Développement Back - Python niveau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7291C-D3BA-10BD-5157-091C03EC2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DE116-32CB-FF46-BDC9-A31B50BCC8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/>
              <a:t>Hetic</a:t>
            </a:r>
            <a:r>
              <a:rPr lang="fr-FR" dirty="0"/>
              <a:t> - Web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A10248-D86B-65C6-5504-E3D3C0B234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3600" y="4676565"/>
            <a:ext cx="3456704" cy="456649"/>
          </a:xfrm>
        </p:spPr>
        <p:txBody>
          <a:bodyPr/>
          <a:lstStyle/>
          <a:p>
            <a:r>
              <a:rPr lang="fr-FR" dirty="0"/>
              <a:t>2324-Hetic-Python-2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955D18-70CF-51F1-C869-C6F8FD65B0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35 heures</a:t>
            </a:r>
          </a:p>
        </p:txBody>
      </p:sp>
    </p:spTree>
    <p:extLst>
      <p:ext uri="{BB962C8B-B14F-4D97-AF65-F5344CB8AC3E}">
        <p14:creationId xmlns:p14="http://schemas.microsoft.com/office/powerpoint/2010/main" val="168017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8CCF4-B98F-5BD2-01F1-E32367B6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de caractères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D1B321-D8BC-3D00-0BEC-FABE732110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Manipulation de chaine de caractères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AF5D18-1438-18B2-9428-3BB333F23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(Python2) Fonction format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(Python3) Chaînes préfixées par « f »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E6F3A0-A87E-0D74-200E-25B54B362B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914727"/>
            <a:ext cx="11595600" cy="2163287"/>
          </a:xfrm>
        </p:spPr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3.141592653589793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 =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{0:0.2f}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pi = 3.14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{0:2d}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{1:3d}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{2:4d}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2   4    8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{0:2d}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{1:3d}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{2:4d}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21 441 9261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83A8C69-A113-97DA-E396-CBD5434343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200" y="4833021"/>
            <a:ext cx="11595600" cy="1386380"/>
          </a:xfrm>
        </p:spPr>
        <p:txBody>
          <a:bodyPr/>
          <a:lstStyle/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:0.2f}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pi = 3.14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:2d}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:3d}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:4d}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2   4    8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:2d}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:3d}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:4d}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21 441 9261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9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751FEF5-1005-95F6-C144-00F7D718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C54A544-5E26-CD1D-9B89-DF8DA97F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Demander un chemin absolu vers un fichier et renvoyer le nom du fichier et son extension</a:t>
            </a:r>
          </a:p>
          <a:p>
            <a:pPr lvl="1"/>
            <a:r>
              <a:rPr lang="fr-FR" dirty="0"/>
              <a:t>Le chemin est une chaine de caractère demandée à l’utilisateur (inutile d’utiliser le module os)</a:t>
            </a:r>
          </a:p>
          <a:p>
            <a:pPr lvl="1"/>
            <a:r>
              <a:rPr lang="fr-FR" dirty="0"/>
              <a:t>L’extension, si connue, donnera le type nommé</a:t>
            </a:r>
          </a:p>
          <a:p>
            <a:pPr lvl="2"/>
            <a:r>
              <a:rPr lang="fr-FR" dirty="0"/>
              <a:t>Utiliser un dictionnaire</a:t>
            </a:r>
          </a:p>
          <a:p>
            <a:pPr lvl="1"/>
            <a:r>
              <a:rPr lang="fr-FR" dirty="0"/>
              <a:t>Par exemples</a:t>
            </a:r>
          </a:p>
          <a:p>
            <a:pPr lvl="2"/>
            <a:r>
              <a:rPr lang="fr-FR" dirty="0"/>
              <a:t>"c:\users\python\abc.xlsx" renverra "abc : Excel (xlsx)"</a:t>
            </a:r>
          </a:p>
          <a:p>
            <a:pPr lvl="2"/>
            <a:r>
              <a:rPr lang="fr-FR" dirty="0"/>
              <a:t>"c:\users\python\def.alg" renverra "</a:t>
            </a:r>
            <a:r>
              <a:rPr lang="fr-FR" dirty="0" err="1"/>
              <a:t>def</a:t>
            </a:r>
            <a:r>
              <a:rPr lang="fr-FR" dirty="0"/>
              <a:t> : Extension inconnu (</a:t>
            </a:r>
            <a:r>
              <a:rPr lang="fr-FR" dirty="0" err="1"/>
              <a:t>alg</a:t>
            </a:r>
            <a:r>
              <a:rPr lang="fr-FR" dirty="0"/>
              <a:t>)"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5F8AAD-9D2E-90DF-5E92-28738B51EB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Manipulation de chaine de caractères</a:t>
            </a:r>
          </a:p>
        </p:txBody>
      </p:sp>
    </p:spTree>
    <p:extLst>
      <p:ext uri="{BB962C8B-B14F-4D97-AF65-F5344CB8AC3E}">
        <p14:creationId xmlns:p14="http://schemas.microsoft.com/office/powerpoint/2010/main" val="284683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751FEF5-1005-95F6-C144-00F7D718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C54A544-5E26-CD1D-9B89-DF8DA97F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Demander à l’utilisateur un nom de ticket sous la forme "[</a:t>
            </a:r>
            <a:r>
              <a:rPr lang="fr-FR" dirty="0" err="1"/>
              <a:t>code_priorité</a:t>
            </a:r>
            <a:r>
              <a:rPr lang="fr-FR" dirty="0"/>
              <a:t>]-[</a:t>
            </a:r>
            <a:r>
              <a:rPr lang="fr-FR" dirty="0" err="1"/>
              <a:t>nom_ticket</a:t>
            </a:r>
            <a:r>
              <a:rPr lang="fr-FR" dirty="0"/>
              <a:t>]" et afficher la phrase "Le ticket ‘[</a:t>
            </a:r>
            <a:r>
              <a:rPr lang="fr-FR" dirty="0" err="1"/>
              <a:t>nom_ticket</a:t>
            </a:r>
            <a:r>
              <a:rPr lang="fr-FR" dirty="0"/>
              <a:t>]’ a la priorité [</a:t>
            </a:r>
            <a:r>
              <a:rPr lang="fr-FR" dirty="0" err="1"/>
              <a:t>nom_priorité</a:t>
            </a:r>
            <a:r>
              <a:rPr lang="fr-FR" dirty="0"/>
              <a:t>]"</a:t>
            </a:r>
          </a:p>
          <a:p>
            <a:pPr lvl="1"/>
            <a:r>
              <a:rPr lang="fr-FR" dirty="0"/>
              <a:t>Correspondance </a:t>
            </a:r>
            <a:r>
              <a:rPr lang="fr-FR" dirty="0" err="1"/>
              <a:t>code_priorité</a:t>
            </a:r>
            <a:r>
              <a:rPr lang="fr-FR" dirty="0"/>
              <a:t> / </a:t>
            </a:r>
            <a:r>
              <a:rPr lang="fr-FR" dirty="0" err="1"/>
              <a:t>libellé_priorité</a:t>
            </a:r>
            <a:endParaRPr lang="fr-FR" dirty="0"/>
          </a:p>
          <a:p>
            <a:pPr lvl="2"/>
            <a:r>
              <a:rPr lang="fr-FR" dirty="0"/>
              <a:t>1 = critique</a:t>
            </a:r>
          </a:p>
          <a:p>
            <a:pPr lvl="2"/>
            <a:r>
              <a:rPr lang="fr-FR" dirty="0"/>
              <a:t>2 = forte</a:t>
            </a:r>
          </a:p>
          <a:p>
            <a:pPr lvl="2"/>
            <a:r>
              <a:rPr lang="fr-FR" dirty="0"/>
              <a:t>3 = moyenne</a:t>
            </a:r>
          </a:p>
          <a:p>
            <a:pPr lvl="2"/>
            <a:r>
              <a:rPr lang="fr-FR" dirty="0"/>
              <a:t>4 = faible</a:t>
            </a:r>
          </a:p>
          <a:p>
            <a:pPr lvl="1"/>
            <a:r>
              <a:rPr lang="fr-FR" dirty="0"/>
              <a:t>Par exemple : "2-test" -&gt; "Le ticket ‘test’ a la priorité forte"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5F8AAD-9D2E-90DF-5E92-28738B51EB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Manipulation de chaine de caractères</a:t>
            </a:r>
          </a:p>
        </p:txBody>
      </p:sp>
    </p:spTree>
    <p:extLst>
      <p:ext uri="{BB962C8B-B14F-4D97-AF65-F5344CB8AC3E}">
        <p14:creationId xmlns:p14="http://schemas.microsoft.com/office/powerpoint/2010/main" val="222359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DB208-1F06-22E0-CCB2-9996271D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 nombre</a:t>
            </a:r>
          </a:p>
        </p:txBody>
      </p:sp>
    </p:spTree>
    <p:extLst>
      <p:ext uri="{BB962C8B-B14F-4D97-AF65-F5344CB8AC3E}">
        <p14:creationId xmlns:p14="http://schemas.microsoft.com/office/powerpoint/2010/main" val="287938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29170-3B7E-61BD-AD13-68BE1206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arithmétiques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EB60E4-A221-60E8-2C32-5755F078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 d’opérateurs arithmétiques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0235B-45D6-E18B-1399-A7FEA0DF85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Manipulation de nombre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97F8316F-301B-662C-6810-A2042DA08719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791889802"/>
              </p:ext>
            </p:extLst>
          </p:nvPr>
        </p:nvGraphicFramePr>
        <p:xfrm>
          <a:off x="297600" y="2127634"/>
          <a:ext cx="11595600" cy="3571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8900">
                  <a:extLst>
                    <a:ext uri="{9D8B030D-6E8A-4147-A177-3AD203B41FA5}">
                      <a16:colId xmlns:a16="http://schemas.microsoft.com/office/drawing/2014/main" val="435091085"/>
                    </a:ext>
                  </a:extLst>
                </a:gridCol>
                <a:gridCol w="2898900">
                  <a:extLst>
                    <a:ext uri="{9D8B030D-6E8A-4147-A177-3AD203B41FA5}">
                      <a16:colId xmlns:a16="http://schemas.microsoft.com/office/drawing/2014/main" val="1025701908"/>
                    </a:ext>
                  </a:extLst>
                </a:gridCol>
                <a:gridCol w="2898900">
                  <a:extLst>
                    <a:ext uri="{9D8B030D-6E8A-4147-A177-3AD203B41FA5}">
                      <a16:colId xmlns:a16="http://schemas.microsoft.com/office/drawing/2014/main" val="2389896181"/>
                    </a:ext>
                  </a:extLst>
                </a:gridCol>
                <a:gridCol w="2898900">
                  <a:extLst>
                    <a:ext uri="{9D8B030D-6E8A-4147-A177-3AD203B41FA5}">
                      <a16:colId xmlns:a16="http://schemas.microsoft.com/office/drawing/2014/main" val="1733953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Opérateur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Action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Exemple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Résultat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88296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+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Addition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 err="1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(9 + 3) 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63894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Soustraction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 err="1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(9 - 3)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4392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*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Multiplication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 err="1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(9 * 3)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61241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/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Division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 err="1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(9 / 3)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69755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**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Puissance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 err="1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(9 ** 3)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729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42675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//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Quotient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 err="1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(9 // 2)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24122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%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Modulo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 err="1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(9 % 2)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7395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1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29170-3B7E-61BD-AD13-68BE1206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d’affectation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EB60E4-A221-60E8-2C32-5755F078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 d’opérateurs d’affectation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0235B-45D6-E18B-1399-A7FEA0DF85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/>
              <a:t>Manipulation de nombre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97F8316F-301B-662C-6810-A2042DA08719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3451891723"/>
              </p:ext>
            </p:extLst>
          </p:nvPr>
        </p:nvGraphicFramePr>
        <p:xfrm>
          <a:off x="297600" y="2143509"/>
          <a:ext cx="11594403" cy="3657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1764">
                  <a:extLst>
                    <a:ext uri="{9D8B030D-6E8A-4147-A177-3AD203B41FA5}">
                      <a16:colId xmlns:a16="http://schemas.microsoft.com/office/drawing/2014/main" val="435091085"/>
                    </a:ext>
                  </a:extLst>
                </a:gridCol>
                <a:gridCol w="5387838">
                  <a:extLst>
                    <a:ext uri="{9D8B030D-6E8A-4147-A177-3AD203B41FA5}">
                      <a16:colId xmlns:a16="http://schemas.microsoft.com/office/drawing/2014/main" val="2389896181"/>
                    </a:ext>
                  </a:extLst>
                </a:gridCol>
                <a:gridCol w="3864801">
                  <a:extLst>
                    <a:ext uri="{9D8B030D-6E8A-4147-A177-3AD203B41FA5}">
                      <a16:colId xmlns:a16="http://schemas.microsoft.com/office/drawing/2014/main" val="1733953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Opérateur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Exemple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2"/>
                          </a:solidFill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Equivaut à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88296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+=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a += 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a = a + 2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63894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-=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a -= 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a = a - 2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4392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*=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a *= 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a = a * 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61241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/=</a:t>
                      </a:r>
                      <a:endParaRPr lang="fr-FR" sz="2400" b="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a /= 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a = a / 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269755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**=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a **= 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a = a ** 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42675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//=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a //= 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a = a // 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24122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%=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a %= 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2400" b="1" dirty="0">
                          <a:latin typeface="Courier New" panose="02070309020205020404" pitchFamily="49" charset="0"/>
                          <a:ea typeface="Open Sans" pitchFamily="2" charset="0"/>
                          <a:cs typeface="Courier New" panose="02070309020205020404" pitchFamily="49" charset="0"/>
                        </a:rPr>
                        <a:t>a = a % 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37395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0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8CCF4-B98F-5BD2-01F1-E32367B6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Nombres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D1B321-D8BC-3D00-0BEC-FABE732110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Manipulation de nombre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AF5D18-1438-18B2-9428-3BB333F23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Module math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Module </a:t>
            </a:r>
            <a:r>
              <a:rPr lang="fr-FR" dirty="0" err="1"/>
              <a:t>random</a:t>
            </a:r>
            <a:r>
              <a:rPr lang="fr-FR" dirty="0"/>
              <a:t> :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E6F3A0-A87E-0D74-200E-25B54B362B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1820134"/>
            <a:ext cx="11595600" cy="2159577"/>
          </a:xfrm>
        </p:spPr>
        <p:txBody>
          <a:bodyPr/>
          <a:lstStyle/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3.148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4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3.15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3.148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83A8C69-A113-97DA-E396-CBD5434343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200" y="4654345"/>
            <a:ext cx="11595600" cy="890421"/>
          </a:xfrm>
        </p:spPr>
        <p:txBody>
          <a:bodyPr/>
          <a:lstStyle/>
          <a:p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randrange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Nombre aléatoire entre 1 et 9 (et non 10)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6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DB208-1F06-22E0-CCB2-9996271D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Manipulation de chaine de caractères</a:t>
            </a:r>
          </a:p>
        </p:txBody>
      </p:sp>
    </p:spTree>
    <p:extLst>
      <p:ext uri="{BB962C8B-B14F-4D97-AF65-F5344CB8AC3E}">
        <p14:creationId xmlns:p14="http://schemas.microsoft.com/office/powerpoint/2010/main" val="257627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6F838-AFFA-E65E-16B3-92F7A862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de caractères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1EF5CA-BF2E-5D7E-4BBD-0725DAF7AA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Manipulation de chaine de caractères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1DC4E9-4968-2DC7-E92D-4AECE38096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459421"/>
            <a:ext cx="11595600" cy="3522102"/>
          </a:xfrm>
        </p:spPr>
        <p:txBody>
          <a:bodyPr/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'Bonjour tout le monde'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 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Premier caractère : "B"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Du 1er caractère, 1 caractère : "B"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Du 2nd caractère, 2 caractères : "on"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Les trois premiers caractères : "Bon"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:])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Les trois derniers caractères : "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nde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:]) 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Tout sauf les trois 1ers caractères : "jour tout le monde"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Tout sauf les trois derniers caractères : "Bonjour tout le mo"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35D874-E374-3F7A-B8D7-2CD17F162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Manipulation de textes</a:t>
            </a:r>
          </a:p>
          <a:p>
            <a:pPr lvl="1"/>
            <a:r>
              <a:rPr lang="fr-FR" dirty="0"/>
              <a:t>Extraction de texte</a:t>
            </a:r>
          </a:p>
        </p:txBody>
      </p:sp>
    </p:spTree>
    <p:extLst>
      <p:ext uri="{BB962C8B-B14F-4D97-AF65-F5344CB8AC3E}">
        <p14:creationId xmlns:p14="http://schemas.microsoft.com/office/powerpoint/2010/main" val="326429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8CCF4-B98F-5BD2-01F1-E32367B6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de caractères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D1B321-D8BC-3D00-0BEC-FABE732110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Manipulation de chaine de caractères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AF5D18-1438-18B2-9428-3BB333F23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Autres opérations :</a:t>
            </a:r>
          </a:p>
          <a:p>
            <a:pPr lvl="1"/>
            <a:r>
              <a:rPr lang="fr-FR" dirty="0"/>
              <a:t>Séparation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dirty="0"/>
          </a:p>
          <a:p>
            <a:pPr lvl="1"/>
            <a:r>
              <a:rPr lang="fr-FR" dirty="0"/>
              <a:t>Vérifications</a:t>
            </a:r>
            <a:endParaRPr lang="fr-FR" sz="2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E6F3A0-A87E-0D74-200E-25B54B362B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358703"/>
            <a:ext cx="11595600" cy="1011600"/>
          </a:xfrm>
        </p:spPr>
        <p:txBody>
          <a:bodyPr/>
          <a:lstStyle/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Crée une liste en séparant par les espaces :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['Bonjour', 'tout', 'le', 'monde']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83A8C69-A113-97DA-E396-CBD5434343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200" y="4555134"/>
            <a:ext cx="11595600" cy="1309638"/>
          </a:xfrm>
        </p:spPr>
        <p:txBody>
          <a:bodyPr/>
          <a:lstStyle/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 chaîne commence-t-elle par "B" ? Réponse :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La chaîne commence-t-elle par "x" ? Réponse : False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1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6F838-AFFA-E65E-16B3-92F7A862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de caractères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1EF5CA-BF2E-5D7E-4BBD-0725DAF7AA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Manipulation de chaine de caractères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1DC4E9-4968-2DC7-E92D-4AECE38096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800" y="2039007"/>
            <a:ext cx="11595600" cy="3942516"/>
          </a:xfrm>
        </p:spPr>
        <p:txBody>
          <a:bodyPr/>
          <a:lstStyle/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Tout en majuscules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Tout en minuscules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capitalize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Premier caractère en majuscule, reste en minuscules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avec espaces autour '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Retire les espaces autour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lstrip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Uniquement du côté gauche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texte</a:t>
            </a:r>
            <a:r>
              <a:rPr lang="fr-F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rstrip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Uniquement du côté droit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Longueur de la chaîne. Réponse : 21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Multiplie la chaîne par 10 : ..........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35D874-E374-3F7A-B8D7-2CD17F162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Autres opérations</a:t>
            </a:r>
          </a:p>
        </p:txBody>
      </p:sp>
    </p:spTree>
    <p:extLst>
      <p:ext uri="{BB962C8B-B14F-4D97-AF65-F5344CB8AC3E}">
        <p14:creationId xmlns:p14="http://schemas.microsoft.com/office/powerpoint/2010/main" val="1380213252"/>
      </p:ext>
    </p:extLst>
  </p:cSld>
  <p:clrMapOvr>
    <a:masterClrMapping/>
  </p:clrMapOvr>
</p:sld>
</file>

<file path=ppt/theme/theme1.xml><?xml version="1.0" encoding="utf-8"?>
<a:theme xmlns:a="http://schemas.openxmlformats.org/drawingml/2006/main" name="CO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EE5D7B03-B283-4F15-83F5-06CF1F53DF85}"/>
    </a:ext>
  </a:extLst>
</a:theme>
</file>

<file path=ppt/theme/theme2.xml><?xml version="1.0" encoding="utf-8"?>
<a:theme xmlns:a="http://schemas.openxmlformats.org/drawingml/2006/main" name="AC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86E41B08-1867-4554-A761-97A3656D6944}"/>
    </a:ext>
  </a:extLst>
</a:theme>
</file>

<file path=ppt/theme/theme3.xml><?xml version="1.0" encoding="utf-8"?>
<a:theme xmlns:a="http://schemas.openxmlformats.org/drawingml/2006/main" name="BD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2D78BAE1-2FAD-4D82-9672-A588F635A7F5}"/>
    </a:ext>
  </a:extLst>
</a:theme>
</file>

<file path=ppt/theme/theme4.xml><?xml version="1.0" encoding="utf-8"?>
<a:theme xmlns:a="http://schemas.openxmlformats.org/drawingml/2006/main" name="AD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74C8D25D-BD7E-4081-907C-BCFA4D4EE511}"/>
    </a:ext>
  </a:extLst>
</a:theme>
</file>

<file path=ppt/theme/theme5.xml><?xml version="1.0" encoding="utf-8"?>
<a:theme xmlns:a="http://schemas.openxmlformats.org/drawingml/2006/main" name="DE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47987869-F195-487B-B239-AD71E4513300}"/>
    </a:ext>
  </a:extLst>
</a:theme>
</file>

<file path=ppt/theme/theme6.xml><?xml version="1.0" encoding="utf-8"?>
<a:theme xmlns:a="http://schemas.openxmlformats.org/drawingml/2006/main" name="GR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80662E79-4392-46E0-B876-0CC0B19132A8}"/>
    </a:ext>
  </a:extLst>
</a:theme>
</file>

<file path=ppt/theme/theme7.xml><?xml version="1.0" encoding="utf-8"?>
<a:theme xmlns:a="http://schemas.openxmlformats.org/drawingml/2006/main" name="SA LS-A FORMATION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E669E042-81BF-4B11-A515-99D6DBFFB0EE}"/>
    </a:ext>
  </a:extLst>
</a:theme>
</file>

<file path=ppt/theme/theme8.xml><?xml version="1.0" encoding="utf-8"?>
<a:theme xmlns:a="http://schemas.openxmlformats.org/drawingml/2006/main" name="LS-A">
  <a:themeElements>
    <a:clrScheme name="Accessibilité">
      <a:dk1>
        <a:srgbClr val="2C2826"/>
      </a:dk1>
      <a:lt1>
        <a:srgbClr val="655C57"/>
      </a:lt1>
      <a:dk2>
        <a:srgbClr val="2C2826"/>
      </a:dk2>
      <a:lt2>
        <a:srgbClr val="FFFFFF"/>
      </a:lt2>
      <a:accent1>
        <a:srgbClr val="6D6D6D"/>
      </a:accent1>
      <a:accent2>
        <a:srgbClr val="474644"/>
      </a:accent2>
      <a:accent3>
        <a:srgbClr val="2D2926"/>
      </a:accent3>
      <a:accent4>
        <a:srgbClr val="771D42"/>
      </a:accent4>
      <a:accent5>
        <a:srgbClr val="DA541B"/>
      </a:accent5>
      <a:accent6>
        <a:srgbClr val="19374D"/>
      </a:accent6>
      <a:hlink>
        <a:srgbClr val="6998AB"/>
      </a:hlink>
      <a:folHlink>
        <a:srgbClr val="B569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 ls-a Formation et ls-a.potx" id="{688F83B9-B8AA-41FE-883B-F42B32E7DB7E}" vid="{3C508B0B-7BFF-4D99-AD79-7F2FE0CC9D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 LS-A FORMATION</Template>
  <TotalTime>16</TotalTime>
  <Words>908</Words>
  <Application>Microsoft Macintosh PowerPoint</Application>
  <PresentationFormat>Widescreen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Arial</vt:lpstr>
      <vt:lpstr>Barlow</vt:lpstr>
      <vt:lpstr>Barlow Medium</vt:lpstr>
      <vt:lpstr>Barlow SemiBold</vt:lpstr>
      <vt:lpstr>Calibri</vt:lpstr>
      <vt:lpstr>Consolas</vt:lpstr>
      <vt:lpstr>Courier New</vt:lpstr>
      <vt:lpstr>Open Sans</vt:lpstr>
      <vt:lpstr>Open Sans regular</vt:lpstr>
      <vt:lpstr>CO LS-A FORMATION</vt:lpstr>
      <vt:lpstr>AC LS-A FORMATION</vt:lpstr>
      <vt:lpstr>BD LS-A FORMATION</vt:lpstr>
      <vt:lpstr>AD LS-A FORMATION</vt:lpstr>
      <vt:lpstr>DE LS-A FORMATION</vt:lpstr>
      <vt:lpstr>GR LS-A FORMATION</vt:lpstr>
      <vt:lpstr>SA LS-A FORMATION</vt:lpstr>
      <vt:lpstr>LS-A</vt:lpstr>
      <vt:lpstr>Rappels Python – Manipulation de données</vt:lpstr>
      <vt:lpstr>Manipulation de nombre</vt:lpstr>
      <vt:lpstr>Opérateurs arithmétiques</vt:lpstr>
      <vt:lpstr>Opérateurs d’affectation</vt:lpstr>
      <vt:lpstr>Nombres</vt:lpstr>
      <vt:lpstr>Manipulation de chaine de caractères</vt:lpstr>
      <vt:lpstr>Chaînes de caractères</vt:lpstr>
      <vt:lpstr>Chaînes de caractères</vt:lpstr>
      <vt:lpstr>Chaînes de caractères</vt:lpstr>
      <vt:lpstr>Chaînes de caractères</vt:lpstr>
      <vt:lpstr>Exercice</vt:lpstr>
      <vt:lpstr>Exercice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Damien Boulay</dc:creator>
  <cp:keywords/>
  <dc:description/>
  <cp:lastModifiedBy>Damien Boulay</cp:lastModifiedBy>
  <cp:revision>18</cp:revision>
  <dcterms:created xsi:type="dcterms:W3CDTF">2024-03-14T13:11:41Z</dcterms:created>
  <dcterms:modified xsi:type="dcterms:W3CDTF">2024-03-14T13:56:49Z</dcterms:modified>
  <cp:category/>
</cp:coreProperties>
</file>